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1"/>
  </p:sldMasterIdLst>
  <p:notesMasterIdLst>
    <p:notesMasterId r:id="rId32"/>
  </p:notesMasterIdLst>
  <p:sldIdLst>
    <p:sldId id="257" r:id="rId2"/>
    <p:sldId id="258" r:id="rId3"/>
    <p:sldId id="259" r:id="rId4"/>
    <p:sldId id="527" r:id="rId5"/>
    <p:sldId id="2732" r:id="rId6"/>
    <p:sldId id="260" r:id="rId7"/>
    <p:sldId id="2188" r:id="rId8"/>
    <p:sldId id="2734" r:id="rId9"/>
    <p:sldId id="2735" r:id="rId10"/>
    <p:sldId id="2737" r:id="rId11"/>
    <p:sldId id="2736" r:id="rId12"/>
    <p:sldId id="2738" r:id="rId13"/>
    <p:sldId id="2739" r:id="rId14"/>
    <p:sldId id="2740" r:id="rId15"/>
    <p:sldId id="2741" r:id="rId16"/>
    <p:sldId id="2742" r:id="rId17"/>
    <p:sldId id="2743" r:id="rId18"/>
    <p:sldId id="2744" r:id="rId19"/>
    <p:sldId id="2745" r:id="rId20"/>
    <p:sldId id="2747" r:id="rId21"/>
    <p:sldId id="261" r:id="rId22"/>
    <p:sldId id="741" r:id="rId23"/>
    <p:sldId id="2748" r:id="rId24"/>
    <p:sldId id="2749" r:id="rId25"/>
    <p:sldId id="2750" r:id="rId26"/>
    <p:sldId id="2751" r:id="rId27"/>
    <p:sldId id="2752" r:id="rId28"/>
    <p:sldId id="262" r:id="rId29"/>
    <p:sldId id="2753" r:id="rId30"/>
    <p:sldId id="263" r:id="rId31"/>
  </p:sldIdLst>
  <p:sldSz cx="12192000" cy="6858000"/>
  <p:notesSz cx="6858000" cy="9144000"/>
  <p:embeddedFontLst>
    <p:embeddedFont>
      <p:font typeface="汉仪正圆-55W" panose="02010600030101010101" charset="-122"/>
      <p:regular r:id="rId33"/>
    </p:embeddedFont>
    <p:embeddedFont>
      <p:font typeface="Cambria Math" panose="02040503050406030204" pitchFamily="18" charset="0"/>
      <p:regular r:id="rId34"/>
    </p:embeddedFont>
    <p:embeddedFont>
      <p:font typeface="等线" panose="02010600030101010101" pitchFamily="2" charset="-122"/>
      <p:regular r:id="rId35"/>
      <p:bold r:id="rId36"/>
    </p:embeddedFont>
    <p:embeddedFont>
      <p:font typeface="等线 Light" panose="02010600030101010101" pitchFamily="2" charset="-122"/>
      <p:regular r:id="rId37"/>
    </p:embeddedFont>
  </p:embeddedFontLst>
  <p:custDataLst>
    <p:tags r:id="rId38"/>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845" autoAdjust="0"/>
    <p:restoredTop sz="94694"/>
  </p:normalViewPr>
  <p:slideViewPr>
    <p:cSldViewPr snapToGrid="0" snapToObjects="1">
      <p:cViewPr varScale="1">
        <p:scale>
          <a:sx n="92" d="100"/>
          <a:sy n="92" d="100"/>
        </p:scale>
        <p:origin x="389" y="62"/>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font" Target="fonts/font2.fntdata"/><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tags" Target="tags/tag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AF73684-DEA6-4057-B32F-178075930482}" type="datetimeFigureOut">
              <a:rPr lang="zh-CN" altLang="en-US" smtClean="0"/>
              <a:t>2023/7/13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D83DA20-3340-47F2-8F69-CF0BF6192198}"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4D83DA20-3340-47F2-8F69-CF0BF6192198}" type="slidenum">
              <a:rPr lang="zh-CN" altLang="en-US" smtClean="0"/>
              <a:t>5</a:t>
            </a:fld>
            <a:endParaRPr lang="zh-CN" altLang="en-US"/>
          </a:p>
        </p:txBody>
      </p:sp>
    </p:spTree>
    <p:extLst>
      <p:ext uri="{BB962C8B-B14F-4D97-AF65-F5344CB8AC3E}">
        <p14:creationId xmlns:p14="http://schemas.microsoft.com/office/powerpoint/2010/main" val="5945183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kumimoji="1"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p>
        </p:txBody>
      </p:sp>
      <p:sp>
        <p:nvSpPr>
          <p:cNvPr id="4" name="日期占位符 3"/>
          <p:cNvSpPr>
            <a:spLocks noGrp="1"/>
          </p:cNvSpPr>
          <p:nvPr>
            <p:ph type="dt" sz="half" idx="10"/>
          </p:nvPr>
        </p:nvSpPr>
        <p:spPr/>
        <p:txBody>
          <a:bodyPr/>
          <a:lstStyle/>
          <a:p>
            <a:fld id="{BA5B59B5-9BAE-C942-B8E0-470663D5EB2F}" type="datetimeFigureOut">
              <a:rPr lang="zh-CN" altLang="en-US"/>
              <a:t>2023/7/13</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FAAAF756-2E45-8B42-973C-B9218221F544}" type="slidenum">
              <a:rPr/>
              <a:t>‹#›</a:t>
            </a:fld>
            <a:endParaRPr kumimoji="1"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竖排文字占位符 2"/>
          <p:cNvSpPr>
            <a:spLocks noGrp="1"/>
          </p:cNvSpPr>
          <p:nvPr>
            <p:ph type="body" orient="vert" idx="1"/>
          </p:nvPr>
        </p:nvSpPr>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BA5B59B5-9BAE-C942-B8E0-470663D5EB2F}" type="datetimeFigureOut">
              <a:rPr lang="zh-CN" altLang="en-US"/>
              <a:t>2023/7/13</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FAAAF756-2E45-8B42-973C-B9218221F544}" type="slidenum">
              <a:rPr/>
              <a:t>‹#›</a:t>
            </a:fld>
            <a:endParaRPr kumimoji="1"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kumimoji="1"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BA5B59B5-9BAE-C942-B8E0-470663D5EB2F}" type="datetimeFigureOut">
              <a:rPr lang="zh-CN" altLang="en-US"/>
              <a:t>2023/7/13</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FAAAF756-2E45-8B42-973C-B9218221F544}" type="slidenum">
              <a:rPr/>
              <a:t>‹#›</a:t>
            </a:fld>
            <a:endParaRPr kumimoji="1"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内容占位符 2"/>
          <p:cNvSpPr>
            <a:spLocks noGrp="1"/>
          </p:cNvSpPr>
          <p:nvPr>
            <p:ph idx="1"/>
          </p:nvPr>
        </p:nvSpPr>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BA5B59B5-9BAE-C942-B8E0-470663D5EB2F}" type="datetimeFigureOut">
              <a:rPr lang="zh-CN" altLang="en-US"/>
              <a:t>2023/7/13</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FAAAF756-2E45-8B42-973C-B9218221F544}" type="slidenum">
              <a:rPr/>
              <a:t>‹#›</a:t>
            </a:fld>
            <a:endParaRPr kumimoji="1"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kumimoji="1"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a:t>单击此处编辑母版文本样式</a:t>
            </a:r>
          </a:p>
        </p:txBody>
      </p:sp>
      <p:sp>
        <p:nvSpPr>
          <p:cNvPr id="4" name="日期占位符 3"/>
          <p:cNvSpPr>
            <a:spLocks noGrp="1"/>
          </p:cNvSpPr>
          <p:nvPr>
            <p:ph type="dt" sz="half" idx="10"/>
          </p:nvPr>
        </p:nvSpPr>
        <p:spPr/>
        <p:txBody>
          <a:bodyPr/>
          <a:lstStyle/>
          <a:p>
            <a:fld id="{BA5B59B5-9BAE-C942-B8E0-470663D5EB2F}" type="datetimeFigureOut">
              <a:rPr lang="zh-CN" altLang="en-US"/>
              <a:t>2023/7/13</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FAAAF756-2E45-8B42-973C-B9218221F544}" type="slidenum">
              <a:rPr/>
              <a:t>‹#›</a:t>
            </a:fld>
            <a:endParaRPr kumimoji="1"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日期占位符 4"/>
          <p:cNvSpPr>
            <a:spLocks noGrp="1"/>
          </p:cNvSpPr>
          <p:nvPr>
            <p:ph type="dt" sz="half" idx="10"/>
          </p:nvPr>
        </p:nvSpPr>
        <p:spPr/>
        <p:txBody>
          <a:bodyPr/>
          <a:lstStyle/>
          <a:p>
            <a:fld id="{BA5B59B5-9BAE-C942-B8E0-470663D5EB2F}" type="datetimeFigureOut">
              <a:rPr lang="zh-CN" altLang="en-US"/>
              <a:t>2023/7/13</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FAAAF756-2E45-8B42-973C-B9218221F544}" type="slidenum">
              <a:rPr/>
              <a:t>‹#›</a:t>
            </a:fld>
            <a:endParaRPr kumimoji="1"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kumimoji="1"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7" name="日期占位符 6"/>
          <p:cNvSpPr>
            <a:spLocks noGrp="1"/>
          </p:cNvSpPr>
          <p:nvPr>
            <p:ph type="dt" sz="half" idx="10"/>
          </p:nvPr>
        </p:nvSpPr>
        <p:spPr/>
        <p:txBody>
          <a:bodyPr/>
          <a:lstStyle/>
          <a:p>
            <a:fld id="{BA5B59B5-9BAE-C942-B8E0-470663D5EB2F}" type="datetimeFigureOut">
              <a:rPr lang="zh-CN" altLang="en-US"/>
              <a:t>2023/7/13</a:t>
            </a:fld>
            <a:endParaRPr kumimoji="1" lang="zh-CN" altLang="en-US"/>
          </a:p>
        </p:txBody>
      </p:sp>
      <p:sp>
        <p:nvSpPr>
          <p:cNvPr id="8" name="页脚占位符 7"/>
          <p:cNvSpPr>
            <a:spLocks noGrp="1"/>
          </p:cNvSpPr>
          <p:nvPr>
            <p:ph type="ftr" sz="quarter" idx="11"/>
          </p:nvPr>
        </p:nvSpPr>
        <p:spPr/>
        <p:txBody>
          <a:bodyPr/>
          <a:lstStyle/>
          <a:p>
            <a:endParaRPr kumimoji="1" lang="zh-CN" altLang="en-US"/>
          </a:p>
        </p:txBody>
      </p:sp>
      <p:sp>
        <p:nvSpPr>
          <p:cNvPr id="9" name="灯片编号占位符 8"/>
          <p:cNvSpPr>
            <a:spLocks noGrp="1"/>
          </p:cNvSpPr>
          <p:nvPr>
            <p:ph type="sldNum" sz="quarter" idx="12"/>
          </p:nvPr>
        </p:nvSpPr>
        <p:spPr/>
        <p:txBody>
          <a:bodyPr/>
          <a:lstStyle/>
          <a:p>
            <a:fld id="{FAAAF756-2E45-8B42-973C-B9218221F544}" type="slidenum">
              <a:rPr/>
              <a:t>‹#›</a:t>
            </a:fld>
            <a:endParaRPr kumimoji="1"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日期占位符 2"/>
          <p:cNvSpPr>
            <a:spLocks noGrp="1"/>
          </p:cNvSpPr>
          <p:nvPr>
            <p:ph type="dt" sz="half" idx="10"/>
          </p:nvPr>
        </p:nvSpPr>
        <p:spPr/>
        <p:txBody>
          <a:bodyPr/>
          <a:lstStyle/>
          <a:p>
            <a:fld id="{BA5B59B5-9BAE-C942-B8E0-470663D5EB2F}" type="datetimeFigureOut">
              <a:rPr lang="zh-CN" altLang="en-US"/>
              <a:t>2023/7/13</a:t>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灯片编号占位符 4"/>
          <p:cNvSpPr>
            <a:spLocks noGrp="1"/>
          </p:cNvSpPr>
          <p:nvPr>
            <p:ph type="sldNum" sz="quarter" idx="12"/>
          </p:nvPr>
        </p:nvSpPr>
        <p:spPr/>
        <p:txBody>
          <a:bodyPr/>
          <a:lstStyle/>
          <a:p>
            <a:fld id="{FAAAF756-2E45-8B42-973C-B9218221F544}" type="slidenum">
              <a:rPr/>
              <a:t>‹#›</a:t>
            </a:fld>
            <a:endParaRPr kumimoji="1"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BA5B59B5-9BAE-C942-B8E0-470663D5EB2F}" type="datetimeFigureOut">
              <a:rPr lang="zh-CN" altLang="en-US"/>
              <a:t>2023/7/13</a:t>
            </a:fld>
            <a:endParaRPr kumimoji="1" lang="zh-CN" altLang="en-US"/>
          </a:p>
        </p:txBody>
      </p:sp>
      <p:sp>
        <p:nvSpPr>
          <p:cNvPr id="3" name="页脚占位符 2"/>
          <p:cNvSpPr>
            <a:spLocks noGrp="1"/>
          </p:cNvSpPr>
          <p:nvPr>
            <p:ph type="ftr" sz="quarter" idx="11"/>
          </p:nvPr>
        </p:nvSpPr>
        <p:spPr/>
        <p:txBody>
          <a:bodyPr/>
          <a:lstStyle/>
          <a:p>
            <a:endParaRPr kumimoji="1" lang="zh-CN" altLang="en-US"/>
          </a:p>
        </p:txBody>
      </p:sp>
      <p:sp>
        <p:nvSpPr>
          <p:cNvPr id="4" name="灯片编号占位符 3"/>
          <p:cNvSpPr>
            <a:spLocks noGrp="1"/>
          </p:cNvSpPr>
          <p:nvPr>
            <p:ph type="sldNum" sz="quarter" idx="12"/>
          </p:nvPr>
        </p:nvSpPr>
        <p:spPr/>
        <p:txBody>
          <a:bodyPr/>
          <a:lstStyle/>
          <a:p>
            <a:fld id="{FAAAF756-2E45-8B42-973C-B9218221F544}" type="slidenum">
              <a:rPr/>
              <a:t>‹#›</a:t>
            </a:fld>
            <a:endParaRPr kumimoji="1"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p:cNvSpPr>
            <a:spLocks noGrp="1"/>
          </p:cNvSpPr>
          <p:nvPr>
            <p:ph type="dt" sz="half" idx="10"/>
          </p:nvPr>
        </p:nvSpPr>
        <p:spPr/>
        <p:txBody>
          <a:bodyPr/>
          <a:lstStyle/>
          <a:p>
            <a:fld id="{BA5B59B5-9BAE-C942-B8E0-470663D5EB2F}" type="datetimeFigureOut">
              <a:rPr lang="zh-CN" altLang="en-US"/>
              <a:t>2023/7/13</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FAAAF756-2E45-8B42-973C-B9218221F544}" type="slidenum">
              <a:rPr/>
              <a:t>‹#›</a:t>
            </a:fld>
            <a:endParaRPr kumimoji="1"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p:cNvSpPr>
            <a:spLocks noGrp="1"/>
          </p:cNvSpPr>
          <p:nvPr>
            <p:ph type="dt" sz="half" idx="10"/>
          </p:nvPr>
        </p:nvSpPr>
        <p:spPr/>
        <p:txBody>
          <a:bodyPr/>
          <a:lstStyle/>
          <a:p>
            <a:fld id="{BA5B59B5-9BAE-C942-B8E0-470663D5EB2F}" type="datetimeFigureOut">
              <a:rPr lang="zh-CN" altLang="en-US"/>
              <a:t>2023/7/13</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FAAAF756-2E45-8B42-973C-B9218221F544}" type="slidenum">
              <a:rPr/>
              <a:t>‹#›</a:t>
            </a:fld>
            <a:endParaRPr kumimoji="1"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A5B59B5-9BAE-C942-B8E0-470663D5EB2F}" type="datetimeFigureOut">
              <a:rPr lang="zh-CN" altLang="en-US"/>
              <a:t>2023/7/13</a:t>
            </a:fld>
            <a:endParaRPr kumimoji="1"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AAAF756-2E45-8B42-973C-B9218221F544}" type="slidenum">
              <a:rPr/>
              <a:t>‹#›</a:t>
            </a:fld>
            <a:endParaRPr kumimoji="1"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0.pn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3.png"/><Relationship Id="rId1" Type="http://schemas.openxmlformats.org/officeDocument/2006/relationships/slideLayout" Target="../slideLayouts/slideLayout7.xml"/><Relationship Id="rId5" Type="http://schemas.openxmlformats.org/officeDocument/2006/relationships/image" Target="../media/image35.png"/><Relationship Id="rId4" Type="http://schemas.openxmlformats.org/officeDocument/2006/relationships/image" Target="../media/image34.png"/></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5.png"/></Relationships>
</file>

<file path=ppt/slides/_rels/slide1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 Id="rId4" Type="http://schemas.openxmlformats.org/officeDocument/2006/relationships/image" Target="../media/image45.png"/></Relationships>
</file>

<file path=ppt/slides/_rels/slide21.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 Id="rId4" Type="http://schemas.openxmlformats.org/officeDocument/2006/relationships/image" Target="../media/image4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深度视觉·原创设计 https://www.docer.com/works?userid=22383862"/>
          <p:cNvSpPr/>
          <p:nvPr/>
        </p:nvSpPr>
        <p:spPr>
          <a:xfrm flipH="1">
            <a:off x="9677400" y="4533899"/>
            <a:ext cx="2514600" cy="2324101"/>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3" name="深度视觉·原创设计 https://www.docer.com/works?userid=22383862"/>
          <p:cNvSpPr/>
          <p:nvPr/>
        </p:nvSpPr>
        <p:spPr>
          <a:xfrm rot="10800000" flipH="1">
            <a:off x="0" y="0"/>
            <a:ext cx="2514600" cy="2324101"/>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5" name="深度视觉·原创设计 https://www.docer.com/works?userid=22383862"/>
          <p:cNvSpPr/>
          <p:nvPr/>
        </p:nvSpPr>
        <p:spPr>
          <a:xfrm>
            <a:off x="682170" y="674280"/>
            <a:ext cx="10827660" cy="55094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6" name="深度视觉·原创设计 https://www.docer.com/works?userid=22383862"/>
          <p:cNvSpPr/>
          <p:nvPr/>
        </p:nvSpPr>
        <p:spPr>
          <a:xfrm>
            <a:off x="2623127" y="3580209"/>
            <a:ext cx="6945746" cy="338553"/>
          </a:xfrm>
          <a:prstGeom prst="roundRect">
            <a:avLst>
              <a:gd name="adj" fmla="val 2593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7" name="深度视觉·原创设计 https://www.docer.com/works?userid=22383862"/>
          <p:cNvSpPr txBox="1"/>
          <p:nvPr/>
        </p:nvSpPr>
        <p:spPr>
          <a:xfrm>
            <a:off x="1524000" y="2095960"/>
            <a:ext cx="9144000" cy="1198880"/>
          </a:xfrm>
          <a:prstGeom prst="rect">
            <a:avLst/>
          </a:prstGeom>
          <a:noFill/>
        </p:spPr>
        <p:txBody>
          <a:bodyPr wrap="square" rtlCol="0">
            <a:spAutoFit/>
          </a:bodyPr>
          <a:lstStyle/>
          <a:p>
            <a:pPr algn="ctr"/>
            <a:r>
              <a:rPr lang="en-US" altLang="zh-CN" sz="7200" b="1" dirty="0" err="1">
                <a:solidFill>
                  <a:schemeClr val="tx1">
                    <a:lumMod val="75000"/>
                    <a:lumOff val="25000"/>
                  </a:schemeClr>
                </a:solidFill>
                <a:latin typeface="汉仪正圆-55W" panose="00020600040101010101" pitchFamily="18" charset="-122"/>
                <a:ea typeface="汉仪正圆-55W" panose="00020600040101010101" pitchFamily="18" charset="-122"/>
                <a:sym typeface="汉仪正圆-55W" panose="00020600040101010101" pitchFamily="18" charset="-122"/>
              </a:rPr>
              <a:t>2023NLP</a:t>
            </a:r>
            <a:r>
              <a:rPr lang="zh-CN" altLang="en-US" sz="7200" b="1">
                <a:solidFill>
                  <a:schemeClr val="tx1">
                    <a:lumMod val="75000"/>
                    <a:lumOff val="25000"/>
                  </a:schemeClr>
                </a:solidFill>
                <a:latin typeface="汉仪正圆-55W" panose="00020600040101010101" pitchFamily="18" charset="-122"/>
                <a:ea typeface="汉仪正圆-55W" panose="00020600040101010101" pitchFamily="18" charset="-122"/>
                <a:sym typeface="汉仪正圆-55W" panose="00020600040101010101" pitchFamily="18" charset="-122"/>
              </a:rPr>
              <a:t>理论题汇报</a:t>
            </a:r>
          </a:p>
        </p:txBody>
      </p:sp>
      <p:sp>
        <p:nvSpPr>
          <p:cNvPr id="8" name="深度视觉·原创设计 https://www.docer.com/works?userid=22383862"/>
          <p:cNvSpPr txBox="1"/>
          <p:nvPr/>
        </p:nvSpPr>
        <p:spPr>
          <a:xfrm>
            <a:off x="2935710" y="4261677"/>
            <a:ext cx="6320580" cy="276860"/>
          </a:xfrm>
          <a:prstGeom prst="rect">
            <a:avLst/>
          </a:prstGeom>
          <a:noFill/>
        </p:spPr>
        <p:txBody>
          <a:bodyPr wrap="square" lIns="0" tIns="0" rIns="0" bIns="0" rtlCol="0">
            <a:spAutoFit/>
            <a:scene3d>
              <a:camera prst="orthographicFront"/>
              <a:lightRig rig="threePt" dir="t"/>
            </a:scene3d>
            <a:sp3d contourW="12700"/>
          </a:bodyPr>
          <a:lstStyle/>
          <a:p>
            <a:pPr algn="ctr">
              <a:lnSpc>
                <a:spcPct val="150000"/>
              </a:lnSpc>
            </a:pPr>
            <a:r>
              <a:rPr lang="zh-CN" altLang="en-US" sz="1200">
                <a:solidFill>
                  <a:schemeClr val="bg1">
                    <a:lumMod val="50000"/>
                  </a:schemeClr>
                </a:solidFill>
                <a:latin typeface="汉仪正圆-55W" panose="00020600040101010101" pitchFamily="18" charset="-122"/>
                <a:ea typeface="汉仪正圆-55W" panose="00020600040101010101" pitchFamily="18" charset="-122"/>
                <a:sym typeface="汉仪正圆-55W" panose="00020600040101010101" pitchFamily="18" charset="-122"/>
              </a:rPr>
              <a:t>汇报者：陈羽彤</a:t>
            </a:r>
          </a:p>
        </p:txBody>
      </p:sp>
      <p:sp>
        <p:nvSpPr>
          <p:cNvPr id="9" name="深度视觉·原创设计 https://www.docer.com/works?userid=22383862"/>
          <p:cNvSpPr txBox="1"/>
          <p:nvPr/>
        </p:nvSpPr>
        <p:spPr>
          <a:xfrm>
            <a:off x="3761418" y="3580208"/>
            <a:ext cx="4669164" cy="338554"/>
          </a:xfrm>
          <a:prstGeom prst="rect">
            <a:avLst/>
          </a:prstGeom>
          <a:noFill/>
        </p:spPr>
        <p:txBody>
          <a:bodyPr wrap="square" rtlCol="0">
            <a:spAutoFit/>
          </a:bodyPr>
          <a:lstStyle/>
          <a:p>
            <a:pPr algn="dist"/>
            <a:r>
              <a:rPr lang="en-US" altLang="zh-CN" sz="1600">
                <a:solidFill>
                  <a:schemeClr val="bg1"/>
                </a:solidFill>
                <a:latin typeface="汉仪正圆-55W" panose="00020600040101010101" pitchFamily="18" charset="-122"/>
                <a:ea typeface="汉仪正圆-55W" panose="00020600040101010101" pitchFamily="18" charset="-122"/>
                <a:cs typeface="阿里巴巴普惠体 Light" panose="00020600040101010101" pitchFamily="18" charset="-122"/>
                <a:sym typeface="汉仪正圆-55W" panose="00020600040101010101" pitchFamily="18" charset="-122"/>
              </a:rPr>
              <a:t>WORK REPORT</a:t>
            </a:r>
            <a:endParaRPr lang="zh-CN" altLang="en-US" sz="1600">
              <a:solidFill>
                <a:schemeClr val="bg1"/>
              </a:solidFill>
              <a:latin typeface="汉仪正圆-55W" panose="00020600040101010101" pitchFamily="18" charset="-122"/>
              <a:ea typeface="汉仪正圆-55W" panose="00020600040101010101" pitchFamily="18" charset="-122"/>
              <a:cs typeface="阿里巴巴普惠体 Light" panose="00020600040101010101" pitchFamily="18" charset="-122"/>
              <a:sym typeface="汉仪正圆-55W" panose="00020600040101010101" pitchFamily="18"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深度视觉·原创设计 https://www.docer.com/works?userid=22383862"/>
          <p:cNvSpPr/>
          <p:nvPr/>
        </p:nvSpPr>
        <p:spPr>
          <a:xfrm flipH="1">
            <a:off x="11252019" y="5989229"/>
            <a:ext cx="939981" cy="868771"/>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32" name="深度视觉·原创设计 https://www.docer.com/works?userid=22383862"/>
          <p:cNvSpPr/>
          <p:nvPr/>
        </p:nvSpPr>
        <p:spPr>
          <a:xfrm rot="10800000" flipH="1">
            <a:off x="0" y="0"/>
            <a:ext cx="939981" cy="868771"/>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33" name="深度视觉·原创设计 https://www.docer.com/works?userid=22383862"/>
          <p:cNvSpPr/>
          <p:nvPr/>
        </p:nvSpPr>
        <p:spPr>
          <a:xfrm>
            <a:off x="4535714" y="350796"/>
            <a:ext cx="3120572" cy="5179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34" name="深度视觉·原创设计 https://www.docer.com/works?userid=22383862"/>
          <p:cNvSpPr txBox="1"/>
          <p:nvPr/>
        </p:nvSpPr>
        <p:spPr>
          <a:xfrm>
            <a:off x="4966459" y="455895"/>
            <a:ext cx="2259081" cy="307777"/>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000" spc="300">
                <a:solidFill>
                  <a:schemeClr val="tx1">
                    <a:lumMod val="75000"/>
                    <a:lumOff val="25000"/>
                  </a:schemeClr>
                </a:solidFill>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rPr>
              <a:t>LSTM</a:t>
            </a:r>
            <a:endParaRPr kumimoji="0" lang="zh-CN" altLang="en-US" sz="2000" i="0" u="none" strike="noStrike" kern="1200" cap="none" spc="300" normalizeH="0" baseline="0" noProof="0">
              <a:ln>
                <a:noFill/>
              </a:ln>
              <a:solidFill>
                <a:schemeClr val="tx1">
                  <a:lumMod val="75000"/>
                  <a:lumOff val="25000"/>
                </a:schemeClr>
              </a:solidFill>
              <a:effectLst/>
              <a:uLnTx/>
              <a:uFillTx/>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endParaRPr>
          </a:p>
        </p:txBody>
      </p:sp>
      <p:sp>
        <p:nvSpPr>
          <p:cNvPr id="2" name="深度视觉·原创设计 https://www.docer.com/works?userid=22383862"/>
          <p:cNvSpPr/>
          <p:nvPr/>
        </p:nvSpPr>
        <p:spPr bwMode="auto">
          <a:xfrm>
            <a:off x="996778" y="2218275"/>
            <a:ext cx="2036274" cy="1781314"/>
          </a:xfrm>
          <a:custGeom>
            <a:avLst/>
            <a:gdLst>
              <a:gd name="T0" fmla="*/ 700 w 700"/>
              <a:gd name="T1" fmla="*/ 307 h 613"/>
              <a:gd name="T2" fmla="*/ 503 w 700"/>
              <a:gd name="T3" fmla="*/ 504 h 613"/>
              <a:gd name="T4" fmla="*/ 109 w 700"/>
              <a:gd name="T5" fmla="*/ 504 h 613"/>
              <a:gd name="T6" fmla="*/ 109 w 700"/>
              <a:gd name="T7" fmla="*/ 504 h 613"/>
              <a:gd name="T8" fmla="*/ 109 w 700"/>
              <a:gd name="T9" fmla="*/ 109 h 613"/>
              <a:gd name="T10" fmla="*/ 109 w 700"/>
              <a:gd name="T11" fmla="*/ 109 h 613"/>
              <a:gd name="T12" fmla="*/ 503 w 700"/>
              <a:gd name="T13" fmla="*/ 109 h 613"/>
              <a:gd name="T14" fmla="*/ 700 w 700"/>
              <a:gd name="T15" fmla="*/ 307 h 6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0" h="613">
                <a:moveTo>
                  <a:pt x="700" y="307"/>
                </a:moveTo>
                <a:cubicBezTo>
                  <a:pt x="503" y="504"/>
                  <a:pt x="503" y="504"/>
                  <a:pt x="503" y="504"/>
                </a:cubicBezTo>
                <a:cubicBezTo>
                  <a:pt x="394" y="613"/>
                  <a:pt x="218" y="613"/>
                  <a:pt x="109" y="504"/>
                </a:cubicBezTo>
                <a:cubicBezTo>
                  <a:pt x="109" y="504"/>
                  <a:pt x="109" y="504"/>
                  <a:pt x="109" y="504"/>
                </a:cubicBezTo>
                <a:cubicBezTo>
                  <a:pt x="0" y="395"/>
                  <a:pt x="0" y="218"/>
                  <a:pt x="109" y="109"/>
                </a:cubicBezTo>
                <a:cubicBezTo>
                  <a:pt x="109" y="109"/>
                  <a:pt x="109" y="109"/>
                  <a:pt x="109" y="109"/>
                </a:cubicBezTo>
                <a:cubicBezTo>
                  <a:pt x="218" y="0"/>
                  <a:pt x="394" y="0"/>
                  <a:pt x="503" y="109"/>
                </a:cubicBezTo>
                <a:lnTo>
                  <a:pt x="700" y="307"/>
                </a:lnTo>
                <a:close/>
              </a:path>
            </a:pathLst>
          </a:custGeom>
          <a:solidFill>
            <a:schemeClr val="accent2"/>
          </a:solidFill>
          <a:ln w="11113" cap="flat">
            <a:noFill/>
            <a:prstDash val="solid"/>
            <a:miter lim="800000"/>
          </a:ln>
        </p:spPr>
        <p:txBody>
          <a:bodyPr vert="horz" wrap="square" lIns="91440" tIns="45720" rIns="91440" bIns="45720" numCol="1" anchor="t" anchorCtr="0" compatLnSpc="1"/>
          <a:lstStyle/>
          <a:p>
            <a:endParaRPr lang="en-US">
              <a:solidFill>
                <a:schemeClr val="tx1">
                  <a:lumMod val="65000"/>
                  <a:lumOff val="35000"/>
                </a:schemeClr>
              </a:solidFill>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3" name="深度视觉·原创设计 https://www.docer.com/works?userid=22383862"/>
          <p:cNvSpPr/>
          <p:nvPr/>
        </p:nvSpPr>
        <p:spPr bwMode="auto">
          <a:xfrm>
            <a:off x="996778" y="2218275"/>
            <a:ext cx="1781315" cy="1781314"/>
          </a:xfrm>
          <a:custGeom>
            <a:avLst/>
            <a:gdLst>
              <a:gd name="T0" fmla="*/ 503 w 612"/>
              <a:gd name="T1" fmla="*/ 504 h 613"/>
              <a:gd name="T2" fmla="*/ 503 w 612"/>
              <a:gd name="T3" fmla="*/ 504 h 613"/>
              <a:gd name="T4" fmla="*/ 109 w 612"/>
              <a:gd name="T5" fmla="*/ 504 h 613"/>
              <a:gd name="T6" fmla="*/ 109 w 612"/>
              <a:gd name="T7" fmla="*/ 504 h 613"/>
              <a:gd name="T8" fmla="*/ 109 w 612"/>
              <a:gd name="T9" fmla="*/ 109 h 613"/>
              <a:gd name="T10" fmla="*/ 109 w 612"/>
              <a:gd name="T11" fmla="*/ 109 h 613"/>
              <a:gd name="T12" fmla="*/ 503 w 612"/>
              <a:gd name="T13" fmla="*/ 109 h 613"/>
              <a:gd name="T14" fmla="*/ 503 w 612"/>
              <a:gd name="T15" fmla="*/ 109 h 613"/>
              <a:gd name="T16" fmla="*/ 503 w 612"/>
              <a:gd name="T17" fmla="*/ 504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2" h="613">
                <a:moveTo>
                  <a:pt x="503" y="504"/>
                </a:moveTo>
                <a:cubicBezTo>
                  <a:pt x="503" y="504"/>
                  <a:pt x="503" y="504"/>
                  <a:pt x="503" y="504"/>
                </a:cubicBezTo>
                <a:cubicBezTo>
                  <a:pt x="394" y="613"/>
                  <a:pt x="218" y="613"/>
                  <a:pt x="109" y="504"/>
                </a:cubicBezTo>
                <a:cubicBezTo>
                  <a:pt x="109" y="504"/>
                  <a:pt x="109" y="504"/>
                  <a:pt x="109" y="504"/>
                </a:cubicBezTo>
                <a:cubicBezTo>
                  <a:pt x="0" y="395"/>
                  <a:pt x="0" y="218"/>
                  <a:pt x="109" y="109"/>
                </a:cubicBezTo>
                <a:cubicBezTo>
                  <a:pt x="109" y="109"/>
                  <a:pt x="109" y="109"/>
                  <a:pt x="109" y="109"/>
                </a:cubicBezTo>
                <a:cubicBezTo>
                  <a:pt x="218" y="0"/>
                  <a:pt x="394" y="0"/>
                  <a:pt x="503" y="109"/>
                </a:cubicBezTo>
                <a:cubicBezTo>
                  <a:pt x="503" y="109"/>
                  <a:pt x="503" y="109"/>
                  <a:pt x="503" y="109"/>
                </a:cubicBezTo>
                <a:cubicBezTo>
                  <a:pt x="612" y="218"/>
                  <a:pt x="612" y="395"/>
                  <a:pt x="503" y="504"/>
                </a:cubicBezTo>
                <a:close/>
              </a:path>
            </a:pathLst>
          </a:custGeom>
          <a:solidFill>
            <a:schemeClr val="accent2"/>
          </a:solidFill>
          <a:ln w="11113" cap="flat">
            <a:noFill/>
            <a:prstDash val="solid"/>
            <a:miter lim="800000"/>
          </a:ln>
          <a:effectLst>
            <a:outerShdw blurRad="88900" dist="38100" dir="2700000" algn="tl" rotWithShape="0">
              <a:prstClr val="black">
                <a:alpha val="20000"/>
              </a:prstClr>
            </a:outerShdw>
          </a:effectLst>
        </p:spPr>
        <p:txBody>
          <a:bodyPr vert="horz" wrap="square" lIns="91440" tIns="45720" rIns="91440" bIns="45720" numCol="1" anchor="t" anchorCtr="0" compatLnSpc="1"/>
          <a:lstStyle/>
          <a:p>
            <a:endParaRPr lang="en-US">
              <a:solidFill>
                <a:schemeClr val="tx1">
                  <a:lumMod val="65000"/>
                  <a:lumOff val="35000"/>
                </a:schemeClr>
              </a:solidFill>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4" name="深度视觉·原创设计 https://www.docer.com/works?userid=22383862"/>
          <p:cNvSpPr/>
          <p:nvPr/>
        </p:nvSpPr>
        <p:spPr bwMode="auto">
          <a:xfrm>
            <a:off x="1122557" y="2342355"/>
            <a:ext cx="1529756" cy="1533154"/>
          </a:xfrm>
          <a:custGeom>
            <a:avLst/>
            <a:gdLst>
              <a:gd name="T0" fmla="*/ 433 w 526"/>
              <a:gd name="T1" fmla="*/ 433 h 527"/>
              <a:gd name="T2" fmla="*/ 433 w 526"/>
              <a:gd name="T3" fmla="*/ 433 h 527"/>
              <a:gd name="T4" fmla="*/ 93 w 526"/>
              <a:gd name="T5" fmla="*/ 433 h 527"/>
              <a:gd name="T6" fmla="*/ 93 w 526"/>
              <a:gd name="T7" fmla="*/ 433 h 527"/>
              <a:gd name="T8" fmla="*/ 93 w 526"/>
              <a:gd name="T9" fmla="*/ 94 h 527"/>
              <a:gd name="T10" fmla="*/ 93 w 526"/>
              <a:gd name="T11" fmla="*/ 94 h 527"/>
              <a:gd name="T12" fmla="*/ 433 w 526"/>
              <a:gd name="T13" fmla="*/ 94 h 527"/>
              <a:gd name="T14" fmla="*/ 433 w 526"/>
              <a:gd name="T15" fmla="*/ 94 h 527"/>
              <a:gd name="T16" fmla="*/ 433 w 526"/>
              <a:gd name="T17" fmla="*/ 433 h 5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6" h="527">
                <a:moveTo>
                  <a:pt x="433" y="433"/>
                </a:moveTo>
                <a:cubicBezTo>
                  <a:pt x="433" y="433"/>
                  <a:pt x="433" y="433"/>
                  <a:pt x="433" y="433"/>
                </a:cubicBezTo>
                <a:cubicBezTo>
                  <a:pt x="339" y="527"/>
                  <a:pt x="187" y="527"/>
                  <a:pt x="93" y="433"/>
                </a:cubicBezTo>
                <a:cubicBezTo>
                  <a:pt x="93" y="433"/>
                  <a:pt x="93" y="433"/>
                  <a:pt x="93" y="433"/>
                </a:cubicBezTo>
                <a:cubicBezTo>
                  <a:pt x="0" y="339"/>
                  <a:pt x="0" y="188"/>
                  <a:pt x="93" y="94"/>
                </a:cubicBezTo>
                <a:cubicBezTo>
                  <a:pt x="93" y="94"/>
                  <a:pt x="93" y="94"/>
                  <a:pt x="93" y="94"/>
                </a:cubicBezTo>
                <a:cubicBezTo>
                  <a:pt x="187" y="0"/>
                  <a:pt x="339" y="0"/>
                  <a:pt x="433" y="94"/>
                </a:cubicBezTo>
                <a:cubicBezTo>
                  <a:pt x="433" y="94"/>
                  <a:pt x="433" y="94"/>
                  <a:pt x="433" y="94"/>
                </a:cubicBezTo>
                <a:cubicBezTo>
                  <a:pt x="526" y="188"/>
                  <a:pt x="526" y="339"/>
                  <a:pt x="433" y="433"/>
                </a:cubicBezTo>
                <a:close/>
              </a:path>
            </a:pathLst>
          </a:custGeom>
          <a:solidFill>
            <a:srgbClr val="FFFFFF"/>
          </a:solidFill>
          <a:ln w="11113" cap="flat">
            <a:noFill/>
            <a:prstDash val="solid"/>
            <a:miter lim="800000"/>
          </a:ln>
        </p:spPr>
        <p:txBody>
          <a:bodyPr vert="horz" wrap="square" lIns="91440" tIns="45720" rIns="91440" bIns="45720" numCol="1" anchor="t" anchorCtr="0" compatLnSpc="1"/>
          <a:lstStyle/>
          <a:p>
            <a:endParaRPr lang="en-US">
              <a:solidFill>
                <a:schemeClr val="tx1">
                  <a:lumMod val="65000"/>
                  <a:lumOff val="35000"/>
                </a:schemeClr>
              </a:solidFill>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5" name="深度视觉·原创设计 https://www.docer.com/works?userid=22383862"/>
          <p:cNvSpPr/>
          <p:nvPr/>
        </p:nvSpPr>
        <p:spPr bwMode="auto">
          <a:xfrm>
            <a:off x="3099786" y="2218275"/>
            <a:ext cx="2039674" cy="1781314"/>
          </a:xfrm>
          <a:custGeom>
            <a:avLst/>
            <a:gdLst>
              <a:gd name="T0" fmla="*/ 701 w 701"/>
              <a:gd name="T1" fmla="*/ 307 h 613"/>
              <a:gd name="T2" fmla="*/ 504 w 701"/>
              <a:gd name="T3" fmla="*/ 504 h 613"/>
              <a:gd name="T4" fmla="*/ 109 w 701"/>
              <a:gd name="T5" fmla="*/ 504 h 613"/>
              <a:gd name="T6" fmla="*/ 109 w 701"/>
              <a:gd name="T7" fmla="*/ 504 h 613"/>
              <a:gd name="T8" fmla="*/ 109 w 701"/>
              <a:gd name="T9" fmla="*/ 109 h 613"/>
              <a:gd name="T10" fmla="*/ 109 w 701"/>
              <a:gd name="T11" fmla="*/ 109 h 613"/>
              <a:gd name="T12" fmla="*/ 504 w 701"/>
              <a:gd name="T13" fmla="*/ 109 h 613"/>
              <a:gd name="T14" fmla="*/ 701 w 701"/>
              <a:gd name="T15" fmla="*/ 307 h 6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1" h="613">
                <a:moveTo>
                  <a:pt x="701" y="307"/>
                </a:moveTo>
                <a:cubicBezTo>
                  <a:pt x="504" y="504"/>
                  <a:pt x="504" y="504"/>
                  <a:pt x="504" y="504"/>
                </a:cubicBezTo>
                <a:cubicBezTo>
                  <a:pt x="395" y="613"/>
                  <a:pt x="218" y="613"/>
                  <a:pt x="109" y="504"/>
                </a:cubicBezTo>
                <a:cubicBezTo>
                  <a:pt x="109" y="504"/>
                  <a:pt x="109" y="504"/>
                  <a:pt x="109" y="504"/>
                </a:cubicBezTo>
                <a:cubicBezTo>
                  <a:pt x="0" y="395"/>
                  <a:pt x="0" y="218"/>
                  <a:pt x="109" y="109"/>
                </a:cubicBezTo>
                <a:cubicBezTo>
                  <a:pt x="109" y="109"/>
                  <a:pt x="109" y="109"/>
                  <a:pt x="109" y="109"/>
                </a:cubicBezTo>
                <a:cubicBezTo>
                  <a:pt x="218" y="0"/>
                  <a:pt x="395" y="0"/>
                  <a:pt x="504" y="109"/>
                </a:cubicBezTo>
                <a:lnTo>
                  <a:pt x="701" y="307"/>
                </a:lnTo>
                <a:close/>
              </a:path>
            </a:pathLst>
          </a:custGeom>
          <a:solidFill>
            <a:schemeClr val="accent1"/>
          </a:solidFill>
          <a:ln w="11113" cap="flat">
            <a:noFill/>
            <a:prstDash val="solid"/>
            <a:miter lim="800000"/>
          </a:ln>
        </p:spPr>
        <p:txBody>
          <a:bodyPr vert="horz" wrap="square" lIns="91440" tIns="45720" rIns="91440" bIns="45720" numCol="1" anchor="t" anchorCtr="0" compatLnSpc="1"/>
          <a:lstStyle/>
          <a:p>
            <a:endParaRPr lang="en-US">
              <a:solidFill>
                <a:schemeClr val="tx1">
                  <a:lumMod val="65000"/>
                  <a:lumOff val="35000"/>
                </a:schemeClr>
              </a:solidFill>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6" name="深度视觉·原创设计 https://www.docer.com/works?userid=22383862"/>
          <p:cNvSpPr/>
          <p:nvPr/>
        </p:nvSpPr>
        <p:spPr bwMode="auto">
          <a:xfrm>
            <a:off x="3099785" y="2218275"/>
            <a:ext cx="1783015" cy="1781314"/>
          </a:xfrm>
          <a:custGeom>
            <a:avLst/>
            <a:gdLst>
              <a:gd name="T0" fmla="*/ 504 w 613"/>
              <a:gd name="T1" fmla="*/ 504 h 613"/>
              <a:gd name="T2" fmla="*/ 504 w 613"/>
              <a:gd name="T3" fmla="*/ 504 h 613"/>
              <a:gd name="T4" fmla="*/ 109 w 613"/>
              <a:gd name="T5" fmla="*/ 504 h 613"/>
              <a:gd name="T6" fmla="*/ 109 w 613"/>
              <a:gd name="T7" fmla="*/ 504 h 613"/>
              <a:gd name="T8" fmla="*/ 109 w 613"/>
              <a:gd name="T9" fmla="*/ 109 h 613"/>
              <a:gd name="T10" fmla="*/ 109 w 613"/>
              <a:gd name="T11" fmla="*/ 109 h 613"/>
              <a:gd name="T12" fmla="*/ 504 w 613"/>
              <a:gd name="T13" fmla="*/ 109 h 613"/>
              <a:gd name="T14" fmla="*/ 504 w 613"/>
              <a:gd name="T15" fmla="*/ 109 h 613"/>
              <a:gd name="T16" fmla="*/ 504 w 613"/>
              <a:gd name="T17" fmla="*/ 504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3" h="613">
                <a:moveTo>
                  <a:pt x="504" y="504"/>
                </a:moveTo>
                <a:cubicBezTo>
                  <a:pt x="504" y="504"/>
                  <a:pt x="504" y="504"/>
                  <a:pt x="504" y="504"/>
                </a:cubicBezTo>
                <a:cubicBezTo>
                  <a:pt x="395" y="613"/>
                  <a:pt x="218" y="613"/>
                  <a:pt x="109" y="504"/>
                </a:cubicBezTo>
                <a:cubicBezTo>
                  <a:pt x="109" y="504"/>
                  <a:pt x="109" y="504"/>
                  <a:pt x="109" y="504"/>
                </a:cubicBezTo>
                <a:cubicBezTo>
                  <a:pt x="0" y="395"/>
                  <a:pt x="0" y="218"/>
                  <a:pt x="109" y="109"/>
                </a:cubicBezTo>
                <a:cubicBezTo>
                  <a:pt x="109" y="109"/>
                  <a:pt x="109" y="109"/>
                  <a:pt x="109" y="109"/>
                </a:cubicBezTo>
                <a:cubicBezTo>
                  <a:pt x="218" y="0"/>
                  <a:pt x="395" y="0"/>
                  <a:pt x="504" y="109"/>
                </a:cubicBezTo>
                <a:cubicBezTo>
                  <a:pt x="504" y="109"/>
                  <a:pt x="504" y="109"/>
                  <a:pt x="504" y="109"/>
                </a:cubicBezTo>
                <a:cubicBezTo>
                  <a:pt x="613" y="218"/>
                  <a:pt x="613" y="395"/>
                  <a:pt x="504" y="504"/>
                </a:cubicBezTo>
                <a:close/>
              </a:path>
            </a:pathLst>
          </a:custGeom>
          <a:solidFill>
            <a:schemeClr val="accent1"/>
          </a:solidFill>
          <a:ln w="11113" cap="flat">
            <a:noFill/>
            <a:prstDash val="solid"/>
            <a:miter lim="800000"/>
          </a:ln>
          <a:effectLst>
            <a:outerShdw blurRad="88900" dist="38100" dir="2700000" algn="tl" rotWithShape="0">
              <a:prstClr val="black">
                <a:alpha val="20000"/>
              </a:prstClr>
            </a:outerShdw>
          </a:effectLst>
        </p:spPr>
        <p:txBody>
          <a:bodyPr vert="horz" wrap="square" lIns="91440" tIns="45720" rIns="91440" bIns="45720" numCol="1" anchor="t" anchorCtr="0" compatLnSpc="1"/>
          <a:lstStyle/>
          <a:p>
            <a:endParaRPr lang="en-US">
              <a:solidFill>
                <a:schemeClr val="tx1">
                  <a:lumMod val="65000"/>
                  <a:lumOff val="35000"/>
                </a:schemeClr>
              </a:solidFill>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7" name="深度视觉·原创设计 https://www.docer.com/works?userid=22383862"/>
          <p:cNvSpPr/>
          <p:nvPr/>
        </p:nvSpPr>
        <p:spPr bwMode="auto">
          <a:xfrm>
            <a:off x="3224715" y="2342355"/>
            <a:ext cx="1533155" cy="1533154"/>
          </a:xfrm>
          <a:custGeom>
            <a:avLst/>
            <a:gdLst>
              <a:gd name="T0" fmla="*/ 433 w 527"/>
              <a:gd name="T1" fmla="*/ 433 h 527"/>
              <a:gd name="T2" fmla="*/ 433 w 527"/>
              <a:gd name="T3" fmla="*/ 433 h 527"/>
              <a:gd name="T4" fmla="*/ 94 w 527"/>
              <a:gd name="T5" fmla="*/ 433 h 527"/>
              <a:gd name="T6" fmla="*/ 94 w 527"/>
              <a:gd name="T7" fmla="*/ 433 h 527"/>
              <a:gd name="T8" fmla="*/ 94 w 527"/>
              <a:gd name="T9" fmla="*/ 94 h 527"/>
              <a:gd name="T10" fmla="*/ 94 w 527"/>
              <a:gd name="T11" fmla="*/ 94 h 527"/>
              <a:gd name="T12" fmla="*/ 433 w 527"/>
              <a:gd name="T13" fmla="*/ 94 h 527"/>
              <a:gd name="T14" fmla="*/ 433 w 527"/>
              <a:gd name="T15" fmla="*/ 94 h 527"/>
              <a:gd name="T16" fmla="*/ 433 w 527"/>
              <a:gd name="T17" fmla="*/ 433 h 5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7" h="527">
                <a:moveTo>
                  <a:pt x="433" y="433"/>
                </a:moveTo>
                <a:cubicBezTo>
                  <a:pt x="433" y="433"/>
                  <a:pt x="433" y="433"/>
                  <a:pt x="433" y="433"/>
                </a:cubicBezTo>
                <a:cubicBezTo>
                  <a:pt x="339" y="527"/>
                  <a:pt x="188" y="527"/>
                  <a:pt x="94" y="433"/>
                </a:cubicBezTo>
                <a:cubicBezTo>
                  <a:pt x="94" y="433"/>
                  <a:pt x="94" y="433"/>
                  <a:pt x="94" y="433"/>
                </a:cubicBezTo>
                <a:cubicBezTo>
                  <a:pt x="0" y="339"/>
                  <a:pt x="0" y="188"/>
                  <a:pt x="94" y="94"/>
                </a:cubicBezTo>
                <a:cubicBezTo>
                  <a:pt x="94" y="94"/>
                  <a:pt x="94" y="94"/>
                  <a:pt x="94" y="94"/>
                </a:cubicBezTo>
                <a:cubicBezTo>
                  <a:pt x="188" y="0"/>
                  <a:pt x="339" y="0"/>
                  <a:pt x="433" y="94"/>
                </a:cubicBezTo>
                <a:cubicBezTo>
                  <a:pt x="433" y="94"/>
                  <a:pt x="433" y="94"/>
                  <a:pt x="433" y="94"/>
                </a:cubicBezTo>
                <a:cubicBezTo>
                  <a:pt x="527" y="188"/>
                  <a:pt x="527" y="339"/>
                  <a:pt x="433" y="433"/>
                </a:cubicBezTo>
                <a:close/>
              </a:path>
            </a:pathLst>
          </a:custGeom>
          <a:solidFill>
            <a:srgbClr val="FFFFFF"/>
          </a:solidFill>
          <a:ln w="11113" cap="flat">
            <a:noFill/>
            <a:prstDash val="solid"/>
            <a:miter lim="800000"/>
          </a:ln>
        </p:spPr>
        <p:txBody>
          <a:bodyPr vert="horz" wrap="square" lIns="91440" tIns="45720" rIns="91440" bIns="45720" numCol="1" anchor="t" anchorCtr="0" compatLnSpc="1"/>
          <a:lstStyle/>
          <a:p>
            <a:endParaRPr lang="en-US">
              <a:solidFill>
                <a:schemeClr val="tx1">
                  <a:lumMod val="65000"/>
                  <a:lumOff val="35000"/>
                </a:schemeClr>
              </a:solidFill>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8" name="深度视觉·原创设计 https://www.docer.com/works?userid=22383862"/>
          <p:cNvSpPr/>
          <p:nvPr/>
        </p:nvSpPr>
        <p:spPr bwMode="auto">
          <a:xfrm>
            <a:off x="5206193" y="2218275"/>
            <a:ext cx="2036274" cy="1781314"/>
          </a:xfrm>
          <a:custGeom>
            <a:avLst/>
            <a:gdLst>
              <a:gd name="T0" fmla="*/ 700 w 700"/>
              <a:gd name="T1" fmla="*/ 307 h 613"/>
              <a:gd name="T2" fmla="*/ 503 w 700"/>
              <a:gd name="T3" fmla="*/ 504 h 613"/>
              <a:gd name="T4" fmla="*/ 109 w 700"/>
              <a:gd name="T5" fmla="*/ 504 h 613"/>
              <a:gd name="T6" fmla="*/ 109 w 700"/>
              <a:gd name="T7" fmla="*/ 504 h 613"/>
              <a:gd name="T8" fmla="*/ 109 w 700"/>
              <a:gd name="T9" fmla="*/ 109 h 613"/>
              <a:gd name="T10" fmla="*/ 109 w 700"/>
              <a:gd name="T11" fmla="*/ 109 h 613"/>
              <a:gd name="T12" fmla="*/ 503 w 700"/>
              <a:gd name="T13" fmla="*/ 109 h 613"/>
              <a:gd name="T14" fmla="*/ 700 w 700"/>
              <a:gd name="T15" fmla="*/ 307 h 6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0" h="613">
                <a:moveTo>
                  <a:pt x="700" y="307"/>
                </a:moveTo>
                <a:cubicBezTo>
                  <a:pt x="503" y="504"/>
                  <a:pt x="503" y="504"/>
                  <a:pt x="503" y="504"/>
                </a:cubicBezTo>
                <a:cubicBezTo>
                  <a:pt x="394" y="613"/>
                  <a:pt x="218" y="613"/>
                  <a:pt x="109" y="504"/>
                </a:cubicBezTo>
                <a:cubicBezTo>
                  <a:pt x="109" y="504"/>
                  <a:pt x="109" y="504"/>
                  <a:pt x="109" y="504"/>
                </a:cubicBezTo>
                <a:cubicBezTo>
                  <a:pt x="0" y="395"/>
                  <a:pt x="0" y="218"/>
                  <a:pt x="109" y="109"/>
                </a:cubicBezTo>
                <a:cubicBezTo>
                  <a:pt x="109" y="109"/>
                  <a:pt x="109" y="109"/>
                  <a:pt x="109" y="109"/>
                </a:cubicBezTo>
                <a:cubicBezTo>
                  <a:pt x="218" y="0"/>
                  <a:pt x="394" y="0"/>
                  <a:pt x="503" y="109"/>
                </a:cubicBezTo>
                <a:lnTo>
                  <a:pt x="700" y="307"/>
                </a:lnTo>
                <a:close/>
              </a:path>
            </a:pathLst>
          </a:custGeom>
          <a:solidFill>
            <a:schemeClr val="accent3"/>
          </a:solidFill>
          <a:ln w="11113" cap="flat">
            <a:noFill/>
            <a:prstDash val="solid"/>
            <a:miter lim="800000"/>
          </a:ln>
        </p:spPr>
        <p:txBody>
          <a:bodyPr vert="horz" wrap="square" lIns="91440" tIns="45720" rIns="91440" bIns="45720" numCol="1" anchor="t" anchorCtr="0" compatLnSpc="1"/>
          <a:lstStyle/>
          <a:p>
            <a:endParaRPr lang="en-US">
              <a:solidFill>
                <a:schemeClr val="tx1">
                  <a:lumMod val="65000"/>
                  <a:lumOff val="35000"/>
                </a:schemeClr>
              </a:solidFill>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9" name="深度视觉·原创设计 https://www.docer.com/works?userid=22383862"/>
          <p:cNvSpPr/>
          <p:nvPr/>
        </p:nvSpPr>
        <p:spPr bwMode="auto">
          <a:xfrm>
            <a:off x="5206193" y="2218275"/>
            <a:ext cx="1781315" cy="1781314"/>
          </a:xfrm>
          <a:custGeom>
            <a:avLst/>
            <a:gdLst>
              <a:gd name="T0" fmla="*/ 503 w 612"/>
              <a:gd name="T1" fmla="*/ 504 h 613"/>
              <a:gd name="T2" fmla="*/ 503 w 612"/>
              <a:gd name="T3" fmla="*/ 504 h 613"/>
              <a:gd name="T4" fmla="*/ 109 w 612"/>
              <a:gd name="T5" fmla="*/ 504 h 613"/>
              <a:gd name="T6" fmla="*/ 109 w 612"/>
              <a:gd name="T7" fmla="*/ 504 h 613"/>
              <a:gd name="T8" fmla="*/ 109 w 612"/>
              <a:gd name="T9" fmla="*/ 109 h 613"/>
              <a:gd name="T10" fmla="*/ 109 w 612"/>
              <a:gd name="T11" fmla="*/ 109 h 613"/>
              <a:gd name="T12" fmla="*/ 503 w 612"/>
              <a:gd name="T13" fmla="*/ 109 h 613"/>
              <a:gd name="T14" fmla="*/ 503 w 612"/>
              <a:gd name="T15" fmla="*/ 109 h 613"/>
              <a:gd name="T16" fmla="*/ 503 w 612"/>
              <a:gd name="T17" fmla="*/ 504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2" h="613">
                <a:moveTo>
                  <a:pt x="503" y="504"/>
                </a:moveTo>
                <a:cubicBezTo>
                  <a:pt x="503" y="504"/>
                  <a:pt x="503" y="504"/>
                  <a:pt x="503" y="504"/>
                </a:cubicBezTo>
                <a:cubicBezTo>
                  <a:pt x="394" y="613"/>
                  <a:pt x="218" y="613"/>
                  <a:pt x="109" y="504"/>
                </a:cubicBezTo>
                <a:cubicBezTo>
                  <a:pt x="109" y="504"/>
                  <a:pt x="109" y="504"/>
                  <a:pt x="109" y="504"/>
                </a:cubicBezTo>
                <a:cubicBezTo>
                  <a:pt x="0" y="395"/>
                  <a:pt x="0" y="218"/>
                  <a:pt x="109" y="109"/>
                </a:cubicBezTo>
                <a:cubicBezTo>
                  <a:pt x="109" y="109"/>
                  <a:pt x="109" y="109"/>
                  <a:pt x="109" y="109"/>
                </a:cubicBezTo>
                <a:cubicBezTo>
                  <a:pt x="218" y="0"/>
                  <a:pt x="394" y="0"/>
                  <a:pt x="503" y="109"/>
                </a:cubicBezTo>
                <a:cubicBezTo>
                  <a:pt x="503" y="109"/>
                  <a:pt x="503" y="109"/>
                  <a:pt x="503" y="109"/>
                </a:cubicBezTo>
                <a:cubicBezTo>
                  <a:pt x="612" y="218"/>
                  <a:pt x="612" y="395"/>
                  <a:pt x="503" y="504"/>
                </a:cubicBezTo>
                <a:close/>
              </a:path>
            </a:pathLst>
          </a:custGeom>
          <a:solidFill>
            <a:schemeClr val="accent3"/>
          </a:solidFill>
          <a:ln w="11113" cap="flat">
            <a:noFill/>
            <a:prstDash val="solid"/>
            <a:miter lim="800000"/>
          </a:ln>
          <a:effectLst>
            <a:outerShdw blurRad="88900" dist="38100" dir="2700000" algn="tl" rotWithShape="0">
              <a:prstClr val="black">
                <a:alpha val="20000"/>
              </a:prstClr>
            </a:outerShdw>
          </a:effectLst>
        </p:spPr>
        <p:txBody>
          <a:bodyPr vert="horz" wrap="square" lIns="91440" tIns="45720" rIns="91440" bIns="45720" numCol="1" anchor="t" anchorCtr="0" compatLnSpc="1"/>
          <a:lstStyle/>
          <a:p>
            <a:endParaRPr lang="en-US">
              <a:solidFill>
                <a:schemeClr val="tx1">
                  <a:lumMod val="65000"/>
                  <a:lumOff val="35000"/>
                </a:schemeClr>
              </a:solidFill>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10" name="深度视觉·原创设计 https://www.docer.com/works?userid=22383862"/>
          <p:cNvSpPr/>
          <p:nvPr/>
        </p:nvSpPr>
        <p:spPr bwMode="auto">
          <a:xfrm>
            <a:off x="5331972" y="2342355"/>
            <a:ext cx="1529756" cy="1533154"/>
          </a:xfrm>
          <a:custGeom>
            <a:avLst/>
            <a:gdLst>
              <a:gd name="T0" fmla="*/ 433 w 526"/>
              <a:gd name="T1" fmla="*/ 433 h 527"/>
              <a:gd name="T2" fmla="*/ 433 w 526"/>
              <a:gd name="T3" fmla="*/ 433 h 527"/>
              <a:gd name="T4" fmla="*/ 93 w 526"/>
              <a:gd name="T5" fmla="*/ 433 h 527"/>
              <a:gd name="T6" fmla="*/ 93 w 526"/>
              <a:gd name="T7" fmla="*/ 433 h 527"/>
              <a:gd name="T8" fmla="*/ 93 w 526"/>
              <a:gd name="T9" fmla="*/ 94 h 527"/>
              <a:gd name="T10" fmla="*/ 93 w 526"/>
              <a:gd name="T11" fmla="*/ 94 h 527"/>
              <a:gd name="T12" fmla="*/ 433 w 526"/>
              <a:gd name="T13" fmla="*/ 94 h 527"/>
              <a:gd name="T14" fmla="*/ 433 w 526"/>
              <a:gd name="T15" fmla="*/ 94 h 527"/>
              <a:gd name="T16" fmla="*/ 433 w 526"/>
              <a:gd name="T17" fmla="*/ 433 h 5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6" h="527">
                <a:moveTo>
                  <a:pt x="433" y="433"/>
                </a:moveTo>
                <a:cubicBezTo>
                  <a:pt x="433" y="433"/>
                  <a:pt x="433" y="433"/>
                  <a:pt x="433" y="433"/>
                </a:cubicBezTo>
                <a:cubicBezTo>
                  <a:pt x="339" y="527"/>
                  <a:pt x="187" y="527"/>
                  <a:pt x="93" y="433"/>
                </a:cubicBezTo>
                <a:cubicBezTo>
                  <a:pt x="93" y="433"/>
                  <a:pt x="93" y="433"/>
                  <a:pt x="93" y="433"/>
                </a:cubicBezTo>
                <a:cubicBezTo>
                  <a:pt x="0" y="339"/>
                  <a:pt x="0" y="188"/>
                  <a:pt x="93" y="94"/>
                </a:cubicBezTo>
                <a:cubicBezTo>
                  <a:pt x="93" y="94"/>
                  <a:pt x="93" y="94"/>
                  <a:pt x="93" y="94"/>
                </a:cubicBezTo>
                <a:cubicBezTo>
                  <a:pt x="187" y="0"/>
                  <a:pt x="339" y="0"/>
                  <a:pt x="433" y="94"/>
                </a:cubicBezTo>
                <a:cubicBezTo>
                  <a:pt x="433" y="94"/>
                  <a:pt x="433" y="94"/>
                  <a:pt x="433" y="94"/>
                </a:cubicBezTo>
                <a:cubicBezTo>
                  <a:pt x="526" y="188"/>
                  <a:pt x="526" y="339"/>
                  <a:pt x="433" y="433"/>
                </a:cubicBezTo>
                <a:close/>
              </a:path>
            </a:pathLst>
          </a:custGeom>
          <a:solidFill>
            <a:srgbClr val="FFFFFF"/>
          </a:solidFill>
          <a:ln w="11113" cap="flat">
            <a:noFill/>
            <a:prstDash val="solid"/>
            <a:miter lim="800000"/>
          </a:ln>
        </p:spPr>
        <p:txBody>
          <a:bodyPr vert="horz" wrap="square" lIns="91440" tIns="45720" rIns="91440" bIns="45720" numCol="1" anchor="t" anchorCtr="0" compatLnSpc="1"/>
          <a:lstStyle/>
          <a:p>
            <a:endParaRPr lang="en-US">
              <a:solidFill>
                <a:schemeClr val="tx1">
                  <a:lumMod val="65000"/>
                  <a:lumOff val="35000"/>
                </a:schemeClr>
              </a:solidFill>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11" name="深度视觉·原创设计 https://www.docer.com/works?userid=22383862"/>
          <p:cNvSpPr/>
          <p:nvPr/>
        </p:nvSpPr>
        <p:spPr bwMode="auto">
          <a:xfrm>
            <a:off x="7309200" y="2218275"/>
            <a:ext cx="2037974" cy="1781314"/>
          </a:xfrm>
          <a:custGeom>
            <a:avLst/>
            <a:gdLst>
              <a:gd name="T0" fmla="*/ 701 w 701"/>
              <a:gd name="T1" fmla="*/ 307 h 613"/>
              <a:gd name="T2" fmla="*/ 504 w 701"/>
              <a:gd name="T3" fmla="*/ 504 h 613"/>
              <a:gd name="T4" fmla="*/ 109 w 701"/>
              <a:gd name="T5" fmla="*/ 504 h 613"/>
              <a:gd name="T6" fmla="*/ 109 w 701"/>
              <a:gd name="T7" fmla="*/ 504 h 613"/>
              <a:gd name="T8" fmla="*/ 109 w 701"/>
              <a:gd name="T9" fmla="*/ 109 h 613"/>
              <a:gd name="T10" fmla="*/ 109 w 701"/>
              <a:gd name="T11" fmla="*/ 109 h 613"/>
              <a:gd name="T12" fmla="*/ 504 w 701"/>
              <a:gd name="T13" fmla="*/ 109 h 613"/>
              <a:gd name="T14" fmla="*/ 701 w 701"/>
              <a:gd name="T15" fmla="*/ 307 h 6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1" h="613">
                <a:moveTo>
                  <a:pt x="701" y="307"/>
                </a:moveTo>
                <a:cubicBezTo>
                  <a:pt x="504" y="504"/>
                  <a:pt x="504" y="504"/>
                  <a:pt x="504" y="504"/>
                </a:cubicBezTo>
                <a:cubicBezTo>
                  <a:pt x="395" y="613"/>
                  <a:pt x="218" y="613"/>
                  <a:pt x="109" y="504"/>
                </a:cubicBezTo>
                <a:cubicBezTo>
                  <a:pt x="109" y="504"/>
                  <a:pt x="109" y="504"/>
                  <a:pt x="109" y="504"/>
                </a:cubicBezTo>
                <a:cubicBezTo>
                  <a:pt x="0" y="395"/>
                  <a:pt x="0" y="218"/>
                  <a:pt x="109" y="109"/>
                </a:cubicBezTo>
                <a:cubicBezTo>
                  <a:pt x="109" y="109"/>
                  <a:pt x="109" y="109"/>
                  <a:pt x="109" y="109"/>
                </a:cubicBezTo>
                <a:cubicBezTo>
                  <a:pt x="218" y="0"/>
                  <a:pt x="395" y="0"/>
                  <a:pt x="504" y="109"/>
                </a:cubicBezTo>
                <a:lnTo>
                  <a:pt x="701" y="307"/>
                </a:lnTo>
                <a:close/>
              </a:path>
            </a:pathLst>
          </a:custGeom>
          <a:solidFill>
            <a:schemeClr val="accent1"/>
          </a:solidFill>
          <a:ln w="11113" cap="flat">
            <a:noFill/>
            <a:prstDash val="solid"/>
            <a:miter lim="800000"/>
          </a:ln>
        </p:spPr>
        <p:txBody>
          <a:bodyPr vert="horz" wrap="square" lIns="91440" tIns="45720" rIns="91440" bIns="45720" numCol="1" anchor="t" anchorCtr="0" compatLnSpc="1"/>
          <a:lstStyle/>
          <a:p>
            <a:endParaRPr lang="en-US">
              <a:solidFill>
                <a:schemeClr val="tx1">
                  <a:lumMod val="65000"/>
                  <a:lumOff val="35000"/>
                </a:schemeClr>
              </a:solidFill>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12" name="深度视觉·原创设计 https://www.docer.com/works?userid=22383862"/>
          <p:cNvSpPr/>
          <p:nvPr/>
        </p:nvSpPr>
        <p:spPr bwMode="auto">
          <a:xfrm>
            <a:off x="7309200" y="2218275"/>
            <a:ext cx="1779615" cy="1781314"/>
          </a:xfrm>
          <a:custGeom>
            <a:avLst/>
            <a:gdLst>
              <a:gd name="T0" fmla="*/ 504 w 612"/>
              <a:gd name="T1" fmla="*/ 504 h 613"/>
              <a:gd name="T2" fmla="*/ 504 w 612"/>
              <a:gd name="T3" fmla="*/ 504 h 613"/>
              <a:gd name="T4" fmla="*/ 109 w 612"/>
              <a:gd name="T5" fmla="*/ 504 h 613"/>
              <a:gd name="T6" fmla="*/ 109 w 612"/>
              <a:gd name="T7" fmla="*/ 504 h 613"/>
              <a:gd name="T8" fmla="*/ 109 w 612"/>
              <a:gd name="T9" fmla="*/ 109 h 613"/>
              <a:gd name="T10" fmla="*/ 109 w 612"/>
              <a:gd name="T11" fmla="*/ 109 h 613"/>
              <a:gd name="T12" fmla="*/ 504 w 612"/>
              <a:gd name="T13" fmla="*/ 109 h 613"/>
              <a:gd name="T14" fmla="*/ 504 w 612"/>
              <a:gd name="T15" fmla="*/ 109 h 613"/>
              <a:gd name="T16" fmla="*/ 504 w 612"/>
              <a:gd name="T17" fmla="*/ 504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2" h="613">
                <a:moveTo>
                  <a:pt x="504" y="504"/>
                </a:moveTo>
                <a:cubicBezTo>
                  <a:pt x="504" y="504"/>
                  <a:pt x="504" y="504"/>
                  <a:pt x="504" y="504"/>
                </a:cubicBezTo>
                <a:cubicBezTo>
                  <a:pt x="395" y="613"/>
                  <a:pt x="218" y="613"/>
                  <a:pt x="109" y="504"/>
                </a:cubicBezTo>
                <a:cubicBezTo>
                  <a:pt x="109" y="504"/>
                  <a:pt x="109" y="504"/>
                  <a:pt x="109" y="504"/>
                </a:cubicBezTo>
                <a:cubicBezTo>
                  <a:pt x="0" y="395"/>
                  <a:pt x="0" y="218"/>
                  <a:pt x="109" y="109"/>
                </a:cubicBezTo>
                <a:cubicBezTo>
                  <a:pt x="109" y="109"/>
                  <a:pt x="109" y="109"/>
                  <a:pt x="109" y="109"/>
                </a:cubicBezTo>
                <a:cubicBezTo>
                  <a:pt x="218" y="0"/>
                  <a:pt x="395" y="0"/>
                  <a:pt x="504" y="109"/>
                </a:cubicBezTo>
                <a:cubicBezTo>
                  <a:pt x="504" y="109"/>
                  <a:pt x="504" y="109"/>
                  <a:pt x="504" y="109"/>
                </a:cubicBezTo>
                <a:cubicBezTo>
                  <a:pt x="612" y="218"/>
                  <a:pt x="612" y="395"/>
                  <a:pt x="504" y="504"/>
                </a:cubicBezTo>
                <a:close/>
              </a:path>
            </a:pathLst>
          </a:custGeom>
          <a:solidFill>
            <a:schemeClr val="accent1"/>
          </a:solidFill>
          <a:ln w="11113" cap="flat">
            <a:noFill/>
            <a:prstDash val="solid"/>
            <a:miter lim="800000"/>
          </a:ln>
          <a:effectLst>
            <a:outerShdw blurRad="88900" dist="38100" dir="2700000" algn="tl" rotWithShape="0">
              <a:prstClr val="black">
                <a:alpha val="20000"/>
              </a:prstClr>
            </a:outerShdw>
          </a:effectLst>
        </p:spPr>
        <p:txBody>
          <a:bodyPr vert="horz" wrap="square" lIns="91440" tIns="45720" rIns="91440" bIns="45720" numCol="1" anchor="t" anchorCtr="0" compatLnSpc="1"/>
          <a:lstStyle/>
          <a:p>
            <a:endParaRPr lang="en-US">
              <a:solidFill>
                <a:schemeClr val="tx1">
                  <a:lumMod val="65000"/>
                  <a:lumOff val="35000"/>
                </a:schemeClr>
              </a:solidFill>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13" name="深度视觉·原创设计 https://www.docer.com/works?userid=22383862"/>
          <p:cNvSpPr/>
          <p:nvPr/>
        </p:nvSpPr>
        <p:spPr bwMode="auto">
          <a:xfrm>
            <a:off x="7432430" y="2342355"/>
            <a:ext cx="1533155" cy="1533154"/>
          </a:xfrm>
          <a:custGeom>
            <a:avLst/>
            <a:gdLst>
              <a:gd name="T0" fmla="*/ 433 w 527"/>
              <a:gd name="T1" fmla="*/ 433 h 527"/>
              <a:gd name="T2" fmla="*/ 433 w 527"/>
              <a:gd name="T3" fmla="*/ 433 h 527"/>
              <a:gd name="T4" fmla="*/ 94 w 527"/>
              <a:gd name="T5" fmla="*/ 433 h 527"/>
              <a:gd name="T6" fmla="*/ 94 w 527"/>
              <a:gd name="T7" fmla="*/ 433 h 527"/>
              <a:gd name="T8" fmla="*/ 94 w 527"/>
              <a:gd name="T9" fmla="*/ 94 h 527"/>
              <a:gd name="T10" fmla="*/ 94 w 527"/>
              <a:gd name="T11" fmla="*/ 94 h 527"/>
              <a:gd name="T12" fmla="*/ 433 w 527"/>
              <a:gd name="T13" fmla="*/ 94 h 527"/>
              <a:gd name="T14" fmla="*/ 433 w 527"/>
              <a:gd name="T15" fmla="*/ 94 h 527"/>
              <a:gd name="T16" fmla="*/ 433 w 527"/>
              <a:gd name="T17" fmla="*/ 433 h 5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7" h="527">
                <a:moveTo>
                  <a:pt x="433" y="433"/>
                </a:moveTo>
                <a:cubicBezTo>
                  <a:pt x="433" y="433"/>
                  <a:pt x="433" y="433"/>
                  <a:pt x="433" y="433"/>
                </a:cubicBezTo>
                <a:cubicBezTo>
                  <a:pt x="339" y="527"/>
                  <a:pt x="187" y="527"/>
                  <a:pt x="94" y="433"/>
                </a:cubicBezTo>
                <a:cubicBezTo>
                  <a:pt x="94" y="433"/>
                  <a:pt x="94" y="433"/>
                  <a:pt x="94" y="433"/>
                </a:cubicBezTo>
                <a:cubicBezTo>
                  <a:pt x="0" y="339"/>
                  <a:pt x="0" y="188"/>
                  <a:pt x="94" y="94"/>
                </a:cubicBezTo>
                <a:cubicBezTo>
                  <a:pt x="94" y="94"/>
                  <a:pt x="94" y="94"/>
                  <a:pt x="94" y="94"/>
                </a:cubicBezTo>
                <a:cubicBezTo>
                  <a:pt x="187" y="0"/>
                  <a:pt x="339" y="0"/>
                  <a:pt x="433" y="94"/>
                </a:cubicBezTo>
                <a:cubicBezTo>
                  <a:pt x="433" y="94"/>
                  <a:pt x="433" y="94"/>
                  <a:pt x="433" y="94"/>
                </a:cubicBezTo>
                <a:cubicBezTo>
                  <a:pt x="527" y="188"/>
                  <a:pt x="527" y="339"/>
                  <a:pt x="433" y="433"/>
                </a:cubicBezTo>
                <a:close/>
              </a:path>
            </a:pathLst>
          </a:custGeom>
          <a:solidFill>
            <a:srgbClr val="FFFFFF"/>
          </a:solidFill>
          <a:ln w="11113" cap="flat">
            <a:noFill/>
            <a:prstDash val="solid"/>
            <a:miter lim="800000"/>
          </a:ln>
        </p:spPr>
        <p:txBody>
          <a:bodyPr vert="horz" wrap="square" lIns="91440" tIns="45720" rIns="91440" bIns="45720" numCol="1" anchor="t" anchorCtr="0" compatLnSpc="1"/>
          <a:lstStyle/>
          <a:p>
            <a:endParaRPr lang="en-US">
              <a:solidFill>
                <a:schemeClr val="tx1">
                  <a:lumMod val="65000"/>
                  <a:lumOff val="35000"/>
                </a:schemeClr>
              </a:solidFill>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14" name="深度视觉·原创设计 https://www.docer.com/works?userid=22383862"/>
          <p:cNvSpPr/>
          <p:nvPr/>
        </p:nvSpPr>
        <p:spPr bwMode="auto">
          <a:xfrm>
            <a:off x="9413907" y="2218275"/>
            <a:ext cx="1781315" cy="1781314"/>
          </a:xfrm>
          <a:custGeom>
            <a:avLst/>
            <a:gdLst>
              <a:gd name="T0" fmla="*/ 503 w 612"/>
              <a:gd name="T1" fmla="*/ 504 h 613"/>
              <a:gd name="T2" fmla="*/ 503 w 612"/>
              <a:gd name="T3" fmla="*/ 504 h 613"/>
              <a:gd name="T4" fmla="*/ 109 w 612"/>
              <a:gd name="T5" fmla="*/ 504 h 613"/>
              <a:gd name="T6" fmla="*/ 109 w 612"/>
              <a:gd name="T7" fmla="*/ 504 h 613"/>
              <a:gd name="T8" fmla="*/ 109 w 612"/>
              <a:gd name="T9" fmla="*/ 109 h 613"/>
              <a:gd name="T10" fmla="*/ 109 w 612"/>
              <a:gd name="T11" fmla="*/ 109 h 613"/>
              <a:gd name="T12" fmla="*/ 503 w 612"/>
              <a:gd name="T13" fmla="*/ 109 h 613"/>
              <a:gd name="T14" fmla="*/ 503 w 612"/>
              <a:gd name="T15" fmla="*/ 109 h 613"/>
              <a:gd name="T16" fmla="*/ 503 w 612"/>
              <a:gd name="T17" fmla="*/ 504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2" h="613">
                <a:moveTo>
                  <a:pt x="503" y="504"/>
                </a:moveTo>
                <a:cubicBezTo>
                  <a:pt x="503" y="504"/>
                  <a:pt x="503" y="504"/>
                  <a:pt x="503" y="504"/>
                </a:cubicBezTo>
                <a:cubicBezTo>
                  <a:pt x="394" y="613"/>
                  <a:pt x="218" y="613"/>
                  <a:pt x="109" y="504"/>
                </a:cubicBezTo>
                <a:cubicBezTo>
                  <a:pt x="109" y="504"/>
                  <a:pt x="109" y="504"/>
                  <a:pt x="109" y="504"/>
                </a:cubicBezTo>
                <a:cubicBezTo>
                  <a:pt x="0" y="395"/>
                  <a:pt x="0" y="218"/>
                  <a:pt x="109" y="109"/>
                </a:cubicBezTo>
                <a:cubicBezTo>
                  <a:pt x="109" y="109"/>
                  <a:pt x="109" y="109"/>
                  <a:pt x="109" y="109"/>
                </a:cubicBezTo>
                <a:cubicBezTo>
                  <a:pt x="218" y="0"/>
                  <a:pt x="394" y="0"/>
                  <a:pt x="503" y="109"/>
                </a:cubicBezTo>
                <a:cubicBezTo>
                  <a:pt x="503" y="109"/>
                  <a:pt x="503" y="109"/>
                  <a:pt x="503" y="109"/>
                </a:cubicBezTo>
                <a:cubicBezTo>
                  <a:pt x="612" y="218"/>
                  <a:pt x="612" y="395"/>
                  <a:pt x="503" y="504"/>
                </a:cubicBezTo>
                <a:close/>
              </a:path>
            </a:pathLst>
          </a:custGeom>
          <a:solidFill>
            <a:schemeClr val="accent2"/>
          </a:solidFill>
          <a:ln w="11113" cap="flat">
            <a:noFill/>
            <a:prstDash val="solid"/>
            <a:miter lim="800000"/>
          </a:ln>
          <a:effectLst>
            <a:outerShdw blurRad="88900" dist="38100" dir="2700000" algn="tl" rotWithShape="0">
              <a:prstClr val="black">
                <a:alpha val="20000"/>
              </a:prstClr>
            </a:outerShdw>
          </a:effectLst>
        </p:spPr>
        <p:txBody>
          <a:bodyPr vert="horz" wrap="square" lIns="91440" tIns="45720" rIns="91440" bIns="45720" numCol="1" anchor="t" anchorCtr="0" compatLnSpc="1"/>
          <a:lstStyle/>
          <a:p>
            <a:endParaRPr lang="en-US">
              <a:solidFill>
                <a:schemeClr val="tx1">
                  <a:lumMod val="65000"/>
                  <a:lumOff val="35000"/>
                </a:schemeClr>
              </a:solidFill>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15" name="深度视觉·原创设计 https://www.docer.com/works?userid=22383862"/>
          <p:cNvSpPr/>
          <p:nvPr/>
        </p:nvSpPr>
        <p:spPr bwMode="auto">
          <a:xfrm>
            <a:off x="9539686" y="2342355"/>
            <a:ext cx="1529756" cy="1533154"/>
          </a:xfrm>
          <a:custGeom>
            <a:avLst/>
            <a:gdLst>
              <a:gd name="T0" fmla="*/ 433 w 526"/>
              <a:gd name="T1" fmla="*/ 433 h 527"/>
              <a:gd name="T2" fmla="*/ 433 w 526"/>
              <a:gd name="T3" fmla="*/ 433 h 527"/>
              <a:gd name="T4" fmla="*/ 93 w 526"/>
              <a:gd name="T5" fmla="*/ 433 h 527"/>
              <a:gd name="T6" fmla="*/ 93 w 526"/>
              <a:gd name="T7" fmla="*/ 433 h 527"/>
              <a:gd name="T8" fmla="*/ 93 w 526"/>
              <a:gd name="T9" fmla="*/ 94 h 527"/>
              <a:gd name="T10" fmla="*/ 93 w 526"/>
              <a:gd name="T11" fmla="*/ 94 h 527"/>
              <a:gd name="T12" fmla="*/ 433 w 526"/>
              <a:gd name="T13" fmla="*/ 94 h 527"/>
              <a:gd name="T14" fmla="*/ 433 w 526"/>
              <a:gd name="T15" fmla="*/ 94 h 527"/>
              <a:gd name="T16" fmla="*/ 433 w 526"/>
              <a:gd name="T17" fmla="*/ 433 h 5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6" h="527">
                <a:moveTo>
                  <a:pt x="433" y="433"/>
                </a:moveTo>
                <a:cubicBezTo>
                  <a:pt x="433" y="433"/>
                  <a:pt x="433" y="433"/>
                  <a:pt x="433" y="433"/>
                </a:cubicBezTo>
                <a:cubicBezTo>
                  <a:pt x="339" y="527"/>
                  <a:pt x="187" y="527"/>
                  <a:pt x="93" y="433"/>
                </a:cubicBezTo>
                <a:cubicBezTo>
                  <a:pt x="93" y="433"/>
                  <a:pt x="93" y="433"/>
                  <a:pt x="93" y="433"/>
                </a:cubicBezTo>
                <a:cubicBezTo>
                  <a:pt x="0" y="339"/>
                  <a:pt x="0" y="188"/>
                  <a:pt x="93" y="94"/>
                </a:cubicBezTo>
                <a:cubicBezTo>
                  <a:pt x="93" y="94"/>
                  <a:pt x="93" y="94"/>
                  <a:pt x="93" y="94"/>
                </a:cubicBezTo>
                <a:cubicBezTo>
                  <a:pt x="187" y="0"/>
                  <a:pt x="339" y="0"/>
                  <a:pt x="433" y="94"/>
                </a:cubicBezTo>
                <a:cubicBezTo>
                  <a:pt x="433" y="94"/>
                  <a:pt x="433" y="94"/>
                  <a:pt x="433" y="94"/>
                </a:cubicBezTo>
                <a:cubicBezTo>
                  <a:pt x="526" y="188"/>
                  <a:pt x="526" y="339"/>
                  <a:pt x="433" y="433"/>
                </a:cubicBezTo>
                <a:close/>
              </a:path>
            </a:pathLst>
          </a:custGeom>
          <a:solidFill>
            <a:srgbClr val="FFFFFF"/>
          </a:solidFill>
          <a:ln w="11113" cap="flat">
            <a:noFill/>
            <a:prstDash val="solid"/>
            <a:miter lim="800000"/>
          </a:ln>
        </p:spPr>
        <p:txBody>
          <a:bodyPr vert="horz" wrap="square" lIns="91440" tIns="45720" rIns="91440" bIns="45720" numCol="1" anchor="t" anchorCtr="0" compatLnSpc="1"/>
          <a:lstStyle/>
          <a:p>
            <a:endParaRPr lang="en-US">
              <a:solidFill>
                <a:schemeClr val="tx1">
                  <a:lumMod val="65000"/>
                  <a:lumOff val="35000"/>
                </a:schemeClr>
              </a:solidFill>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16" name="深度视觉·原创设计 https://www.docer.com/works?userid=22383862"/>
          <p:cNvSpPr/>
          <p:nvPr/>
        </p:nvSpPr>
        <p:spPr>
          <a:xfrm>
            <a:off x="1122557" y="2940339"/>
            <a:ext cx="1657235" cy="338554"/>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600" b="1" noProof="0">
                <a:ln>
                  <a:noFill/>
                </a:ln>
                <a:solidFill>
                  <a:schemeClr val="tx1">
                    <a:lumMod val="75000"/>
                    <a:lumOff val="25000"/>
                  </a:schemeClr>
                </a:solidFill>
                <a:effectLst/>
                <a:uLnTx/>
                <a:uFillTx/>
                <a:latin typeface="汉仪正圆-55W" panose="00020600040101010101" pitchFamily="18" charset="-122"/>
                <a:ea typeface="汉仪正圆-55W" panose="00020600040101010101" pitchFamily="18" charset="-122"/>
                <a:cs typeface="Open Sans" pitchFamily="34" charset="0"/>
                <a:sym typeface="汉仪正圆-55W" panose="00020600040101010101" pitchFamily="18" charset="-122"/>
              </a:rPr>
              <a:t>LSTM</a:t>
            </a:r>
            <a:r>
              <a:rPr lang="zh-CN" altLang="en-US" sz="1600" b="1" noProof="0">
                <a:ln>
                  <a:noFill/>
                </a:ln>
                <a:solidFill>
                  <a:schemeClr val="tx1">
                    <a:lumMod val="75000"/>
                    <a:lumOff val="25000"/>
                  </a:schemeClr>
                </a:solidFill>
                <a:effectLst/>
                <a:uLnTx/>
                <a:uFillTx/>
                <a:latin typeface="汉仪正圆-55W" panose="00020600040101010101" pitchFamily="18" charset="-122"/>
                <a:ea typeface="汉仪正圆-55W" panose="00020600040101010101" pitchFamily="18" charset="-122"/>
                <a:cs typeface="Open Sans" pitchFamily="34" charset="0"/>
                <a:sym typeface="汉仪正圆-55W" panose="00020600040101010101" pitchFamily="18" charset="-122"/>
              </a:rPr>
              <a:t>核心</a:t>
            </a:r>
            <a:endParaRPr kumimoji="0" lang="zh-CN" altLang="en-US" sz="1600" b="1" i="0" u="none" strike="noStrike" kern="1200" cap="none" spc="0" normalizeH="0" baseline="0" noProof="0">
              <a:ln>
                <a:noFill/>
              </a:ln>
              <a:solidFill>
                <a:schemeClr val="tx1">
                  <a:lumMod val="75000"/>
                  <a:lumOff val="25000"/>
                </a:schemeClr>
              </a:solidFill>
              <a:effectLst/>
              <a:uLnTx/>
              <a:uFillTx/>
              <a:latin typeface="汉仪正圆-55W" panose="00020600040101010101" pitchFamily="18" charset="-122"/>
              <a:ea typeface="汉仪正圆-55W" panose="00020600040101010101" pitchFamily="18" charset="-122"/>
              <a:cs typeface="Open Sans" pitchFamily="34" charset="0"/>
              <a:sym typeface="汉仪正圆-55W" panose="00020600040101010101" pitchFamily="18" charset="-122"/>
            </a:endParaRPr>
          </a:p>
        </p:txBody>
      </p:sp>
      <p:sp>
        <p:nvSpPr>
          <p:cNvPr id="17" name="深度视觉·原创设计 https://www.docer.com/works?userid=22383862"/>
          <p:cNvSpPr/>
          <p:nvPr/>
        </p:nvSpPr>
        <p:spPr>
          <a:xfrm>
            <a:off x="3445221" y="2940339"/>
            <a:ext cx="1092141" cy="338554"/>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600" b="1" noProof="0">
                <a:ln>
                  <a:noFill/>
                </a:ln>
                <a:solidFill>
                  <a:schemeClr val="tx1">
                    <a:lumMod val="75000"/>
                    <a:lumOff val="25000"/>
                  </a:schemeClr>
                </a:solidFill>
                <a:effectLst/>
                <a:uLnTx/>
                <a:uFillTx/>
                <a:latin typeface="汉仪正圆-55W" panose="00020600040101010101" pitchFamily="18" charset="-122"/>
                <a:ea typeface="汉仪正圆-55W" panose="00020600040101010101" pitchFamily="18" charset="-122"/>
                <a:cs typeface="Open Sans" pitchFamily="34" charset="0"/>
                <a:sym typeface="汉仪正圆-55W" panose="00020600040101010101" pitchFamily="18" charset="-122"/>
              </a:rPr>
              <a:t>遗忘门</a:t>
            </a:r>
            <a:endParaRPr kumimoji="0" lang="zh-CN" altLang="en-US" sz="1600" b="1" i="0" u="none" strike="noStrike" kern="1200" cap="none" spc="0" normalizeH="0" baseline="0" noProof="0">
              <a:ln>
                <a:noFill/>
              </a:ln>
              <a:solidFill>
                <a:schemeClr val="tx1">
                  <a:lumMod val="75000"/>
                  <a:lumOff val="25000"/>
                </a:schemeClr>
              </a:solidFill>
              <a:effectLst/>
              <a:uLnTx/>
              <a:uFillTx/>
              <a:latin typeface="汉仪正圆-55W" panose="00020600040101010101" pitchFamily="18" charset="-122"/>
              <a:ea typeface="汉仪正圆-55W" panose="00020600040101010101" pitchFamily="18" charset="-122"/>
              <a:cs typeface="Open Sans" pitchFamily="34" charset="0"/>
              <a:sym typeface="汉仪正圆-55W" panose="00020600040101010101" pitchFamily="18" charset="-122"/>
            </a:endParaRPr>
          </a:p>
        </p:txBody>
      </p:sp>
      <p:sp>
        <p:nvSpPr>
          <p:cNvPr id="18" name="深度视觉·原创设计 https://www.docer.com/works?userid=22383862"/>
          <p:cNvSpPr/>
          <p:nvPr/>
        </p:nvSpPr>
        <p:spPr>
          <a:xfrm>
            <a:off x="5549929" y="2940339"/>
            <a:ext cx="1092141" cy="33718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600" b="1" noProof="0">
                <a:ln>
                  <a:noFill/>
                </a:ln>
                <a:solidFill>
                  <a:schemeClr val="tx1">
                    <a:lumMod val="75000"/>
                    <a:lumOff val="25000"/>
                  </a:schemeClr>
                </a:solidFill>
                <a:effectLst/>
                <a:uLnTx/>
                <a:uFillTx/>
                <a:latin typeface="汉仪正圆-55W" panose="00020600040101010101" pitchFamily="18" charset="-122"/>
                <a:ea typeface="汉仪正圆-55W" panose="00020600040101010101" pitchFamily="18" charset="-122"/>
                <a:cs typeface="Open Sans" pitchFamily="34" charset="0"/>
                <a:sym typeface="汉仪正圆-55W" panose="00020600040101010101" pitchFamily="18" charset="-122"/>
              </a:rPr>
              <a:t>记忆门</a:t>
            </a:r>
            <a:endParaRPr kumimoji="0" lang="zh-CN" altLang="en-US" sz="1600" b="1" i="0" u="none" strike="noStrike" kern="1200" cap="none" spc="0" normalizeH="0" baseline="0" noProof="0">
              <a:ln>
                <a:noFill/>
              </a:ln>
              <a:solidFill>
                <a:schemeClr val="tx1">
                  <a:lumMod val="75000"/>
                  <a:lumOff val="25000"/>
                </a:schemeClr>
              </a:solidFill>
              <a:effectLst/>
              <a:uLnTx/>
              <a:uFillTx/>
              <a:latin typeface="汉仪正圆-55W" panose="00020600040101010101" pitchFamily="18" charset="-122"/>
              <a:ea typeface="汉仪正圆-55W" panose="00020600040101010101" pitchFamily="18" charset="-122"/>
              <a:cs typeface="Open Sans" pitchFamily="34" charset="0"/>
              <a:sym typeface="汉仪正圆-55W" panose="00020600040101010101" pitchFamily="18" charset="-122"/>
            </a:endParaRPr>
          </a:p>
        </p:txBody>
      </p:sp>
      <p:sp>
        <p:nvSpPr>
          <p:cNvPr id="19" name="深度视觉·原创设计 https://www.docer.com/works?userid=22383862"/>
          <p:cNvSpPr/>
          <p:nvPr/>
        </p:nvSpPr>
        <p:spPr>
          <a:xfrm>
            <a:off x="7460424" y="2940339"/>
            <a:ext cx="1505161" cy="33855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600" b="1" noProof="0">
                <a:ln>
                  <a:noFill/>
                </a:ln>
                <a:solidFill>
                  <a:schemeClr val="tx1">
                    <a:lumMod val="75000"/>
                    <a:lumOff val="25000"/>
                  </a:schemeClr>
                </a:solidFill>
                <a:effectLst/>
                <a:uLnTx/>
                <a:uFillTx/>
                <a:latin typeface="汉仪正圆-55W" panose="00020600040101010101" pitchFamily="18" charset="-122"/>
                <a:ea typeface="汉仪正圆-55W" panose="00020600040101010101" pitchFamily="18" charset="-122"/>
                <a:cs typeface="Open Sans" pitchFamily="34" charset="0"/>
                <a:sym typeface="汉仪正圆-55W" panose="00020600040101010101" pitchFamily="18" charset="-122"/>
              </a:rPr>
              <a:t>更新细胞状态</a:t>
            </a:r>
            <a:endParaRPr kumimoji="0" lang="zh-CN" altLang="en-US" sz="1600" b="1" i="0" u="none" strike="noStrike" kern="1200" cap="none" spc="0" normalizeH="0" baseline="0" noProof="0">
              <a:ln>
                <a:noFill/>
              </a:ln>
              <a:solidFill>
                <a:schemeClr val="tx1">
                  <a:lumMod val="75000"/>
                  <a:lumOff val="25000"/>
                </a:schemeClr>
              </a:solidFill>
              <a:effectLst/>
              <a:uLnTx/>
              <a:uFillTx/>
              <a:latin typeface="汉仪正圆-55W" panose="00020600040101010101" pitchFamily="18" charset="-122"/>
              <a:ea typeface="汉仪正圆-55W" panose="00020600040101010101" pitchFamily="18" charset="-122"/>
              <a:cs typeface="Open Sans" pitchFamily="34" charset="0"/>
              <a:sym typeface="汉仪正圆-55W" panose="00020600040101010101" pitchFamily="18" charset="-122"/>
            </a:endParaRPr>
          </a:p>
        </p:txBody>
      </p:sp>
      <p:sp>
        <p:nvSpPr>
          <p:cNvPr id="20" name="深度视觉·原创设计 https://www.docer.com/works?userid=22383862"/>
          <p:cNvSpPr/>
          <p:nvPr/>
        </p:nvSpPr>
        <p:spPr>
          <a:xfrm>
            <a:off x="9758495" y="2940339"/>
            <a:ext cx="1092141" cy="338554"/>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600" b="1" noProof="0">
                <a:ln>
                  <a:noFill/>
                </a:ln>
                <a:solidFill>
                  <a:schemeClr val="tx1">
                    <a:lumMod val="75000"/>
                    <a:lumOff val="25000"/>
                  </a:schemeClr>
                </a:solidFill>
                <a:effectLst/>
                <a:uLnTx/>
                <a:uFillTx/>
                <a:latin typeface="汉仪正圆-55W" panose="00020600040101010101" pitchFamily="18" charset="-122"/>
                <a:ea typeface="汉仪正圆-55W" panose="00020600040101010101" pitchFamily="18" charset="-122"/>
                <a:cs typeface="Open Sans" pitchFamily="34" charset="0"/>
                <a:sym typeface="汉仪正圆-55W" panose="00020600040101010101" pitchFamily="18" charset="-122"/>
              </a:rPr>
              <a:t>输出门</a:t>
            </a:r>
            <a:endParaRPr kumimoji="0" lang="zh-CN" altLang="en-US" sz="1600" b="1" i="0" u="none" strike="noStrike" kern="1200" cap="none" spc="0" normalizeH="0" baseline="0" noProof="0">
              <a:ln>
                <a:noFill/>
              </a:ln>
              <a:solidFill>
                <a:schemeClr val="tx1">
                  <a:lumMod val="75000"/>
                  <a:lumOff val="25000"/>
                </a:schemeClr>
              </a:solidFill>
              <a:effectLst/>
              <a:uLnTx/>
              <a:uFillTx/>
              <a:latin typeface="汉仪正圆-55W" panose="00020600040101010101" pitchFamily="18" charset="-122"/>
              <a:ea typeface="汉仪正圆-55W" panose="00020600040101010101" pitchFamily="18" charset="-122"/>
              <a:cs typeface="Open Sans" pitchFamily="34" charset="0"/>
              <a:sym typeface="汉仪正圆-55W" panose="00020600040101010101" pitchFamily="18" charset="-122"/>
            </a:endParaRPr>
          </a:p>
        </p:txBody>
      </p:sp>
    </p:spTree>
    <p:extLst>
      <p:ext uri="{BB962C8B-B14F-4D97-AF65-F5344CB8AC3E}">
        <p14:creationId xmlns:p14="http://schemas.microsoft.com/office/powerpoint/2010/main" val="318290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anim calcmode="lin" valueType="num">
                                      <p:cBhvr>
                                        <p:cTn id="8" dur="1000" fill="hold"/>
                                        <p:tgtEl>
                                          <p:spTgt spid="16"/>
                                        </p:tgtEl>
                                        <p:attrNameLst>
                                          <p:attrName>ppt_x</p:attrName>
                                        </p:attrNameLst>
                                      </p:cBhvr>
                                      <p:tavLst>
                                        <p:tav tm="0">
                                          <p:val>
                                            <p:strVal val="#ppt_x"/>
                                          </p:val>
                                        </p:tav>
                                        <p:tav tm="100000">
                                          <p:val>
                                            <p:strVal val="#ppt_x"/>
                                          </p:val>
                                        </p:tav>
                                      </p:tavLst>
                                    </p:anim>
                                    <p:anim calcmode="lin" valueType="num">
                                      <p:cBhvr>
                                        <p:cTn id="9" dur="1000" fill="hold"/>
                                        <p:tgtEl>
                                          <p:spTgt spid="1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1000"/>
                                        <p:tgtEl>
                                          <p:spTgt spid="17"/>
                                        </p:tgtEl>
                                      </p:cBhvr>
                                    </p:animEffect>
                                    <p:anim calcmode="lin" valueType="num">
                                      <p:cBhvr>
                                        <p:cTn id="13" dur="1000" fill="hold"/>
                                        <p:tgtEl>
                                          <p:spTgt spid="17"/>
                                        </p:tgtEl>
                                        <p:attrNameLst>
                                          <p:attrName>ppt_x</p:attrName>
                                        </p:attrNameLst>
                                      </p:cBhvr>
                                      <p:tavLst>
                                        <p:tav tm="0">
                                          <p:val>
                                            <p:strVal val="#ppt_x"/>
                                          </p:val>
                                        </p:tav>
                                        <p:tav tm="100000">
                                          <p:val>
                                            <p:strVal val="#ppt_x"/>
                                          </p:val>
                                        </p:tav>
                                      </p:tavLst>
                                    </p:anim>
                                    <p:anim calcmode="lin" valueType="num">
                                      <p:cBhvr>
                                        <p:cTn id="14" dur="1000" fill="hold"/>
                                        <p:tgtEl>
                                          <p:spTgt spid="17"/>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1000"/>
                                        <p:tgtEl>
                                          <p:spTgt spid="18"/>
                                        </p:tgtEl>
                                      </p:cBhvr>
                                    </p:animEffect>
                                    <p:anim calcmode="lin" valueType="num">
                                      <p:cBhvr>
                                        <p:cTn id="18" dur="1000" fill="hold"/>
                                        <p:tgtEl>
                                          <p:spTgt spid="18"/>
                                        </p:tgtEl>
                                        <p:attrNameLst>
                                          <p:attrName>ppt_x</p:attrName>
                                        </p:attrNameLst>
                                      </p:cBhvr>
                                      <p:tavLst>
                                        <p:tav tm="0">
                                          <p:val>
                                            <p:strVal val="#ppt_x"/>
                                          </p:val>
                                        </p:tav>
                                        <p:tav tm="100000">
                                          <p:val>
                                            <p:strVal val="#ppt_x"/>
                                          </p:val>
                                        </p:tav>
                                      </p:tavLst>
                                    </p:anim>
                                    <p:anim calcmode="lin" valueType="num">
                                      <p:cBhvr>
                                        <p:cTn id="19" dur="1000" fill="hold"/>
                                        <p:tgtEl>
                                          <p:spTgt spid="18"/>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1000"/>
                                        <p:tgtEl>
                                          <p:spTgt spid="19"/>
                                        </p:tgtEl>
                                      </p:cBhvr>
                                    </p:animEffect>
                                    <p:anim calcmode="lin" valueType="num">
                                      <p:cBhvr>
                                        <p:cTn id="23" dur="1000" fill="hold"/>
                                        <p:tgtEl>
                                          <p:spTgt spid="19"/>
                                        </p:tgtEl>
                                        <p:attrNameLst>
                                          <p:attrName>ppt_x</p:attrName>
                                        </p:attrNameLst>
                                      </p:cBhvr>
                                      <p:tavLst>
                                        <p:tav tm="0">
                                          <p:val>
                                            <p:strVal val="#ppt_x"/>
                                          </p:val>
                                        </p:tav>
                                        <p:tav tm="100000">
                                          <p:val>
                                            <p:strVal val="#ppt_x"/>
                                          </p:val>
                                        </p:tav>
                                      </p:tavLst>
                                    </p:anim>
                                    <p:anim calcmode="lin" valueType="num">
                                      <p:cBhvr>
                                        <p:cTn id="24" dur="1000" fill="hold"/>
                                        <p:tgtEl>
                                          <p:spTgt spid="19"/>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fade">
                                      <p:cBhvr>
                                        <p:cTn id="27" dur="1000"/>
                                        <p:tgtEl>
                                          <p:spTgt spid="20"/>
                                        </p:tgtEl>
                                      </p:cBhvr>
                                    </p:animEffect>
                                    <p:anim calcmode="lin" valueType="num">
                                      <p:cBhvr>
                                        <p:cTn id="28" dur="1000" fill="hold"/>
                                        <p:tgtEl>
                                          <p:spTgt spid="20"/>
                                        </p:tgtEl>
                                        <p:attrNameLst>
                                          <p:attrName>ppt_x</p:attrName>
                                        </p:attrNameLst>
                                      </p:cBhvr>
                                      <p:tavLst>
                                        <p:tav tm="0">
                                          <p:val>
                                            <p:strVal val="#ppt_x"/>
                                          </p:val>
                                        </p:tav>
                                        <p:tav tm="100000">
                                          <p:val>
                                            <p:strVal val="#ppt_x"/>
                                          </p:val>
                                        </p:tav>
                                      </p:tavLst>
                                    </p:anim>
                                    <p:anim calcmode="lin" valueType="num">
                                      <p:cBhvr>
                                        <p:cTn id="29"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8" grpId="0"/>
      <p:bldP spid="19" grpId="0"/>
      <p:bldP spid="2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深度视觉·原创设计 https://www.docer.com/works?userid=22383862"/>
          <p:cNvSpPr/>
          <p:nvPr/>
        </p:nvSpPr>
        <p:spPr>
          <a:xfrm flipH="1">
            <a:off x="11252019" y="5989229"/>
            <a:ext cx="939981" cy="868771"/>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55" name="深度视觉·原创设计 https://www.docer.com/works?userid=22383862"/>
          <p:cNvSpPr/>
          <p:nvPr/>
        </p:nvSpPr>
        <p:spPr>
          <a:xfrm rot="10800000" flipH="1">
            <a:off x="0" y="0"/>
            <a:ext cx="939981" cy="868771"/>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56" name="深度视觉·原创设计 https://www.docer.com/works?userid=22383862"/>
          <p:cNvSpPr/>
          <p:nvPr/>
        </p:nvSpPr>
        <p:spPr>
          <a:xfrm>
            <a:off x="4535714" y="350796"/>
            <a:ext cx="3120572" cy="5179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57" name="深度视觉·原创设计 https://www.docer.com/works?userid=22383862"/>
          <p:cNvSpPr txBox="1"/>
          <p:nvPr/>
        </p:nvSpPr>
        <p:spPr>
          <a:xfrm>
            <a:off x="4966459" y="455895"/>
            <a:ext cx="2259081" cy="307777"/>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000" spc="300" dirty="0">
                <a:solidFill>
                  <a:schemeClr val="tx1">
                    <a:lumMod val="75000"/>
                    <a:lumOff val="25000"/>
                  </a:schemeClr>
                </a:solidFill>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rPr>
              <a:t>LSTM</a:t>
            </a:r>
            <a:r>
              <a:rPr lang="zh-CN" altLang="en-US" sz="2000" spc="300">
                <a:solidFill>
                  <a:schemeClr val="tx1">
                    <a:lumMod val="75000"/>
                    <a:lumOff val="25000"/>
                  </a:schemeClr>
                </a:solidFill>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rPr>
              <a:t>的核心</a:t>
            </a:r>
            <a:endParaRPr kumimoji="0" lang="zh-CN" altLang="en-US" sz="2000" i="0" u="none" strike="noStrike" kern="1200" cap="none" spc="300" normalizeH="0" baseline="0" noProof="0">
              <a:ln>
                <a:noFill/>
              </a:ln>
              <a:solidFill>
                <a:schemeClr val="tx1">
                  <a:lumMod val="75000"/>
                  <a:lumOff val="25000"/>
                </a:schemeClr>
              </a:solidFill>
              <a:effectLst/>
              <a:uLnTx/>
              <a:uFillTx/>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endParaRPr>
          </a:p>
        </p:txBody>
      </p:sp>
      <mc:AlternateContent xmlns:mc="http://schemas.openxmlformats.org/markup-compatibility/2006" xmlns:a14="http://schemas.microsoft.com/office/drawing/2010/main">
        <mc:Choice Requires="a14">
          <p:sp>
            <p:nvSpPr>
              <p:cNvPr id="2" name="深度视觉·原创设计 https://www.docer.com/works?userid=22383862">
                <a:extLst>
                  <a:ext uri="{FF2B5EF4-FFF2-40B4-BE49-F238E27FC236}">
                    <a16:creationId xmlns:a16="http://schemas.microsoft.com/office/drawing/2014/main" id="{E969FD05-77B6-916C-14BA-09BBC5252289}"/>
                  </a:ext>
                </a:extLst>
              </p:cNvPr>
              <p:cNvSpPr/>
              <p:nvPr/>
            </p:nvSpPr>
            <p:spPr>
              <a:xfrm>
                <a:off x="5609860" y="1359742"/>
                <a:ext cx="5738338" cy="1631216"/>
              </a:xfrm>
              <a:prstGeom prst="rect">
                <a:avLst/>
              </a:prstGeom>
            </p:spPr>
            <p:txBody>
              <a:bodyPr wrap="square">
                <a:spAutoFit/>
              </a:bodyPr>
              <a:lstStyle/>
              <a:p>
                <a:pPr defTabSz="1217930">
                  <a:lnSpc>
                    <a:spcPts val="2000"/>
                  </a:lnSpc>
                  <a:defRPr/>
                </a:pPr>
                <a14:m>
                  <m:oMath xmlns:m="http://schemas.openxmlformats.org/officeDocument/2006/math">
                    <m:sSub>
                      <m:sSubPr>
                        <m:ctrlPr>
                          <a:rPr lang="en-US" altLang="zh-CN" sz="1600" b="0" i="1" smtClean="0">
                            <a:latin typeface="Cambria Math" panose="02040503050406030204" pitchFamily="18" charset="0"/>
                            <a:ea typeface="汉仪正圆-55W" panose="00020600040101010101" pitchFamily="18" charset="-122"/>
                            <a:sym typeface="汉仪正圆-55W" panose="00020600040101010101" pitchFamily="18" charset="-122"/>
                          </a:rPr>
                        </m:ctrlPr>
                      </m:sSubPr>
                      <m:e>
                        <m:r>
                          <a:rPr lang="en-US" altLang="zh-CN" sz="1600" b="0" i="1" smtClean="0">
                            <a:latin typeface="Cambria Math" panose="02040503050406030204" pitchFamily="18" charset="0"/>
                            <a:ea typeface="汉仪正圆-55W" panose="00020600040101010101" pitchFamily="18" charset="-122"/>
                            <a:sym typeface="汉仪正圆-55W" panose="00020600040101010101" pitchFamily="18" charset="-122"/>
                          </a:rPr>
                          <m:t>𝐶</m:t>
                        </m:r>
                      </m:e>
                      <m:sub>
                        <m:r>
                          <a:rPr lang="en-US" altLang="zh-CN" sz="1600" b="0" i="1" smtClean="0">
                            <a:latin typeface="Cambria Math" panose="02040503050406030204" pitchFamily="18" charset="0"/>
                            <a:ea typeface="汉仪正圆-55W" panose="00020600040101010101" pitchFamily="18" charset="-122"/>
                            <a:sym typeface="汉仪正圆-55W" panose="00020600040101010101" pitchFamily="18" charset="-122"/>
                          </a:rPr>
                          <m:t>𝑡</m:t>
                        </m:r>
                      </m:sub>
                    </m:sSub>
                  </m:oMath>
                </a14:m>
                <a:r>
                  <a:rPr lang="zh-CN" altLang="en-US" sz="1600" b="0">
                    <a:latin typeface="汉仪正圆-55W" panose="00020600040101010101" pitchFamily="18" charset="-122"/>
                    <a:ea typeface="汉仪正圆-55W" panose="00020600040101010101" pitchFamily="18" charset="-122"/>
                    <a:sym typeface="汉仪正圆-55W" panose="00020600040101010101" pitchFamily="18" charset="-122"/>
                  </a:rPr>
                  <a:t>：</a:t>
                </a:r>
                <a:r>
                  <a:rPr lang="en-US" altLang="zh-CN" sz="1600" dirty="0">
                    <a:latin typeface="汉仪正圆-55W" panose="00020600040101010101" pitchFamily="18" charset="-122"/>
                    <a:ea typeface="汉仪正圆-55W" panose="00020600040101010101" pitchFamily="18" charset="-122"/>
                    <a:sym typeface="汉仪正圆-55W" panose="00020600040101010101" pitchFamily="18" charset="-122"/>
                  </a:rPr>
                  <a:t> Cell State(</a:t>
                </a:r>
                <a:r>
                  <a:rPr lang="zh-CN" altLang="en-US" sz="1600" b="0">
                    <a:latin typeface="汉仪正圆-55W" panose="00020600040101010101" pitchFamily="18" charset="-122"/>
                    <a:ea typeface="汉仪正圆-55W" panose="00020600040101010101" pitchFamily="18" charset="-122"/>
                    <a:sym typeface="汉仪正圆-55W" panose="00020600040101010101" pitchFamily="18" charset="-122"/>
                  </a:rPr>
                  <a:t>细胞状态</a:t>
                </a:r>
                <a:r>
                  <a:rPr lang="en-US" altLang="zh-CN" sz="1600" b="0" dirty="0">
                    <a:latin typeface="汉仪正圆-55W" panose="00020600040101010101" pitchFamily="18" charset="-122"/>
                    <a:ea typeface="汉仪正圆-55W" panose="00020600040101010101" pitchFamily="18" charset="-122"/>
                    <a:sym typeface="汉仪正圆-55W" panose="00020600040101010101" pitchFamily="18" charset="-122"/>
                  </a:rPr>
                  <a:t>)</a:t>
                </a:r>
                <a:r>
                  <a:rPr lang="zh-CN" altLang="en-US" sz="1600" b="0">
                    <a:latin typeface="汉仪正圆-55W" panose="00020600040101010101" pitchFamily="18" charset="-122"/>
                    <a:ea typeface="汉仪正圆-55W" panose="00020600040101010101" pitchFamily="18" charset="-122"/>
                    <a:sym typeface="汉仪正圆-55W" panose="00020600040101010101" pitchFamily="18" charset="-122"/>
                  </a:rPr>
                  <a:t>，用来保存当前</a:t>
                </a:r>
                <a:r>
                  <a:rPr lang="en-US" altLang="zh-CN" sz="1600" b="0" dirty="0">
                    <a:latin typeface="汉仪正圆-55W" panose="00020600040101010101" pitchFamily="18" charset="-122"/>
                    <a:ea typeface="汉仪正圆-55W" panose="00020600040101010101" pitchFamily="18" charset="-122"/>
                    <a:sym typeface="汉仪正圆-55W" panose="00020600040101010101" pitchFamily="18" charset="-122"/>
                  </a:rPr>
                  <a:t>LSTM</a:t>
                </a:r>
                <a:r>
                  <a:rPr lang="zh-CN" altLang="en-US" sz="1600" b="0">
                    <a:latin typeface="汉仪正圆-55W" panose="00020600040101010101" pitchFamily="18" charset="-122"/>
                    <a:ea typeface="汉仪正圆-55W" panose="00020600040101010101" pitchFamily="18" charset="-122"/>
                    <a:sym typeface="汉仪正圆-55W" panose="00020600040101010101" pitchFamily="18" charset="-122"/>
                  </a:rPr>
                  <a:t>的状态信息并</a:t>
                </a:r>
                <a:r>
                  <a:rPr lang="en-US" altLang="zh-CN" sz="1600" dirty="0">
                    <a:latin typeface="汉仪正圆-55W" panose="00020600040101010101" pitchFamily="18" charset="-122"/>
                    <a:ea typeface="汉仪正圆-55W" panose="00020600040101010101" pitchFamily="18" charset="-122"/>
                    <a:sym typeface="汉仪正圆-55W" panose="00020600040101010101" pitchFamily="18" charset="-122"/>
                  </a:rPr>
                  <a:t>  </a:t>
                </a:r>
                <a:r>
                  <a:rPr lang="zh-CN" altLang="en-US" sz="1600" b="0">
                    <a:latin typeface="汉仪正圆-55W" panose="00020600040101010101" pitchFamily="18" charset="-122"/>
                    <a:ea typeface="汉仪正圆-55W" panose="00020600040101010101" pitchFamily="18" charset="-122"/>
                    <a:sym typeface="汉仪正圆-55W" panose="00020600040101010101" pitchFamily="18" charset="-122"/>
                  </a:rPr>
                  <a:t>传递到下一时刻的</a:t>
                </a:r>
                <a:r>
                  <a:rPr lang="en-US" altLang="zh-CN" sz="1600" b="0" dirty="0">
                    <a:latin typeface="汉仪正圆-55W" panose="00020600040101010101" pitchFamily="18" charset="-122"/>
                    <a:ea typeface="汉仪正圆-55W" panose="00020600040101010101" pitchFamily="18" charset="-122"/>
                    <a:sym typeface="汉仪正圆-55W" panose="00020600040101010101" pitchFamily="18" charset="-122"/>
                  </a:rPr>
                  <a:t>LSTM</a:t>
                </a:r>
                <a:r>
                  <a:rPr lang="zh-CN" altLang="en-US" sz="1600" b="0">
                    <a:latin typeface="汉仪正圆-55W" panose="00020600040101010101" pitchFamily="18" charset="-122"/>
                    <a:ea typeface="汉仪正圆-55W" panose="00020600040101010101" pitchFamily="18" charset="-122"/>
                    <a:sym typeface="汉仪正圆-55W" panose="00020600040101010101" pitchFamily="18" charset="-122"/>
                  </a:rPr>
                  <a:t>中，相当于</a:t>
                </a:r>
                <a:r>
                  <a:rPr lang="en-US" altLang="zh-CN" sz="1600" b="0" dirty="0" err="1">
                    <a:latin typeface="汉仪正圆-55W" panose="00020600040101010101" pitchFamily="18" charset="-122"/>
                    <a:ea typeface="汉仪正圆-55W" panose="00020600040101010101" pitchFamily="18" charset="-122"/>
                    <a:sym typeface="汉仪正圆-55W" panose="00020600040101010101" pitchFamily="18" charset="-122"/>
                  </a:rPr>
                  <a:t>RNN</a:t>
                </a:r>
                <a:r>
                  <a:rPr lang="zh-CN" altLang="en-US" sz="1600" b="0">
                    <a:latin typeface="汉仪正圆-55W" panose="00020600040101010101" pitchFamily="18" charset="-122"/>
                    <a:ea typeface="汉仪正圆-55W" panose="00020600040101010101" pitchFamily="18" charset="-122"/>
                    <a:sym typeface="汉仪正圆-55W" panose="00020600040101010101" pitchFamily="18" charset="-122"/>
                  </a:rPr>
                  <a:t>模型中的“自循环的箭头”，与通过遗忘门输入得到的</a:t>
                </a:r>
                <a14:m>
                  <m:oMath xmlns:m="http://schemas.openxmlformats.org/officeDocument/2006/math">
                    <m:sSub>
                      <m:sSubPr>
                        <m:ctrlPr>
                          <a:rPr lang="en-US" altLang="zh-CN" sz="1600" b="0" i="1" smtClean="0">
                            <a:latin typeface="Cambria Math" panose="02040503050406030204" pitchFamily="18" charset="0"/>
                            <a:ea typeface="汉仪正圆-55W" panose="00020600040101010101" pitchFamily="18" charset="-122"/>
                            <a:sym typeface="汉仪正圆-55W" panose="00020600040101010101" pitchFamily="18" charset="-122"/>
                          </a:rPr>
                        </m:ctrlPr>
                      </m:sSubPr>
                      <m:e>
                        <m:r>
                          <a:rPr lang="en-US" altLang="zh-CN" sz="1600" b="0" i="1" smtClean="0">
                            <a:latin typeface="Cambria Math" panose="02040503050406030204" pitchFamily="18" charset="0"/>
                            <a:ea typeface="汉仪正圆-55W" panose="00020600040101010101" pitchFamily="18" charset="-122"/>
                            <a:sym typeface="汉仪正圆-55W" panose="00020600040101010101" pitchFamily="18" charset="-122"/>
                          </a:rPr>
                          <m:t>𝑓</m:t>
                        </m:r>
                      </m:e>
                      <m:sub>
                        <m:r>
                          <a:rPr lang="en-US" altLang="zh-CN" sz="1600" b="0" i="1" smtClean="0">
                            <a:latin typeface="Cambria Math" panose="02040503050406030204" pitchFamily="18" charset="0"/>
                            <a:ea typeface="汉仪正圆-55W" panose="00020600040101010101" pitchFamily="18" charset="-122"/>
                            <a:sym typeface="汉仪正圆-55W" panose="00020600040101010101" pitchFamily="18" charset="-122"/>
                          </a:rPr>
                          <m:t>𝑡</m:t>
                        </m:r>
                      </m:sub>
                    </m:sSub>
                  </m:oMath>
                </a14:m>
                <a:r>
                  <a:rPr lang="zh-CN" altLang="en-US" sz="1600" b="0">
                    <a:latin typeface="汉仪正圆-55W" panose="00020600040101010101" pitchFamily="18" charset="-122"/>
                    <a:ea typeface="汉仪正圆-55W" panose="00020600040101010101" pitchFamily="18" charset="-122"/>
                    <a:sym typeface="汉仪正圆-55W" panose="00020600040101010101" pitchFamily="18" charset="-122"/>
                  </a:rPr>
                  <a:t>进行按位相乘得到</a:t>
                </a:r>
                <a14:m>
                  <m:oMath xmlns:m="http://schemas.openxmlformats.org/officeDocument/2006/math">
                    <m:sSub>
                      <m:sSubPr>
                        <m:ctrlPr>
                          <a:rPr lang="en-US" altLang="zh-CN" sz="1600" b="0" i="1" smtClean="0">
                            <a:latin typeface="Cambria Math" panose="02040503050406030204" pitchFamily="18" charset="0"/>
                            <a:ea typeface="汉仪正圆-55W" panose="00020600040101010101" pitchFamily="18" charset="-122"/>
                            <a:sym typeface="汉仪正圆-55W" panose="00020600040101010101" pitchFamily="18" charset="-122"/>
                          </a:rPr>
                        </m:ctrlPr>
                      </m:sSubPr>
                      <m:e>
                        <m:r>
                          <a:rPr lang="en-US" altLang="zh-CN" sz="1600" b="0" i="1" smtClean="0">
                            <a:latin typeface="Cambria Math" panose="02040503050406030204" pitchFamily="18" charset="0"/>
                            <a:ea typeface="汉仪正圆-55W" panose="00020600040101010101" pitchFamily="18" charset="-122"/>
                            <a:sym typeface="汉仪正圆-55W" panose="00020600040101010101" pitchFamily="18" charset="-122"/>
                          </a:rPr>
                          <m:t>𝐶</m:t>
                        </m:r>
                      </m:e>
                      <m:sub>
                        <m:r>
                          <a:rPr lang="en-US" altLang="zh-CN" sz="1600" b="0" i="1" smtClean="0">
                            <a:latin typeface="Cambria Math" panose="02040503050406030204" pitchFamily="18" charset="0"/>
                            <a:ea typeface="汉仪正圆-55W" panose="00020600040101010101" pitchFamily="18" charset="-122"/>
                            <a:sym typeface="汉仪正圆-55W" panose="00020600040101010101" pitchFamily="18" charset="-122"/>
                          </a:rPr>
                          <m:t>𝑡</m:t>
                        </m:r>
                      </m:sub>
                    </m:sSub>
                  </m:oMath>
                </a14:m>
                <a:endParaRPr lang="en-US" altLang="zh-CN" sz="1600" b="0">
                  <a:latin typeface="汉仪正圆-55W" panose="00020600040101010101" pitchFamily="18" charset="-122"/>
                  <a:ea typeface="汉仪正圆-55W" panose="00020600040101010101" pitchFamily="18" charset="-122"/>
                  <a:sym typeface="汉仪正圆-55W" panose="00020600040101010101" pitchFamily="18" charset="-122"/>
                </a:endParaRPr>
              </a:p>
              <a:p>
                <a:pPr defTabSz="1217930">
                  <a:lnSpc>
                    <a:spcPts val="2000"/>
                  </a:lnSpc>
                  <a:defRPr/>
                </a:pPr>
                <a:endParaRPr lang="en-US" altLang="zh-CN" sz="1600" b="0">
                  <a:latin typeface="汉仪正圆-55W" panose="00020600040101010101" pitchFamily="18" charset="-122"/>
                  <a:ea typeface="汉仪正圆-55W" panose="00020600040101010101" pitchFamily="18" charset="-122"/>
                  <a:sym typeface="汉仪正圆-55W" panose="00020600040101010101" pitchFamily="18" charset="-122"/>
                </a:endParaRPr>
              </a:p>
              <a:p>
                <a:pPr defTabSz="1217930">
                  <a:lnSpc>
                    <a:spcPts val="2000"/>
                  </a:lnSpc>
                  <a:defRPr/>
                </a:pPr>
                <a:endParaRPr lang="en-US" altLang="zh-CN" sz="1600" b="0">
                  <a:latin typeface="汉仪正圆-55W" panose="00020600040101010101" pitchFamily="18" charset="-122"/>
                  <a:ea typeface="汉仪正圆-55W" panose="00020600040101010101" pitchFamily="18" charset="-122"/>
                  <a:sym typeface="汉仪正圆-55W" panose="00020600040101010101" pitchFamily="18" charset="-122"/>
                </a:endParaRPr>
              </a:p>
              <a:p>
                <a:pPr lvl="0" defTabSz="1217930">
                  <a:lnSpc>
                    <a:spcPts val="2000"/>
                  </a:lnSpc>
                  <a:defRPr/>
                </a:pPr>
                <a:endParaRPr lang="en-US" altLang="zh-CN" sz="1600" b="0">
                  <a:latin typeface="汉仪正圆-55W" panose="00020600040101010101" pitchFamily="18" charset="-122"/>
                  <a:ea typeface="汉仪正圆-55W" panose="00020600040101010101" pitchFamily="18" charset="-122"/>
                  <a:sym typeface="汉仪正圆-55W" panose="00020600040101010101" pitchFamily="18" charset="-122"/>
                </a:endParaRPr>
              </a:p>
            </p:txBody>
          </p:sp>
        </mc:Choice>
        <mc:Fallback xmlns="">
          <p:sp>
            <p:nvSpPr>
              <p:cNvPr id="2" name="深度视觉·原创设计 https://www.docer.com/works?userid=22383862">
                <a:extLst>
                  <a:ext uri="{FF2B5EF4-FFF2-40B4-BE49-F238E27FC236}">
                    <a16:creationId xmlns:a16="http://schemas.microsoft.com/office/drawing/2014/main" id="{E969FD05-77B6-916C-14BA-09BBC5252289}"/>
                  </a:ext>
                </a:extLst>
              </p:cNvPr>
              <p:cNvSpPr>
                <a:spLocks noRot="1" noChangeAspect="1" noMove="1" noResize="1" noEditPoints="1" noAdjustHandles="1" noChangeArrowheads="1" noChangeShapeType="1" noTextEdit="1"/>
              </p:cNvSpPr>
              <p:nvPr/>
            </p:nvSpPr>
            <p:spPr>
              <a:xfrm>
                <a:off x="5609860" y="1359742"/>
                <a:ext cx="5738338" cy="1631216"/>
              </a:xfrm>
              <a:prstGeom prst="rect">
                <a:avLst/>
              </a:prstGeom>
              <a:blipFill>
                <a:blip r:embed="rId2"/>
                <a:stretch>
                  <a:fillRect l="-531" t="-373"/>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CD669DC5-50AA-A9E7-D099-D0763D78538C}"/>
              </a:ext>
            </a:extLst>
          </p:cNvPr>
          <p:cNvPicPr>
            <a:picLocks noChangeAspect="1"/>
          </p:cNvPicPr>
          <p:nvPr/>
        </p:nvPicPr>
        <p:blipFill>
          <a:blip r:embed="rId3"/>
          <a:stretch>
            <a:fillRect/>
          </a:stretch>
        </p:blipFill>
        <p:spPr>
          <a:xfrm>
            <a:off x="22844" y="868771"/>
            <a:ext cx="5430008" cy="3362794"/>
          </a:xfrm>
          <a:prstGeom prst="rect">
            <a:avLst/>
          </a:prstGeom>
        </p:spPr>
      </p:pic>
      <mc:AlternateContent xmlns:mc="http://schemas.openxmlformats.org/markup-compatibility/2006" xmlns:a14="http://schemas.microsoft.com/office/drawing/2010/main">
        <mc:Choice Requires="a14">
          <p:sp>
            <p:nvSpPr>
              <p:cNvPr id="5" name="深度视觉·原创设计 https://www.docer.com/works?userid=22383862">
                <a:extLst>
                  <a:ext uri="{FF2B5EF4-FFF2-40B4-BE49-F238E27FC236}">
                    <a16:creationId xmlns:a16="http://schemas.microsoft.com/office/drawing/2014/main" id="{3EA13DED-D363-19DC-A6D0-AA54E2AE35A4}"/>
                  </a:ext>
                </a:extLst>
              </p:cNvPr>
              <p:cNvSpPr/>
              <p:nvPr/>
            </p:nvSpPr>
            <p:spPr>
              <a:xfrm>
                <a:off x="5452852" y="2554183"/>
                <a:ext cx="5738338" cy="1118255"/>
              </a:xfrm>
              <a:prstGeom prst="rect">
                <a:avLst/>
              </a:prstGeom>
            </p:spPr>
            <p:txBody>
              <a:bodyPr wrap="square">
                <a:spAutoFit/>
              </a:bodyPr>
              <a:lstStyle/>
              <a:p>
                <a:pPr defTabSz="1217930">
                  <a:lnSpc>
                    <a:spcPts val="2000"/>
                  </a:lnSpc>
                  <a:defRPr/>
                </a:pPr>
                <a14:m>
                  <m:oMathPara xmlns:m="http://schemas.openxmlformats.org/officeDocument/2006/math">
                    <m:oMathParaPr>
                      <m:jc m:val="centerGroup"/>
                    </m:oMathParaPr>
                    <m:oMath xmlns:m="http://schemas.openxmlformats.org/officeDocument/2006/math">
                      <m:sSub>
                        <m:sSubPr>
                          <m:ctrlPr>
                            <a:rPr lang="en-US" altLang="zh-CN" sz="1600" b="0" i="1" smtClean="0">
                              <a:latin typeface="Cambria Math" panose="02040503050406030204" pitchFamily="18" charset="0"/>
                              <a:ea typeface="汉仪正圆-55W" panose="00020600040101010101" pitchFamily="18" charset="-122"/>
                              <a:sym typeface="汉仪正圆-55W" panose="00020600040101010101" pitchFamily="18" charset="-122"/>
                            </a:rPr>
                          </m:ctrlPr>
                        </m:sSubPr>
                        <m:e>
                          <m:r>
                            <a:rPr lang="en-US" altLang="zh-CN" sz="1600" b="0" i="1" smtClean="0">
                              <a:latin typeface="Cambria Math" panose="02040503050406030204" pitchFamily="18" charset="0"/>
                              <a:ea typeface="汉仪正圆-55W" panose="00020600040101010101" pitchFamily="18" charset="-122"/>
                              <a:sym typeface="汉仪正圆-55W" panose="00020600040101010101" pitchFamily="18" charset="-122"/>
                            </a:rPr>
                            <m:t>𝑐</m:t>
                          </m:r>
                        </m:e>
                        <m:sub>
                          <m:r>
                            <a:rPr lang="en-US" altLang="zh-CN" sz="1600" b="0" i="1" smtClean="0">
                              <a:latin typeface="Cambria Math" panose="02040503050406030204" pitchFamily="18" charset="0"/>
                              <a:ea typeface="汉仪正圆-55W" panose="00020600040101010101" pitchFamily="18" charset="-122"/>
                              <a:sym typeface="汉仪正圆-55W" panose="00020600040101010101" pitchFamily="18" charset="-122"/>
                            </a:rPr>
                            <m:t>𝑡</m:t>
                          </m:r>
                        </m:sub>
                      </m:sSub>
                      <m:r>
                        <a:rPr lang="en-US" altLang="zh-CN" sz="1600" b="0" i="1" smtClean="0">
                          <a:latin typeface="Cambria Math" panose="02040503050406030204" pitchFamily="18" charset="0"/>
                          <a:ea typeface="汉仪正圆-55W" panose="00020600040101010101" pitchFamily="18" charset="-122"/>
                          <a:sym typeface="汉仪正圆-55W" panose="00020600040101010101" pitchFamily="18" charset="-122"/>
                        </a:rPr>
                        <m:t>=</m:t>
                      </m:r>
                      <m:sSub>
                        <m:sSubPr>
                          <m:ctrlPr>
                            <a:rPr lang="en-US" altLang="zh-CN" sz="1600" b="0" i="1" smtClean="0">
                              <a:latin typeface="Cambria Math" panose="02040503050406030204" pitchFamily="18" charset="0"/>
                              <a:ea typeface="汉仪正圆-55W" panose="00020600040101010101" pitchFamily="18" charset="-122"/>
                              <a:sym typeface="汉仪正圆-55W" panose="00020600040101010101" pitchFamily="18" charset="-122"/>
                            </a:rPr>
                          </m:ctrlPr>
                        </m:sSubPr>
                        <m:e>
                          <m:r>
                            <a:rPr lang="en-US" altLang="zh-CN" sz="1600" b="0" i="1" smtClean="0">
                              <a:latin typeface="Cambria Math" panose="02040503050406030204" pitchFamily="18" charset="0"/>
                              <a:ea typeface="汉仪正圆-55W" panose="00020600040101010101" pitchFamily="18" charset="-122"/>
                              <a:sym typeface="汉仪正圆-55W" panose="00020600040101010101" pitchFamily="18" charset="-122"/>
                            </a:rPr>
                            <m:t>𝑓</m:t>
                          </m:r>
                        </m:e>
                        <m:sub>
                          <m:r>
                            <a:rPr lang="en-US" altLang="zh-CN" sz="1600" b="0" i="1" smtClean="0">
                              <a:latin typeface="Cambria Math" panose="02040503050406030204" pitchFamily="18" charset="0"/>
                              <a:ea typeface="汉仪正圆-55W" panose="00020600040101010101" pitchFamily="18" charset="-122"/>
                              <a:sym typeface="汉仪正圆-55W" panose="00020600040101010101" pitchFamily="18" charset="-122"/>
                            </a:rPr>
                            <m:t>𝑡</m:t>
                          </m:r>
                        </m:sub>
                      </m:sSub>
                      <m:r>
                        <a:rPr lang="en-US" altLang="zh-CN" sz="1600" b="0" i="1" smtClean="0">
                          <a:latin typeface="Cambria Math" panose="02040503050406030204" pitchFamily="18" charset="0"/>
                          <a:ea typeface="汉仪正圆-55W" panose="00020600040101010101" pitchFamily="18" charset="-122"/>
                          <a:sym typeface="汉仪正圆-55W" panose="00020600040101010101" pitchFamily="18" charset="-122"/>
                        </a:rPr>
                        <m:t>⊙</m:t>
                      </m:r>
                      <m:sSub>
                        <m:sSubPr>
                          <m:ctrlPr>
                            <a:rPr lang="en-US" altLang="zh-CN" sz="1600" b="0" i="1" smtClean="0">
                              <a:latin typeface="Cambria Math" panose="02040503050406030204" pitchFamily="18" charset="0"/>
                              <a:ea typeface="汉仪正圆-55W" panose="00020600040101010101" pitchFamily="18" charset="-122"/>
                              <a:sym typeface="汉仪正圆-55W" panose="00020600040101010101" pitchFamily="18" charset="-122"/>
                            </a:rPr>
                          </m:ctrlPr>
                        </m:sSubPr>
                        <m:e>
                          <m:r>
                            <a:rPr lang="en-US" altLang="zh-CN" sz="1600" b="0" i="1" smtClean="0">
                              <a:latin typeface="Cambria Math" panose="02040503050406030204" pitchFamily="18" charset="0"/>
                              <a:ea typeface="汉仪正圆-55W" panose="00020600040101010101" pitchFamily="18" charset="-122"/>
                              <a:sym typeface="汉仪正圆-55W" panose="00020600040101010101" pitchFamily="18" charset="-122"/>
                            </a:rPr>
                            <m:t>𝑐</m:t>
                          </m:r>
                        </m:e>
                        <m:sub>
                          <m:r>
                            <a:rPr lang="en-US" altLang="zh-CN" sz="1600" b="0" i="1" smtClean="0">
                              <a:latin typeface="Cambria Math" panose="02040503050406030204" pitchFamily="18" charset="0"/>
                              <a:ea typeface="汉仪正圆-55W" panose="00020600040101010101" pitchFamily="18" charset="-122"/>
                              <a:sym typeface="汉仪正圆-55W" panose="00020600040101010101" pitchFamily="18" charset="-122"/>
                            </a:rPr>
                            <m:t>𝑡</m:t>
                          </m:r>
                          <m:r>
                            <a:rPr lang="en-US" altLang="zh-CN" sz="1600" b="0" i="1" smtClean="0">
                              <a:latin typeface="Cambria Math" panose="02040503050406030204" pitchFamily="18" charset="0"/>
                              <a:ea typeface="汉仪正圆-55W" panose="00020600040101010101" pitchFamily="18" charset="-122"/>
                              <a:sym typeface="汉仪正圆-55W" panose="00020600040101010101" pitchFamily="18" charset="-122"/>
                            </a:rPr>
                            <m:t>−1</m:t>
                          </m:r>
                        </m:sub>
                      </m:sSub>
                      <m:r>
                        <a:rPr lang="en-US" altLang="zh-CN" sz="1600" b="0" i="1" smtClean="0">
                          <a:latin typeface="Cambria Math" panose="02040503050406030204" pitchFamily="18" charset="0"/>
                          <a:ea typeface="汉仪正圆-55W" panose="00020600040101010101" pitchFamily="18" charset="-122"/>
                          <a:sym typeface="汉仪正圆-55W" panose="00020600040101010101" pitchFamily="18" charset="-122"/>
                        </a:rPr>
                        <m:t>⊕</m:t>
                      </m:r>
                      <m:sSub>
                        <m:sSubPr>
                          <m:ctrlPr>
                            <a:rPr lang="en-US" altLang="zh-CN" sz="1600" b="0" i="1" smtClean="0">
                              <a:latin typeface="Cambria Math" panose="02040503050406030204" pitchFamily="18" charset="0"/>
                              <a:ea typeface="汉仪正圆-55W" panose="00020600040101010101" pitchFamily="18" charset="-122"/>
                              <a:sym typeface="汉仪正圆-55W" panose="00020600040101010101" pitchFamily="18" charset="-122"/>
                            </a:rPr>
                          </m:ctrlPr>
                        </m:sSubPr>
                        <m:e>
                          <m:r>
                            <a:rPr lang="en-US" altLang="zh-CN" sz="1600" b="0" i="1" smtClean="0">
                              <a:latin typeface="Cambria Math" panose="02040503050406030204" pitchFamily="18" charset="0"/>
                              <a:ea typeface="汉仪正圆-55W" panose="00020600040101010101" pitchFamily="18" charset="-122"/>
                              <a:sym typeface="汉仪正圆-55W" panose="00020600040101010101" pitchFamily="18" charset="-122"/>
                            </a:rPr>
                            <m:t>𝑖</m:t>
                          </m:r>
                        </m:e>
                        <m:sub>
                          <m:r>
                            <a:rPr lang="en-US" altLang="zh-CN" sz="1600" b="0" i="1" smtClean="0">
                              <a:latin typeface="Cambria Math" panose="02040503050406030204" pitchFamily="18" charset="0"/>
                              <a:ea typeface="汉仪正圆-55W" panose="00020600040101010101" pitchFamily="18" charset="-122"/>
                              <a:sym typeface="汉仪正圆-55W" panose="00020600040101010101" pitchFamily="18" charset="-122"/>
                            </a:rPr>
                            <m:t>𝑡</m:t>
                          </m:r>
                        </m:sub>
                      </m:sSub>
                      <m:r>
                        <a:rPr lang="en-US" altLang="zh-CN" sz="1600" i="1">
                          <a:latin typeface="Cambria Math" panose="02040503050406030204" pitchFamily="18" charset="0"/>
                          <a:ea typeface="汉仪正圆-55W" panose="00020600040101010101" pitchFamily="18" charset="-122"/>
                          <a:sym typeface="汉仪正圆-55W" panose="00020600040101010101" pitchFamily="18" charset="-122"/>
                        </a:rPr>
                        <m:t>⊙</m:t>
                      </m:r>
                      <m:r>
                        <a:rPr lang="zh-CN" altLang="en-US" sz="1600" i="1" smtClean="0">
                          <a:latin typeface="Cambria Math" panose="02040503050406030204" pitchFamily="18" charset="0"/>
                          <a:ea typeface="汉仪正圆-55W" panose="00020600040101010101" pitchFamily="18" charset="-122"/>
                          <a:sym typeface="汉仪正圆-55W" panose="00020600040101010101" pitchFamily="18" charset="-122"/>
                        </a:rPr>
                        <m:t>𝜎</m:t>
                      </m:r>
                      <m:r>
                        <a:rPr lang="en-US" altLang="zh-CN" sz="1600" b="0" i="1" smtClean="0">
                          <a:latin typeface="Cambria Math" panose="02040503050406030204" pitchFamily="18" charset="0"/>
                          <a:ea typeface="汉仪正圆-55W" panose="00020600040101010101" pitchFamily="18" charset="-122"/>
                          <a:sym typeface="汉仪正圆-55W" panose="00020600040101010101" pitchFamily="18" charset="-122"/>
                        </a:rPr>
                        <m:t>(</m:t>
                      </m:r>
                      <m:acc>
                        <m:accPr>
                          <m:chr m:val="̃"/>
                          <m:ctrlPr>
                            <a:rPr lang="en-US" altLang="zh-CN" sz="1600" b="0" i="1" smtClean="0">
                              <a:latin typeface="Cambria Math" panose="02040503050406030204" pitchFamily="18" charset="0"/>
                              <a:ea typeface="汉仪正圆-55W" panose="00020600040101010101" pitchFamily="18" charset="-122"/>
                              <a:sym typeface="汉仪正圆-55W" panose="00020600040101010101" pitchFamily="18" charset="-122"/>
                            </a:rPr>
                          </m:ctrlPr>
                        </m:accPr>
                        <m:e>
                          <m:sSub>
                            <m:sSubPr>
                              <m:ctrlPr>
                                <a:rPr lang="en-US" altLang="zh-CN" sz="1600" i="1">
                                  <a:latin typeface="Cambria Math" panose="02040503050406030204" pitchFamily="18" charset="0"/>
                                  <a:ea typeface="汉仪正圆-55W" panose="00020600040101010101" pitchFamily="18" charset="-122"/>
                                  <a:sym typeface="汉仪正圆-55W" panose="00020600040101010101" pitchFamily="18" charset="-122"/>
                                </a:rPr>
                              </m:ctrlPr>
                            </m:sSubPr>
                            <m:e>
                              <m:r>
                                <a:rPr lang="en-US" altLang="zh-CN" sz="1600" i="1">
                                  <a:latin typeface="Cambria Math" panose="02040503050406030204" pitchFamily="18" charset="0"/>
                                  <a:ea typeface="汉仪正圆-55W" panose="00020600040101010101" pitchFamily="18" charset="-122"/>
                                  <a:sym typeface="汉仪正圆-55W" panose="00020600040101010101" pitchFamily="18" charset="-122"/>
                                </a:rPr>
                                <m:t>𝑐</m:t>
                              </m:r>
                            </m:e>
                            <m:sub>
                              <m:r>
                                <a:rPr lang="en-US" altLang="zh-CN" sz="1600" i="1">
                                  <a:latin typeface="Cambria Math" panose="02040503050406030204" pitchFamily="18" charset="0"/>
                                  <a:ea typeface="汉仪正圆-55W" panose="00020600040101010101" pitchFamily="18" charset="-122"/>
                                  <a:sym typeface="汉仪正圆-55W" panose="00020600040101010101" pitchFamily="18" charset="-122"/>
                                </a:rPr>
                                <m:t>𝑡</m:t>
                              </m:r>
                            </m:sub>
                          </m:sSub>
                        </m:e>
                      </m:acc>
                      <m:r>
                        <a:rPr lang="en-US" altLang="zh-CN" sz="1600" b="0" i="1" smtClean="0">
                          <a:latin typeface="Cambria Math" panose="02040503050406030204" pitchFamily="18" charset="0"/>
                          <a:ea typeface="汉仪正圆-55W" panose="00020600040101010101" pitchFamily="18" charset="-122"/>
                          <a:sym typeface="汉仪正圆-55W" panose="00020600040101010101" pitchFamily="18" charset="-122"/>
                        </a:rPr>
                        <m:t>)</m:t>
                      </m:r>
                    </m:oMath>
                  </m:oMathPara>
                </a14:m>
                <a:endParaRPr lang="en-US" altLang="zh-CN" sz="1600" b="0" i="1">
                  <a:latin typeface="Cambria Math" panose="02040503050406030204" pitchFamily="18" charset="0"/>
                  <a:ea typeface="汉仪正圆-55W" panose="00020600040101010101" pitchFamily="18" charset="-122"/>
                  <a:sym typeface="汉仪正圆-55W" panose="00020600040101010101" pitchFamily="18" charset="-122"/>
                </a:endParaRPr>
              </a:p>
              <a:p>
                <a:pPr defTabSz="1217930">
                  <a:lnSpc>
                    <a:spcPts val="2000"/>
                  </a:lnSpc>
                  <a:defRPr/>
                </a:pPr>
                <a:endParaRPr lang="en-US" altLang="zh-CN" sz="1600" b="0" i="1">
                  <a:latin typeface="Cambria Math" panose="02040503050406030204" pitchFamily="18" charset="0"/>
                  <a:ea typeface="汉仪正圆-55W" panose="00020600040101010101" pitchFamily="18" charset="-122"/>
                  <a:sym typeface="汉仪正圆-55W" panose="00020600040101010101" pitchFamily="18" charset="-122"/>
                </a:endParaRPr>
              </a:p>
              <a:p>
                <a:pPr defTabSz="1217930">
                  <a:lnSpc>
                    <a:spcPts val="2000"/>
                  </a:lnSpc>
                  <a:defRPr/>
                </a:pPr>
                <a:endParaRPr lang="en-US" altLang="zh-CN" sz="1600" b="0">
                  <a:latin typeface="汉仪正圆-55W" panose="00020600040101010101" pitchFamily="18" charset="-122"/>
                  <a:ea typeface="汉仪正圆-55W" panose="00020600040101010101" pitchFamily="18" charset="-122"/>
                  <a:sym typeface="汉仪正圆-55W" panose="00020600040101010101" pitchFamily="18" charset="-122"/>
                </a:endParaRPr>
              </a:p>
              <a:p>
                <a:pPr lvl="0" defTabSz="1217930">
                  <a:lnSpc>
                    <a:spcPts val="2000"/>
                  </a:lnSpc>
                  <a:defRPr/>
                </a:pPr>
                <a:endParaRPr lang="en-US" altLang="zh-CN" sz="1600" b="0">
                  <a:latin typeface="汉仪正圆-55W" panose="00020600040101010101" pitchFamily="18" charset="-122"/>
                  <a:ea typeface="汉仪正圆-55W" panose="00020600040101010101" pitchFamily="18" charset="-122"/>
                  <a:sym typeface="汉仪正圆-55W" panose="00020600040101010101" pitchFamily="18" charset="-122"/>
                </a:endParaRPr>
              </a:p>
            </p:txBody>
          </p:sp>
        </mc:Choice>
        <mc:Fallback xmlns="">
          <p:sp>
            <p:nvSpPr>
              <p:cNvPr id="5" name="深度视觉·原创设计 https://www.docer.com/works?userid=22383862">
                <a:extLst>
                  <a:ext uri="{FF2B5EF4-FFF2-40B4-BE49-F238E27FC236}">
                    <a16:creationId xmlns:a16="http://schemas.microsoft.com/office/drawing/2014/main" id="{3EA13DED-D363-19DC-A6D0-AA54E2AE35A4}"/>
                  </a:ext>
                </a:extLst>
              </p:cNvPr>
              <p:cNvSpPr>
                <a:spLocks noRot="1" noChangeAspect="1" noMove="1" noResize="1" noEditPoints="1" noAdjustHandles="1" noChangeArrowheads="1" noChangeShapeType="1" noTextEdit="1"/>
              </p:cNvSpPr>
              <p:nvPr/>
            </p:nvSpPr>
            <p:spPr>
              <a:xfrm>
                <a:off x="5452852" y="2554183"/>
                <a:ext cx="5738338" cy="1118255"/>
              </a:xfrm>
              <a:prstGeom prst="rect">
                <a:avLst/>
              </a:prstGeom>
              <a:blipFill>
                <a:blip r:embed="rId4"/>
                <a:stretch>
                  <a:fillRect l="-53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深度视觉·原创设计 https://www.docer.com/works?userid=22383862">
                <a:extLst>
                  <a:ext uri="{FF2B5EF4-FFF2-40B4-BE49-F238E27FC236}">
                    <a16:creationId xmlns:a16="http://schemas.microsoft.com/office/drawing/2014/main" id="{CF6A78EB-35F6-AF03-3138-B94C2144D326}"/>
                  </a:ext>
                </a:extLst>
              </p:cNvPr>
              <p:cNvSpPr/>
              <p:nvPr/>
            </p:nvSpPr>
            <p:spPr>
              <a:xfrm>
                <a:off x="5605252" y="3501960"/>
                <a:ext cx="5738338" cy="1118255"/>
              </a:xfrm>
              <a:prstGeom prst="rect">
                <a:avLst/>
              </a:prstGeom>
            </p:spPr>
            <p:txBody>
              <a:bodyPr wrap="square">
                <a:spAutoFit/>
              </a:bodyPr>
              <a:lstStyle/>
              <a:p>
                <a:pPr defTabSz="1217930">
                  <a:lnSpc>
                    <a:spcPts val="2000"/>
                  </a:lnSpc>
                  <a:defRPr/>
                </a:pPr>
                <a:r>
                  <a:rPr lang="zh-CN" altLang="en-US" sz="1600">
                    <a:latin typeface="汉仪正圆-55W" panose="00020600040101010101" pitchFamily="18" charset="-122"/>
                    <a:ea typeface="汉仪正圆-55W" panose="00020600040101010101" pitchFamily="18" charset="-122"/>
                    <a:sym typeface="汉仪正圆-55W" panose="00020600040101010101" pitchFamily="18" charset="-122"/>
                  </a:rPr>
                  <a:t>原文中：</a:t>
                </a:r>
                <a14:m>
                  <m:oMath xmlns:m="http://schemas.openxmlformats.org/officeDocument/2006/math">
                    <m:sSub>
                      <m:sSubPr>
                        <m:ctrlPr>
                          <a:rPr lang="en-US" altLang="zh-CN" sz="1600" b="0" i="1" smtClean="0">
                            <a:latin typeface="Cambria Math" panose="02040503050406030204" pitchFamily="18" charset="0"/>
                            <a:ea typeface="汉仪正圆-55W" panose="00020600040101010101" pitchFamily="18" charset="-122"/>
                            <a:sym typeface="汉仪正圆-55W" panose="00020600040101010101" pitchFamily="18" charset="-122"/>
                          </a:rPr>
                        </m:ctrlPr>
                      </m:sSubPr>
                      <m:e>
                        <m:r>
                          <a:rPr lang="en-US" altLang="zh-CN" sz="1600" b="0" i="1" smtClean="0">
                            <a:latin typeface="Cambria Math" panose="02040503050406030204" pitchFamily="18" charset="0"/>
                            <a:ea typeface="汉仪正圆-55W" panose="00020600040101010101" pitchFamily="18" charset="-122"/>
                            <a:sym typeface="汉仪正圆-55W" panose="00020600040101010101" pitchFamily="18" charset="-122"/>
                          </a:rPr>
                          <m:t>𝑐</m:t>
                        </m:r>
                      </m:e>
                      <m:sub>
                        <m:r>
                          <a:rPr lang="en-US" altLang="zh-CN" sz="1600" b="0" i="1" smtClean="0">
                            <a:latin typeface="Cambria Math" panose="02040503050406030204" pitchFamily="18" charset="0"/>
                            <a:ea typeface="汉仪正圆-55W" panose="00020600040101010101" pitchFamily="18" charset="-122"/>
                            <a:sym typeface="汉仪正圆-55W" panose="00020600040101010101" pitchFamily="18" charset="-122"/>
                          </a:rPr>
                          <m:t>𝑡</m:t>
                        </m:r>
                      </m:sub>
                    </m:sSub>
                  </m:oMath>
                </a14:m>
                <a:r>
                  <a:rPr lang="en-US" altLang="zh-CN" sz="1600" b="0">
                    <a:latin typeface="汉仪正圆-55W" panose="00020600040101010101" pitchFamily="18" charset="-122"/>
                    <a:ea typeface="汉仪正圆-55W" panose="00020600040101010101" pitchFamily="18" charset="-122"/>
                    <a:sym typeface="汉仪正圆-55W" panose="00020600040101010101" pitchFamily="18" charset="-122"/>
                  </a:rPr>
                  <a:t> is the cell activation vector</a:t>
                </a:r>
              </a:p>
              <a:p>
                <a:pPr defTabSz="1217930">
                  <a:lnSpc>
                    <a:spcPts val="2000"/>
                  </a:lnSpc>
                  <a:defRPr/>
                </a:pPr>
                <a14:m>
                  <m:oMath xmlns:m="http://schemas.openxmlformats.org/officeDocument/2006/math">
                    <m:sSub>
                      <m:sSubPr>
                        <m:ctrlPr>
                          <a:rPr lang="en-US" altLang="zh-CN" sz="1600" i="1">
                            <a:latin typeface="Cambria Math" panose="02040503050406030204" pitchFamily="18" charset="0"/>
                            <a:ea typeface="汉仪正圆-55W" panose="00020600040101010101" pitchFamily="18" charset="-122"/>
                            <a:sym typeface="汉仪正圆-55W" panose="00020600040101010101" pitchFamily="18" charset="-122"/>
                          </a:rPr>
                        </m:ctrlPr>
                      </m:sSubPr>
                      <m:e>
                        <m:r>
                          <a:rPr lang="en-US" altLang="zh-CN" sz="1600" i="1">
                            <a:latin typeface="Cambria Math" panose="02040503050406030204" pitchFamily="18" charset="0"/>
                            <a:ea typeface="汉仪正圆-55W" panose="00020600040101010101" pitchFamily="18" charset="-122"/>
                            <a:sym typeface="汉仪正圆-55W" panose="00020600040101010101" pitchFamily="18" charset="-122"/>
                          </a:rPr>
                          <m:t>𝑐</m:t>
                        </m:r>
                      </m:e>
                      <m:sub>
                        <m:r>
                          <a:rPr lang="en-US" altLang="zh-CN" sz="1600" i="1">
                            <a:latin typeface="Cambria Math" panose="02040503050406030204" pitchFamily="18" charset="0"/>
                            <a:ea typeface="汉仪正圆-55W" panose="00020600040101010101" pitchFamily="18" charset="-122"/>
                            <a:sym typeface="汉仪正圆-55W" panose="00020600040101010101" pitchFamily="18" charset="-122"/>
                          </a:rPr>
                          <m:t>𝑡</m:t>
                        </m:r>
                      </m:sub>
                    </m:sSub>
                  </m:oMath>
                </a14:m>
                <a:r>
                  <a:rPr lang="zh-CN" altLang="en-US" sz="1600" b="0">
                    <a:latin typeface="汉仪正圆-55W" panose="00020600040101010101" pitchFamily="18" charset="-122"/>
                    <a:ea typeface="汉仪正圆-55W" panose="00020600040101010101" pitchFamily="18" charset="-122"/>
                    <a:sym typeface="汉仪正圆-55W" panose="00020600040101010101" pitchFamily="18" charset="-122"/>
                  </a:rPr>
                  <a:t>是细胞激活向量</a:t>
                </a:r>
                <a:endParaRPr lang="en-US" altLang="zh-CN" sz="1600" b="0">
                  <a:latin typeface="汉仪正圆-55W" panose="00020600040101010101" pitchFamily="18" charset="-122"/>
                  <a:ea typeface="汉仪正圆-55W" panose="00020600040101010101" pitchFamily="18" charset="-122"/>
                  <a:sym typeface="汉仪正圆-55W" panose="00020600040101010101" pitchFamily="18" charset="-122"/>
                </a:endParaRPr>
              </a:p>
              <a:p>
                <a:pPr defTabSz="1217930">
                  <a:lnSpc>
                    <a:spcPts val="2000"/>
                  </a:lnSpc>
                  <a:defRPr/>
                </a:pPr>
                <a:endParaRPr lang="en-US" altLang="zh-CN" sz="1600" b="0">
                  <a:latin typeface="汉仪正圆-55W" panose="00020600040101010101" pitchFamily="18" charset="-122"/>
                  <a:ea typeface="汉仪正圆-55W" panose="00020600040101010101" pitchFamily="18" charset="-122"/>
                  <a:sym typeface="汉仪正圆-55W" panose="00020600040101010101" pitchFamily="18" charset="-122"/>
                </a:endParaRPr>
              </a:p>
              <a:p>
                <a:pPr lvl="0" defTabSz="1217930">
                  <a:lnSpc>
                    <a:spcPts val="2000"/>
                  </a:lnSpc>
                  <a:defRPr/>
                </a:pPr>
                <a:endParaRPr lang="en-US" altLang="zh-CN" sz="1600" b="0">
                  <a:latin typeface="汉仪正圆-55W" panose="00020600040101010101" pitchFamily="18" charset="-122"/>
                  <a:ea typeface="汉仪正圆-55W" panose="00020600040101010101" pitchFamily="18" charset="-122"/>
                  <a:sym typeface="汉仪正圆-55W" panose="00020600040101010101" pitchFamily="18" charset="-122"/>
                </a:endParaRPr>
              </a:p>
            </p:txBody>
          </p:sp>
        </mc:Choice>
        <mc:Fallback xmlns="">
          <p:sp>
            <p:nvSpPr>
              <p:cNvPr id="6" name="深度视觉·原创设计 https://www.docer.com/works?userid=22383862">
                <a:extLst>
                  <a:ext uri="{FF2B5EF4-FFF2-40B4-BE49-F238E27FC236}">
                    <a16:creationId xmlns:a16="http://schemas.microsoft.com/office/drawing/2014/main" id="{CF6A78EB-35F6-AF03-3138-B94C2144D326}"/>
                  </a:ext>
                </a:extLst>
              </p:cNvPr>
              <p:cNvSpPr>
                <a:spLocks noRot="1" noChangeAspect="1" noMove="1" noResize="1" noEditPoints="1" noAdjustHandles="1" noChangeArrowheads="1" noChangeShapeType="1" noTextEdit="1"/>
              </p:cNvSpPr>
              <p:nvPr/>
            </p:nvSpPr>
            <p:spPr>
              <a:xfrm>
                <a:off x="5605252" y="3501960"/>
                <a:ext cx="5738338" cy="1118255"/>
              </a:xfrm>
              <a:prstGeom prst="rect">
                <a:avLst/>
              </a:prstGeom>
              <a:blipFill>
                <a:blip r:embed="rId5"/>
                <a:stretch>
                  <a:fillRect l="-531" t="-543"/>
                </a:stretch>
              </a:blipFill>
            </p:spPr>
            <p:txBody>
              <a:bodyPr/>
              <a:lstStyle/>
              <a:p>
                <a:r>
                  <a:rPr lang="zh-CN" altLang="en-US">
                    <a:noFill/>
                  </a:rPr>
                  <a:t> </a:t>
                </a:r>
              </a:p>
            </p:txBody>
          </p:sp>
        </mc:Fallback>
      </mc:AlternateContent>
      <p:pic>
        <p:nvPicPr>
          <p:cNvPr id="8" name="图片 7">
            <a:extLst>
              <a:ext uri="{FF2B5EF4-FFF2-40B4-BE49-F238E27FC236}">
                <a16:creationId xmlns:a16="http://schemas.microsoft.com/office/drawing/2014/main" id="{028A455D-1BA1-E7AD-2514-3516D5C46479}"/>
              </a:ext>
            </a:extLst>
          </p:cNvPr>
          <p:cNvPicPr>
            <a:picLocks noChangeAspect="1"/>
          </p:cNvPicPr>
          <p:nvPr/>
        </p:nvPicPr>
        <p:blipFill>
          <a:blip r:embed="rId6"/>
          <a:stretch>
            <a:fillRect/>
          </a:stretch>
        </p:blipFill>
        <p:spPr>
          <a:xfrm>
            <a:off x="1543123" y="4623295"/>
            <a:ext cx="1752845" cy="1771897"/>
          </a:xfrm>
          <a:prstGeom prst="rect">
            <a:avLst/>
          </a:prstGeom>
        </p:spPr>
      </p:pic>
      <p:sp>
        <p:nvSpPr>
          <p:cNvPr id="9" name="深度视觉·原创设计 https://www.docer.com/works?userid=22383862">
            <a:extLst>
              <a:ext uri="{FF2B5EF4-FFF2-40B4-BE49-F238E27FC236}">
                <a16:creationId xmlns:a16="http://schemas.microsoft.com/office/drawing/2014/main" id="{A075DC4C-F9A1-1A08-CC81-399701D7A056}"/>
              </a:ext>
            </a:extLst>
          </p:cNvPr>
          <p:cNvSpPr/>
          <p:nvPr/>
        </p:nvSpPr>
        <p:spPr>
          <a:xfrm>
            <a:off x="5452852" y="5139556"/>
            <a:ext cx="5738338" cy="605294"/>
          </a:xfrm>
          <a:prstGeom prst="rect">
            <a:avLst/>
          </a:prstGeom>
        </p:spPr>
        <p:txBody>
          <a:bodyPr wrap="square">
            <a:spAutoFit/>
          </a:bodyPr>
          <a:lstStyle/>
          <a:p>
            <a:pPr defTabSz="1217930">
              <a:lnSpc>
                <a:spcPts val="2000"/>
              </a:lnSpc>
              <a:defRPr/>
            </a:pPr>
            <a:endParaRPr lang="en-US" altLang="zh-CN" sz="1600" b="0">
              <a:latin typeface="汉仪正圆-55W" panose="00020600040101010101" pitchFamily="18" charset="-122"/>
              <a:ea typeface="汉仪正圆-55W" panose="00020600040101010101" pitchFamily="18" charset="-122"/>
              <a:sym typeface="汉仪正圆-55W" panose="00020600040101010101" pitchFamily="18" charset="-122"/>
            </a:endParaRPr>
          </a:p>
          <a:p>
            <a:pPr lvl="0" defTabSz="1217930">
              <a:lnSpc>
                <a:spcPts val="2000"/>
              </a:lnSpc>
              <a:defRPr/>
            </a:pPr>
            <a:endParaRPr lang="en-US" altLang="zh-CN" sz="1600" b="0">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10" name="深度视觉·原创设计 https://www.docer.com/works?userid=22383862">
            <a:extLst>
              <a:ext uri="{FF2B5EF4-FFF2-40B4-BE49-F238E27FC236}">
                <a16:creationId xmlns:a16="http://schemas.microsoft.com/office/drawing/2014/main" id="{9695578B-6836-8739-5D7E-F6D166DE5A61}"/>
              </a:ext>
            </a:extLst>
          </p:cNvPr>
          <p:cNvSpPr/>
          <p:nvPr/>
        </p:nvSpPr>
        <p:spPr>
          <a:xfrm>
            <a:off x="5605252" y="5291956"/>
            <a:ext cx="5738338" cy="605294"/>
          </a:xfrm>
          <a:prstGeom prst="rect">
            <a:avLst/>
          </a:prstGeom>
        </p:spPr>
        <p:txBody>
          <a:bodyPr wrap="square">
            <a:spAutoFit/>
          </a:bodyPr>
          <a:lstStyle/>
          <a:p>
            <a:pPr defTabSz="1217930">
              <a:lnSpc>
                <a:spcPts val="2000"/>
              </a:lnSpc>
              <a:defRPr/>
            </a:pPr>
            <a:endParaRPr lang="en-US" altLang="zh-CN" sz="1600" b="0">
              <a:latin typeface="汉仪正圆-55W" panose="00020600040101010101" pitchFamily="18" charset="-122"/>
              <a:ea typeface="汉仪正圆-55W" panose="00020600040101010101" pitchFamily="18" charset="-122"/>
              <a:sym typeface="汉仪正圆-55W" panose="00020600040101010101" pitchFamily="18" charset="-122"/>
            </a:endParaRPr>
          </a:p>
          <a:p>
            <a:pPr lvl="0" defTabSz="1217930">
              <a:lnSpc>
                <a:spcPts val="2000"/>
              </a:lnSpc>
              <a:defRPr/>
            </a:pPr>
            <a:endParaRPr lang="en-US" altLang="zh-CN" sz="1600" b="0">
              <a:latin typeface="汉仪正圆-55W" panose="00020600040101010101" pitchFamily="18" charset="-122"/>
              <a:ea typeface="汉仪正圆-55W" panose="00020600040101010101" pitchFamily="18" charset="-122"/>
              <a:sym typeface="汉仪正圆-55W" panose="00020600040101010101" pitchFamily="18" charset="-122"/>
            </a:endParaRPr>
          </a:p>
        </p:txBody>
      </p:sp>
      <mc:AlternateContent xmlns:mc="http://schemas.openxmlformats.org/markup-compatibility/2006" xmlns:a14="http://schemas.microsoft.com/office/drawing/2010/main">
        <mc:Choice Requires="a14">
          <p:sp>
            <p:nvSpPr>
              <p:cNvPr id="11" name="深度视觉·原创设计 https://www.docer.com/works?userid=22383862">
                <a:extLst>
                  <a:ext uri="{FF2B5EF4-FFF2-40B4-BE49-F238E27FC236}">
                    <a16:creationId xmlns:a16="http://schemas.microsoft.com/office/drawing/2014/main" id="{24E94486-6DFE-9592-5E24-D6B8701BB86E}"/>
                  </a:ext>
                </a:extLst>
              </p:cNvPr>
              <p:cNvSpPr/>
              <p:nvPr/>
            </p:nvSpPr>
            <p:spPr>
              <a:xfrm>
                <a:off x="5529052" y="4713823"/>
                <a:ext cx="5738338" cy="2144177"/>
              </a:xfrm>
              <a:prstGeom prst="rect">
                <a:avLst/>
              </a:prstGeom>
            </p:spPr>
            <p:txBody>
              <a:bodyPr wrap="square">
                <a:spAutoFit/>
              </a:bodyPr>
              <a:lstStyle/>
              <a:p>
                <a:pPr defTabSz="1217930">
                  <a:lnSpc>
                    <a:spcPts val="2000"/>
                  </a:lnSpc>
                  <a:defRPr/>
                </a:pPr>
                <a:r>
                  <a:rPr lang="zh-CN" altLang="en-US" sz="1600">
                    <a:latin typeface="汉仪正圆-55W" panose="00020600040101010101" pitchFamily="18" charset="-122"/>
                    <a:ea typeface="汉仪正圆-55W" panose="00020600040101010101" pitchFamily="18" charset="-122"/>
                    <a:sym typeface="汉仪正圆-55W" panose="00020600040101010101" pitchFamily="18" charset="-122"/>
                  </a:rPr>
                  <a:t>门：引入或去除细胞状态</a:t>
                </a:r>
                <a14:m>
                  <m:oMath xmlns:m="http://schemas.openxmlformats.org/officeDocument/2006/math">
                    <m:sSub>
                      <m:sSubPr>
                        <m:ctrlPr>
                          <a:rPr lang="en-US" altLang="zh-CN" sz="1600" b="0" i="1" smtClean="0">
                            <a:latin typeface="Cambria Math" panose="02040503050406030204" pitchFamily="18" charset="0"/>
                            <a:ea typeface="汉仪正圆-55W" panose="00020600040101010101" pitchFamily="18" charset="-122"/>
                            <a:sym typeface="汉仪正圆-55W" panose="00020600040101010101" pitchFamily="18" charset="-122"/>
                          </a:rPr>
                        </m:ctrlPr>
                      </m:sSubPr>
                      <m:e>
                        <m:r>
                          <a:rPr lang="en-US" altLang="zh-CN" sz="1600" b="0" i="1" smtClean="0">
                            <a:latin typeface="Cambria Math" panose="02040503050406030204" pitchFamily="18" charset="0"/>
                            <a:ea typeface="汉仪正圆-55W" panose="00020600040101010101" pitchFamily="18" charset="-122"/>
                            <a:sym typeface="汉仪正圆-55W" panose="00020600040101010101" pitchFamily="18" charset="-122"/>
                          </a:rPr>
                          <m:t>𝐶</m:t>
                        </m:r>
                      </m:e>
                      <m:sub>
                        <m:r>
                          <a:rPr lang="en-US" altLang="zh-CN" sz="1600" b="0" i="1" smtClean="0">
                            <a:latin typeface="Cambria Math" panose="02040503050406030204" pitchFamily="18" charset="0"/>
                            <a:ea typeface="汉仪正圆-55W" panose="00020600040101010101" pitchFamily="18" charset="-122"/>
                            <a:sym typeface="汉仪正圆-55W" panose="00020600040101010101" pitchFamily="18" charset="-122"/>
                          </a:rPr>
                          <m:t>𝑡</m:t>
                        </m:r>
                      </m:sub>
                    </m:sSub>
                  </m:oMath>
                </a14:m>
                <a:r>
                  <a:rPr lang="zh-CN" altLang="en-US" sz="1600" b="0">
                    <a:latin typeface="汉仪正圆-55W" panose="00020600040101010101" pitchFamily="18" charset="-122"/>
                    <a:ea typeface="汉仪正圆-55W" panose="00020600040101010101" pitchFamily="18" charset="-122"/>
                    <a:sym typeface="汉仪正圆-55W" panose="00020600040101010101" pitchFamily="18" charset="-122"/>
                  </a:rPr>
                  <a:t>中的信息；左图的门包含一个</a:t>
                </a:r>
                <a14:m>
                  <m:oMath xmlns:m="http://schemas.openxmlformats.org/officeDocument/2006/math">
                    <m:r>
                      <a:rPr lang="en-US" altLang="zh-CN" sz="1600" b="0" i="1" smtClean="0">
                        <a:latin typeface="Cambria Math" panose="02040503050406030204" pitchFamily="18" charset="0"/>
                        <a:ea typeface="汉仪正圆-55W" panose="00020600040101010101" pitchFamily="18" charset="-122"/>
                        <a:sym typeface="汉仪正圆-55W" panose="00020600040101010101" pitchFamily="18" charset="-122"/>
                      </a:rPr>
                      <m:t>𝑠𝑖𝑔𝑚𝑜𝑖𝑑</m:t>
                    </m:r>
                  </m:oMath>
                </a14:m>
                <a:r>
                  <a:rPr lang="zh-CN" altLang="en-US" sz="1600" b="0">
                    <a:latin typeface="汉仪正圆-55W" panose="00020600040101010101" pitchFamily="18" charset="-122"/>
                    <a:ea typeface="汉仪正圆-55W" panose="00020600040101010101" pitchFamily="18" charset="-122"/>
                    <a:sym typeface="汉仪正圆-55W" panose="00020600040101010101" pitchFamily="18" charset="-122"/>
                  </a:rPr>
                  <a:t>神经网络层和一个按位的乘法操作</a:t>
                </a:r>
                <a:endParaRPr lang="en-US" altLang="zh-CN" sz="1600" b="0">
                  <a:latin typeface="汉仪正圆-55W" panose="00020600040101010101" pitchFamily="18" charset="-122"/>
                  <a:ea typeface="汉仪正圆-55W" panose="00020600040101010101" pitchFamily="18" charset="-122"/>
                  <a:sym typeface="汉仪正圆-55W" panose="00020600040101010101" pitchFamily="18" charset="-122"/>
                </a:endParaRPr>
              </a:p>
              <a:p>
                <a:pPr defTabSz="1217930">
                  <a:lnSpc>
                    <a:spcPts val="2000"/>
                  </a:lnSpc>
                  <a:defRPr/>
                </a:pPr>
                <a:endParaRPr lang="en-US" altLang="zh-CN" sz="1600" b="0">
                  <a:latin typeface="汉仪正圆-55W" panose="00020600040101010101" pitchFamily="18" charset="-122"/>
                  <a:ea typeface="汉仪正圆-55W" panose="00020600040101010101" pitchFamily="18" charset="-122"/>
                  <a:sym typeface="汉仪正圆-55W" panose="00020600040101010101" pitchFamily="18" charset="-122"/>
                </a:endParaRPr>
              </a:p>
              <a:p>
                <a:pPr defTabSz="1217930">
                  <a:lnSpc>
                    <a:spcPts val="2000"/>
                  </a:lnSpc>
                  <a:defRPr/>
                </a:pPr>
                <a14:m>
                  <m:oMath xmlns:m="http://schemas.openxmlformats.org/officeDocument/2006/math">
                    <m:r>
                      <a:rPr lang="en-US" altLang="zh-CN" sz="1600" i="1">
                        <a:latin typeface="Cambria Math" panose="02040503050406030204" pitchFamily="18" charset="0"/>
                        <a:ea typeface="汉仪正圆-55W" panose="00020600040101010101" pitchFamily="18" charset="-122"/>
                        <a:sym typeface="汉仪正圆-55W" panose="00020600040101010101" pitchFamily="18" charset="-122"/>
                      </a:rPr>
                      <m:t>𝑠𝑖𝑔𝑚𝑜𝑖𝑑</m:t>
                    </m:r>
                  </m:oMath>
                </a14:m>
                <a:r>
                  <a:rPr lang="zh-CN" altLang="en-US" sz="1600" b="0">
                    <a:latin typeface="汉仪正圆-55W" panose="00020600040101010101" pitchFamily="18" charset="-122"/>
                    <a:ea typeface="汉仪正圆-55W" panose="00020600040101010101" pitchFamily="18" charset="-122"/>
                    <a:sym typeface="汉仪正圆-55W" panose="00020600040101010101" pitchFamily="18" charset="-122"/>
                  </a:rPr>
                  <a:t>神经网络层可以将输入信号转换为</a:t>
                </a:r>
                <a:r>
                  <a:rPr lang="en-US" altLang="zh-CN" sz="1600" b="0">
                    <a:latin typeface="汉仪正圆-55W" panose="00020600040101010101" pitchFamily="18" charset="-122"/>
                    <a:ea typeface="汉仪正圆-55W" panose="00020600040101010101" pitchFamily="18" charset="-122"/>
                    <a:sym typeface="汉仪正圆-55W" panose="00020600040101010101" pitchFamily="18" charset="-122"/>
                  </a:rPr>
                  <a:t>0</a:t>
                </a:r>
                <a:r>
                  <a:rPr lang="zh-CN" altLang="en-US" sz="1600" b="0">
                    <a:latin typeface="汉仪正圆-55W" panose="00020600040101010101" pitchFamily="18" charset="-122"/>
                    <a:ea typeface="汉仪正圆-55W" panose="00020600040101010101" pitchFamily="18" charset="-122"/>
                    <a:sym typeface="汉仪正圆-55W" panose="00020600040101010101" pitchFamily="18" charset="-122"/>
                  </a:rPr>
                  <a:t>到</a:t>
                </a:r>
                <a:r>
                  <a:rPr lang="en-US" altLang="zh-CN" sz="1600" b="0">
                    <a:latin typeface="汉仪正圆-55W" panose="00020600040101010101" pitchFamily="18" charset="-122"/>
                    <a:ea typeface="汉仪正圆-55W" panose="00020600040101010101" pitchFamily="18" charset="-122"/>
                    <a:sym typeface="汉仪正圆-55W" panose="00020600040101010101" pitchFamily="18" charset="-122"/>
                  </a:rPr>
                  <a:t>1</a:t>
                </a:r>
                <a:r>
                  <a:rPr lang="zh-CN" altLang="en-US" sz="1600" b="0">
                    <a:latin typeface="汉仪正圆-55W" panose="00020600040101010101" pitchFamily="18" charset="-122"/>
                    <a:ea typeface="汉仪正圆-55W" panose="00020600040101010101" pitchFamily="18" charset="-122"/>
                    <a:sym typeface="汉仪正圆-55W" panose="00020600040101010101" pitchFamily="18" charset="-122"/>
                  </a:rPr>
                  <a:t>之间的数值，用来描述有多少量的输入信号可以通过</a:t>
                </a:r>
                <a:endParaRPr lang="en-US" altLang="zh-CN" sz="1600" b="0">
                  <a:latin typeface="汉仪正圆-55W" panose="00020600040101010101" pitchFamily="18" charset="-122"/>
                  <a:ea typeface="汉仪正圆-55W" panose="00020600040101010101" pitchFamily="18" charset="-122"/>
                  <a:sym typeface="汉仪正圆-55W" panose="00020600040101010101" pitchFamily="18" charset="-122"/>
                </a:endParaRPr>
              </a:p>
              <a:p>
                <a:pPr lvl="0" defTabSz="1217930">
                  <a:lnSpc>
                    <a:spcPts val="2000"/>
                  </a:lnSpc>
                  <a:defRPr/>
                </a:pPr>
                <a:endParaRPr lang="en-US" altLang="zh-CN" sz="1600" i="1">
                  <a:latin typeface="Cambria Math" panose="02040503050406030204" pitchFamily="18" charset="0"/>
                  <a:ea typeface="汉仪正圆-55W" panose="00020600040101010101" pitchFamily="18" charset="-122"/>
                  <a:sym typeface="汉仪正圆-55W" panose="00020600040101010101" pitchFamily="18" charset="-122"/>
                </a:endParaRPr>
              </a:p>
              <a:p>
                <a:pPr lvl="0" defTabSz="1217930">
                  <a:lnSpc>
                    <a:spcPts val="2000"/>
                  </a:lnSpc>
                  <a:defRPr/>
                </a:pPr>
                <a14:m>
                  <m:oMathPara xmlns:m="http://schemas.openxmlformats.org/officeDocument/2006/math">
                    <m:oMathParaPr>
                      <m:jc m:val="centerGroup"/>
                    </m:oMathParaPr>
                    <m:oMath xmlns:m="http://schemas.openxmlformats.org/officeDocument/2006/math">
                      <m:r>
                        <a:rPr lang="zh-CN" altLang="en-US" sz="1600" i="1" smtClean="0">
                          <a:latin typeface="Cambria Math" panose="02040503050406030204" pitchFamily="18" charset="0"/>
                          <a:ea typeface="汉仪正圆-55W" panose="00020600040101010101" pitchFamily="18" charset="-122"/>
                          <a:sym typeface="汉仪正圆-55W" panose="00020600040101010101" pitchFamily="18" charset="-122"/>
                        </a:rPr>
                        <m:t>𝜎</m:t>
                      </m:r>
                      <m:d>
                        <m:dPr>
                          <m:ctrlPr>
                            <a:rPr lang="en-US" altLang="zh-CN" sz="1600" b="0" i="1" smtClean="0">
                              <a:latin typeface="Cambria Math" panose="02040503050406030204" pitchFamily="18" charset="0"/>
                              <a:ea typeface="汉仪正圆-55W" panose="00020600040101010101" pitchFamily="18" charset="-122"/>
                              <a:sym typeface="汉仪正圆-55W" panose="00020600040101010101" pitchFamily="18" charset="-122"/>
                            </a:rPr>
                          </m:ctrlPr>
                        </m:dPr>
                        <m:e>
                          <m:r>
                            <a:rPr lang="en-US" altLang="zh-CN" sz="1600" b="0" i="1" smtClean="0">
                              <a:latin typeface="Cambria Math" panose="02040503050406030204" pitchFamily="18" charset="0"/>
                              <a:ea typeface="汉仪正圆-55W" panose="00020600040101010101" pitchFamily="18" charset="-122"/>
                              <a:sym typeface="汉仪正圆-55W" panose="00020600040101010101" pitchFamily="18" charset="-122"/>
                            </a:rPr>
                            <m:t>𝑥</m:t>
                          </m:r>
                        </m:e>
                      </m:d>
                      <m:r>
                        <a:rPr lang="en-US" altLang="zh-CN" sz="1600" b="0" i="1" smtClean="0">
                          <a:latin typeface="Cambria Math" panose="02040503050406030204" pitchFamily="18" charset="0"/>
                          <a:ea typeface="汉仪正圆-55W" panose="00020600040101010101" pitchFamily="18" charset="-122"/>
                          <a:sym typeface="汉仪正圆-55W" panose="00020600040101010101" pitchFamily="18" charset="-122"/>
                        </a:rPr>
                        <m:t>=</m:t>
                      </m:r>
                      <m:box>
                        <m:boxPr>
                          <m:ctrlPr>
                            <a:rPr lang="en-US" altLang="zh-CN" sz="1600" b="0" i="1" smtClean="0">
                              <a:latin typeface="Cambria Math" panose="02040503050406030204" pitchFamily="18" charset="0"/>
                              <a:ea typeface="汉仪正圆-55W" panose="00020600040101010101" pitchFamily="18" charset="-122"/>
                              <a:sym typeface="汉仪正圆-55W" panose="00020600040101010101" pitchFamily="18" charset="-122"/>
                            </a:rPr>
                          </m:ctrlPr>
                        </m:boxPr>
                        <m:e>
                          <m:argPr>
                            <m:argSz m:val="-1"/>
                          </m:argPr>
                          <m:f>
                            <m:fPr>
                              <m:ctrlPr>
                                <a:rPr lang="en-US" altLang="zh-CN" sz="1600" b="0" i="1" smtClean="0">
                                  <a:latin typeface="Cambria Math" panose="02040503050406030204" pitchFamily="18" charset="0"/>
                                  <a:ea typeface="汉仪正圆-55W" panose="00020600040101010101" pitchFamily="18" charset="-122"/>
                                  <a:sym typeface="汉仪正圆-55W" panose="00020600040101010101" pitchFamily="18" charset="-122"/>
                                </a:rPr>
                              </m:ctrlPr>
                            </m:fPr>
                            <m:num>
                              <m:r>
                                <a:rPr lang="en-US" altLang="zh-CN" sz="1600" b="0" i="1" smtClean="0">
                                  <a:latin typeface="Cambria Math" panose="02040503050406030204" pitchFamily="18" charset="0"/>
                                  <a:ea typeface="汉仪正圆-55W" panose="00020600040101010101" pitchFamily="18" charset="-122"/>
                                  <a:sym typeface="汉仪正圆-55W" panose="00020600040101010101" pitchFamily="18" charset="-122"/>
                                </a:rPr>
                                <m:t>1</m:t>
                              </m:r>
                            </m:num>
                            <m:den>
                              <m:r>
                                <a:rPr lang="en-US" altLang="zh-CN" sz="1600" b="0" i="1" smtClean="0">
                                  <a:latin typeface="Cambria Math" panose="02040503050406030204" pitchFamily="18" charset="0"/>
                                  <a:ea typeface="汉仪正圆-55W" panose="00020600040101010101" pitchFamily="18" charset="-122"/>
                                  <a:sym typeface="汉仪正圆-55W" panose="00020600040101010101" pitchFamily="18" charset="-122"/>
                                </a:rPr>
                                <m:t>1+</m:t>
                              </m:r>
                              <m:sSup>
                                <m:sSupPr>
                                  <m:ctrlPr>
                                    <a:rPr lang="en-US" altLang="zh-CN" sz="1600" b="0" i="1" smtClean="0">
                                      <a:latin typeface="Cambria Math" panose="02040503050406030204" pitchFamily="18" charset="0"/>
                                      <a:ea typeface="汉仪正圆-55W" panose="00020600040101010101" pitchFamily="18" charset="-122"/>
                                      <a:sym typeface="汉仪正圆-55W" panose="00020600040101010101" pitchFamily="18" charset="-122"/>
                                    </a:rPr>
                                  </m:ctrlPr>
                                </m:sSupPr>
                                <m:e>
                                  <m:r>
                                    <a:rPr lang="en-US" altLang="zh-CN" sz="1600" b="0" i="1" smtClean="0">
                                      <a:latin typeface="Cambria Math" panose="02040503050406030204" pitchFamily="18" charset="0"/>
                                      <a:ea typeface="汉仪正圆-55W" panose="00020600040101010101" pitchFamily="18" charset="-122"/>
                                      <a:sym typeface="汉仪正圆-55W" panose="00020600040101010101" pitchFamily="18" charset="-122"/>
                                    </a:rPr>
                                    <m:t>𝑒</m:t>
                                  </m:r>
                                </m:e>
                                <m:sup>
                                  <m:r>
                                    <a:rPr lang="en-US" altLang="zh-CN" sz="1600" b="0" i="1" smtClean="0">
                                      <a:latin typeface="Cambria Math" panose="02040503050406030204" pitchFamily="18" charset="0"/>
                                      <a:ea typeface="汉仪正圆-55W" panose="00020600040101010101" pitchFamily="18" charset="-122"/>
                                      <a:sym typeface="汉仪正圆-55W" panose="00020600040101010101" pitchFamily="18" charset="-122"/>
                                    </a:rPr>
                                    <m:t>−</m:t>
                                  </m:r>
                                  <m:r>
                                    <a:rPr lang="en-US" altLang="zh-CN" sz="1600" b="0" i="1" smtClean="0">
                                      <a:latin typeface="Cambria Math" panose="02040503050406030204" pitchFamily="18" charset="0"/>
                                      <a:ea typeface="汉仪正圆-55W" panose="00020600040101010101" pitchFamily="18" charset="-122"/>
                                      <a:sym typeface="汉仪正圆-55W" panose="00020600040101010101" pitchFamily="18" charset="-122"/>
                                    </a:rPr>
                                    <m:t>𝑥</m:t>
                                  </m:r>
                                </m:sup>
                              </m:sSup>
                            </m:den>
                          </m:f>
                        </m:e>
                      </m:box>
                    </m:oMath>
                  </m:oMathPara>
                </a14:m>
                <a:endParaRPr lang="en-US" altLang="zh-CN" sz="1600" b="0">
                  <a:latin typeface="汉仪正圆-55W" panose="00020600040101010101" pitchFamily="18" charset="-122"/>
                  <a:ea typeface="汉仪正圆-55W" panose="00020600040101010101" pitchFamily="18" charset="-122"/>
                  <a:sym typeface="汉仪正圆-55W" panose="00020600040101010101" pitchFamily="18" charset="-122"/>
                </a:endParaRPr>
              </a:p>
              <a:p>
                <a:pPr lvl="0" defTabSz="1217930">
                  <a:lnSpc>
                    <a:spcPts val="2000"/>
                  </a:lnSpc>
                  <a:defRPr/>
                </a:pPr>
                <a:endParaRPr lang="en-US" altLang="zh-CN" sz="1600" b="0">
                  <a:latin typeface="汉仪正圆-55W" panose="00020600040101010101" pitchFamily="18" charset="-122"/>
                  <a:ea typeface="汉仪正圆-55W" panose="00020600040101010101" pitchFamily="18" charset="-122"/>
                  <a:sym typeface="汉仪正圆-55W" panose="00020600040101010101" pitchFamily="18" charset="-122"/>
                </a:endParaRPr>
              </a:p>
            </p:txBody>
          </p:sp>
        </mc:Choice>
        <mc:Fallback xmlns="">
          <p:sp>
            <p:nvSpPr>
              <p:cNvPr id="11" name="深度视觉·原创设计 https://www.docer.com/works?userid=22383862">
                <a:extLst>
                  <a:ext uri="{FF2B5EF4-FFF2-40B4-BE49-F238E27FC236}">
                    <a16:creationId xmlns:a16="http://schemas.microsoft.com/office/drawing/2014/main" id="{24E94486-6DFE-9592-5E24-D6B8701BB86E}"/>
                  </a:ext>
                </a:extLst>
              </p:cNvPr>
              <p:cNvSpPr>
                <a:spLocks noRot="1" noChangeAspect="1" noMove="1" noResize="1" noEditPoints="1" noAdjustHandles="1" noChangeArrowheads="1" noChangeShapeType="1" noTextEdit="1"/>
              </p:cNvSpPr>
              <p:nvPr/>
            </p:nvSpPr>
            <p:spPr>
              <a:xfrm>
                <a:off x="5529052" y="4713823"/>
                <a:ext cx="5738338" cy="2144177"/>
              </a:xfrm>
              <a:prstGeom prst="rect">
                <a:avLst/>
              </a:prstGeom>
              <a:blipFill>
                <a:blip r:embed="rId7"/>
                <a:stretch>
                  <a:fillRect l="-638" t="-28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154233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1000"/>
                                        <p:tgtEl>
                                          <p:spTgt spid="5"/>
                                        </p:tgtEl>
                                      </p:cBhvr>
                                    </p:animEffect>
                                    <p:anim calcmode="lin" valueType="num">
                                      <p:cBhvr>
                                        <p:cTn id="14" dur="1000" fill="hold"/>
                                        <p:tgtEl>
                                          <p:spTgt spid="5"/>
                                        </p:tgtEl>
                                        <p:attrNameLst>
                                          <p:attrName>ppt_x</p:attrName>
                                        </p:attrNameLst>
                                      </p:cBhvr>
                                      <p:tavLst>
                                        <p:tav tm="0">
                                          <p:val>
                                            <p:strVal val="#ppt_x"/>
                                          </p:val>
                                        </p:tav>
                                        <p:tav tm="100000">
                                          <p:val>
                                            <p:strVal val="#ppt_x"/>
                                          </p:val>
                                        </p:tav>
                                      </p:tavLst>
                                    </p:anim>
                                    <p:anim calcmode="lin" valueType="num">
                                      <p:cBhvr>
                                        <p:cTn id="15" dur="1000" fill="hold"/>
                                        <p:tgtEl>
                                          <p:spTgt spid="5"/>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grpId="0"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1000"/>
                                        <p:tgtEl>
                                          <p:spTgt spid="6"/>
                                        </p:tgtEl>
                                      </p:cBhvr>
                                    </p:animEffect>
                                    <p:anim calcmode="lin" valueType="num">
                                      <p:cBhvr>
                                        <p:cTn id="20" dur="1000" fill="hold"/>
                                        <p:tgtEl>
                                          <p:spTgt spid="6"/>
                                        </p:tgtEl>
                                        <p:attrNameLst>
                                          <p:attrName>ppt_x</p:attrName>
                                        </p:attrNameLst>
                                      </p:cBhvr>
                                      <p:tavLst>
                                        <p:tav tm="0">
                                          <p:val>
                                            <p:strVal val="#ppt_x"/>
                                          </p:val>
                                        </p:tav>
                                        <p:tav tm="100000">
                                          <p:val>
                                            <p:strVal val="#ppt_x"/>
                                          </p:val>
                                        </p:tav>
                                      </p:tavLst>
                                    </p:anim>
                                    <p:anim calcmode="lin" valueType="num">
                                      <p:cBhvr>
                                        <p:cTn id="21" dur="1000" fill="hold"/>
                                        <p:tgtEl>
                                          <p:spTgt spid="6"/>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grpId="0" nodeType="afterEffect" nodePh="1">
                                  <p:stCondLst>
                                    <p:cond delay="0"/>
                                  </p:stCondLst>
                                  <p:endCondLst>
                                    <p:cond evt="begin" delay="0">
                                      <p:tn val="23"/>
                                    </p:cond>
                                  </p:endCondLst>
                                  <p:childTnLst>
                                    <p:set>
                                      <p:cBhvr>
                                        <p:cTn id="24" dur="1" fill="hold">
                                          <p:stCondLst>
                                            <p:cond delay="0"/>
                                          </p:stCondLst>
                                        </p:cTn>
                                        <p:tgtEl>
                                          <p:spTgt spid="9"/>
                                        </p:tgtEl>
                                        <p:attrNameLst>
                                          <p:attrName>style.visibility</p:attrName>
                                        </p:attrNameLst>
                                      </p:cBhvr>
                                      <p:to>
                                        <p:strVal val="visible"/>
                                      </p:to>
                                    </p:set>
                                    <p:animEffect transition="in" filter="fade">
                                      <p:cBhvr>
                                        <p:cTn id="25" dur="1000"/>
                                        <p:tgtEl>
                                          <p:spTgt spid="9"/>
                                        </p:tgtEl>
                                      </p:cBhvr>
                                    </p:animEffect>
                                    <p:anim calcmode="lin" valueType="num">
                                      <p:cBhvr>
                                        <p:cTn id="26" dur="1000" fill="hold"/>
                                        <p:tgtEl>
                                          <p:spTgt spid="9"/>
                                        </p:tgtEl>
                                        <p:attrNameLst>
                                          <p:attrName>ppt_x</p:attrName>
                                        </p:attrNameLst>
                                      </p:cBhvr>
                                      <p:tavLst>
                                        <p:tav tm="0">
                                          <p:val>
                                            <p:strVal val="#ppt_x"/>
                                          </p:val>
                                        </p:tav>
                                        <p:tav tm="100000">
                                          <p:val>
                                            <p:strVal val="#ppt_x"/>
                                          </p:val>
                                        </p:tav>
                                      </p:tavLst>
                                    </p:anim>
                                    <p:anim calcmode="lin" valueType="num">
                                      <p:cBhvr>
                                        <p:cTn id="27" dur="1000" fill="hold"/>
                                        <p:tgtEl>
                                          <p:spTgt spid="9"/>
                                        </p:tgtEl>
                                        <p:attrNameLst>
                                          <p:attrName>ppt_y</p:attrName>
                                        </p:attrNameLst>
                                      </p:cBhvr>
                                      <p:tavLst>
                                        <p:tav tm="0">
                                          <p:val>
                                            <p:strVal val="#ppt_y+.1"/>
                                          </p:val>
                                        </p:tav>
                                        <p:tav tm="100000">
                                          <p:val>
                                            <p:strVal val="#ppt_y"/>
                                          </p:val>
                                        </p:tav>
                                      </p:tavLst>
                                    </p:anim>
                                  </p:childTnLst>
                                </p:cTn>
                              </p:par>
                            </p:childTnLst>
                          </p:cTn>
                        </p:par>
                        <p:par>
                          <p:cTn id="28" fill="hold">
                            <p:stCondLst>
                              <p:cond delay="4000"/>
                            </p:stCondLst>
                            <p:childTnLst>
                              <p:par>
                                <p:cTn id="29" presetID="42" presetClass="entr" presetSubtype="0" fill="hold" grpId="0" nodeType="afterEffect" nodePh="1">
                                  <p:stCondLst>
                                    <p:cond delay="0"/>
                                  </p:stCondLst>
                                  <p:endCondLst>
                                    <p:cond evt="begin" delay="0">
                                      <p:tn val="29"/>
                                    </p:cond>
                                  </p:endCondLst>
                                  <p:childTnLst>
                                    <p:set>
                                      <p:cBhvr>
                                        <p:cTn id="30" dur="1" fill="hold">
                                          <p:stCondLst>
                                            <p:cond delay="0"/>
                                          </p:stCondLst>
                                        </p:cTn>
                                        <p:tgtEl>
                                          <p:spTgt spid="10"/>
                                        </p:tgtEl>
                                        <p:attrNameLst>
                                          <p:attrName>style.visibility</p:attrName>
                                        </p:attrNameLst>
                                      </p:cBhvr>
                                      <p:to>
                                        <p:strVal val="visible"/>
                                      </p:to>
                                    </p:set>
                                    <p:animEffect transition="in" filter="fade">
                                      <p:cBhvr>
                                        <p:cTn id="31" dur="1000"/>
                                        <p:tgtEl>
                                          <p:spTgt spid="10"/>
                                        </p:tgtEl>
                                      </p:cBhvr>
                                    </p:animEffect>
                                    <p:anim calcmode="lin" valueType="num">
                                      <p:cBhvr>
                                        <p:cTn id="32" dur="1000" fill="hold"/>
                                        <p:tgtEl>
                                          <p:spTgt spid="10"/>
                                        </p:tgtEl>
                                        <p:attrNameLst>
                                          <p:attrName>ppt_x</p:attrName>
                                        </p:attrNameLst>
                                      </p:cBhvr>
                                      <p:tavLst>
                                        <p:tav tm="0">
                                          <p:val>
                                            <p:strVal val="#ppt_x"/>
                                          </p:val>
                                        </p:tav>
                                        <p:tav tm="100000">
                                          <p:val>
                                            <p:strVal val="#ppt_x"/>
                                          </p:val>
                                        </p:tav>
                                      </p:tavLst>
                                    </p:anim>
                                    <p:anim calcmode="lin" valueType="num">
                                      <p:cBhvr>
                                        <p:cTn id="33" dur="1000" fill="hold"/>
                                        <p:tgtEl>
                                          <p:spTgt spid="10"/>
                                        </p:tgtEl>
                                        <p:attrNameLst>
                                          <p:attrName>ppt_y</p:attrName>
                                        </p:attrNameLst>
                                      </p:cBhvr>
                                      <p:tavLst>
                                        <p:tav tm="0">
                                          <p:val>
                                            <p:strVal val="#ppt_y+.1"/>
                                          </p:val>
                                        </p:tav>
                                        <p:tav tm="100000">
                                          <p:val>
                                            <p:strVal val="#ppt_y"/>
                                          </p:val>
                                        </p:tav>
                                      </p:tavLst>
                                    </p:anim>
                                  </p:childTnLst>
                                </p:cTn>
                              </p:par>
                            </p:childTnLst>
                          </p:cTn>
                        </p:par>
                        <p:par>
                          <p:cTn id="34" fill="hold">
                            <p:stCondLst>
                              <p:cond delay="5000"/>
                            </p:stCondLst>
                            <p:childTnLst>
                              <p:par>
                                <p:cTn id="35" presetID="42" presetClass="entr" presetSubtype="0" fill="hold" grpId="0" nodeType="after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1000"/>
                                        <p:tgtEl>
                                          <p:spTgt spid="11"/>
                                        </p:tgtEl>
                                      </p:cBhvr>
                                    </p:animEffect>
                                    <p:anim calcmode="lin" valueType="num">
                                      <p:cBhvr>
                                        <p:cTn id="38" dur="1000" fill="hold"/>
                                        <p:tgtEl>
                                          <p:spTgt spid="11"/>
                                        </p:tgtEl>
                                        <p:attrNameLst>
                                          <p:attrName>ppt_x</p:attrName>
                                        </p:attrNameLst>
                                      </p:cBhvr>
                                      <p:tavLst>
                                        <p:tav tm="0">
                                          <p:val>
                                            <p:strVal val="#ppt_x"/>
                                          </p:val>
                                        </p:tav>
                                        <p:tav tm="100000">
                                          <p:val>
                                            <p:strVal val="#ppt_x"/>
                                          </p:val>
                                        </p:tav>
                                      </p:tavLst>
                                    </p:anim>
                                    <p:anim calcmode="lin" valueType="num">
                                      <p:cBhvr>
                                        <p:cTn id="3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6" grpId="0"/>
      <p:bldP spid="9" grpId="0"/>
      <p:bldP spid="10" grpId="0"/>
      <p:bldP spid="11"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深度视觉·原创设计 https://www.docer.com/works?userid=22383862"/>
          <p:cNvSpPr/>
          <p:nvPr/>
        </p:nvSpPr>
        <p:spPr>
          <a:xfrm flipH="1">
            <a:off x="11252019" y="5989229"/>
            <a:ext cx="939981" cy="868771"/>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55" name="深度视觉·原创设计 https://www.docer.com/works?userid=22383862"/>
          <p:cNvSpPr/>
          <p:nvPr/>
        </p:nvSpPr>
        <p:spPr>
          <a:xfrm rot="10800000" flipH="1">
            <a:off x="0" y="0"/>
            <a:ext cx="939981" cy="868771"/>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56" name="深度视觉·原创设计 https://www.docer.com/works?userid=22383862"/>
          <p:cNvSpPr/>
          <p:nvPr/>
        </p:nvSpPr>
        <p:spPr>
          <a:xfrm>
            <a:off x="4535714" y="350796"/>
            <a:ext cx="3120572" cy="5179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57" name="深度视觉·原创设计 https://www.docer.com/works?userid=22383862"/>
          <p:cNvSpPr txBox="1"/>
          <p:nvPr/>
        </p:nvSpPr>
        <p:spPr>
          <a:xfrm>
            <a:off x="4966459" y="455895"/>
            <a:ext cx="2259081" cy="307777"/>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000" spc="300">
                <a:solidFill>
                  <a:schemeClr val="tx1">
                    <a:lumMod val="75000"/>
                    <a:lumOff val="25000"/>
                  </a:schemeClr>
                </a:solidFill>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rPr>
              <a:t>遗忘门</a:t>
            </a:r>
            <a:endParaRPr kumimoji="0" lang="zh-CN" altLang="en-US" sz="2000" i="0" u="none" strike="noStrike" kern="1200" cap="none" spc="300" normalizeH="0" baseline="0" noProof="0">
              <a:ln>
                <a:noFill/>
              </a:ln>
              <a:solidFill>
                <a:schemeClr val="tx1">
                  <a:lumMod val="75000"/>
                  <a:lumOff val="25000"/>
                </a:schemeClr>
              </a:solidFill>
              <a:effectLst/>
              <a:uLnTx/>
              <a:uFillTx/>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endParaRPr>
          </a:p>
        </p:txBody>
      </p:sp>
      <mc:AlternateContent xmlns:mc="http://schemas.openxmlformats.org/markup-compatibility/2006" xmlns:a14="http://schemas.microsoft.com/office/drawing/2010/main">
        <mc:Choice Requires="a14">
          <p:sp>
            <p:nvSpPr>
              <p:cNvPr id="2" name="深度视觉·原创设计 https://www.docer.com/works?userid=22383862">
                <a:extLst>
                  <a:ext uri="{FF2B5EF4-FFF2-40B4-BE49-F238E27FC236}">
                    <a16:creationId xmlns:a16="http://schemas.microsoft.com/office/drawing/2014/main" id="{E969FD05-77B6-916C-14BA-09BBC5252289}"/>
                  </a:ext>
                </a:extLst>
              </p:cNvPr>
              <p:cNvSpPr/>
              <p:nvPr/>
            </p:nvSpPr>
            <p:spPr>
              <a:xfrm>
                <a:off x="5239438" y="1891248"/>
                <a:ext cx="5738338" cy="3348609"/>
              </a:xfrm>
              <a:prstGeom prst="rect">
                <a:avLst/>
              </a:prstGeom>
            </p:spPr>
            <p:txBody>
              <a:bodyPr wrap="square">
                <a:spAutoFit/>
              </a:bodyPr>
              <a:lstStyle/>
              <a:p>
                <a:pPr defTabSz="1217930">
                  <a:defRPr/>
                </a:pPr>
                <a:r>
                  <a:rPr lang="en-US" altLang="zh-CN" sz="2000">
                    <a:latin typeface="汉仪正圆-55W" panose="00020600040101010101" pitchFamily="18" charset="-122"/>
                    <a:ea typeface="汉仪正圆-55W" panose="00020600040101010101" pitchFamily="18" charset="-122"/>
                    <a:sym typeface="汉仪正圆-55W" panose="00020600040101010101" pitchFamily="18" charset="-122"/>
                  </a:rPr>
                  <a:t>1.</a:t>
                </a:r>
                <a:r>
                  <a:rPr lang="zh-CN" altLang="en-US" sz="2000">
                    <a:latin typeface="汉仪正圆-55W" panose="00020600040101010101" pitchFamily="18" charset="-122"/>
                    <a:ea typeface="汉仪正圆-55W" panose="00020600040101010101" pitchFamily="18" charset="-122"/>
                    <a:sym typeface="汉仪正圆-55W" panose="00020600040101010101" pitchFamily="18" charset="-122"/>
                  </a:rPr>
                  <a:t>作用：</a:t>
                </a:r>
                <a:r>
                  <a:rPr lang="zh-CN" altLang="en-US" sz="2000" u="sng">
                    <a:solidFill>
                      <a:srgbClr val="0070C0"/>
                    </a:solidFill>
                    <a:latin typeface="汉仪正圆-55W" panose="00020600040101010101" pitchFamily="18" charset="-122"/>
                    <a:ea typeface="汉仪正圆-55W" panose="00020600040101010101" pitchFamily="18" charset="-122"/>
                    <a:sym typeface="汉仪正圆-55W" panose="00020600040101010101" pitchFamily="18" charset="-122"/>
                  </a:rPr>
                  <a:t>决定了细胞状态</a:t>
                </a:r>
                <a14:m>
                  <m:oMath xmlns:m="http://schemas.openxmlformats.org/officeDocument/2006/math">
                    <m:sSub>
                      <m:sSubPr>
                        <m:ctrlPr>
                          <a:rPr lang="en-US" altLang="zh-CN" sz="2000" b="0" i="1" u="sng" smtClean="0">
                            <a:solidFill>
                              <a:srgbClr val="0070C0"/>
                            </a:solidFill>
                            <a:latin typeface="Cambria Math" panose="02040503050406030204" pitchFamily="18" charset="0"/>
                            <a:ea typeface="汉仪正圆-55W" panose="00020600040101010101" pitchFamily="18" charset="-122"/>
                            <a:sym typeface="汉仪正圆-55W" panose="00020600040101010101" pitchFamily="18" charset="-122"/>
                          </a:rPr>
                        </m:ctrlPr>
                      </m:sSubPr>
                      <m:e>
                        <m:r>
                          <a:rPr lang="en-US" altLang="zh-CN" sz="2000" b="0" i="1" u="sng" smtClean="0">
                            <a:solidFill>
                              <a:srgbClr val="0070C0"/>
                            </a:solidFill>
                            <a:latin typeface="Cambria Math" panose="02040503050406030204" pitchFamily="18" charset="0"/>
                            <a:ea typeface="汉仪正圆-55W" panose="00020600040101010101" pitchFamily="18" charset="-122"/>
                            <a:sym typeface="汉仪正圆-55W" panose="00020600040101010101" pitchFamily="18" charset="-122"/>
                          </a:rPr>
                          <m:t>𝐶</m:t>
                        </m:r>
                      </m:e>
                      <m:sub>
                        <m:r>
                          <a:rPr lang="en-US" altLang="zh-CN" sz="2000" b="0" i="1" u="sng" smtClean="0">
                            <a:solidFill>
                              <a:srgbClr val="0070C0"/>
                            </a:solidFill>
                            <a:latin typeface="Cambria Math" panose="02040503050406030204" pitchFamily="18" charset="0"/>
                            <a:ea typeface="汉仪正圆-55W" panose="00020600040101010101" pitchFamily="18" charset="-122"/>
                            <a:sym typeface="汉仪正圆-55W" panose="00020600040101010101" pitchFamily="18" charset="-122"/>
                          </a:rPr>
                          <m:t>𝑡</m:t>
                        </m:r>
                        <m:r>
                          <a:rPr lang="en-US" altLang="zh-CN" sz="2000" b="0" i="1" u="sng" smtClean="0">
                            <a:solidFill>
                              <a:srgbClr val="0070C0"/>
                            </a:solidFill>
                            <a:latin typeface="Cambria Math" panose="02040503050406030204" pitchFamily="18" charset="0"/>
                            <a:ea typeface="汉仪正圆-55W" panose="00020600040101010101" pitchFamily="18" charset="-122"/>
                            <a:sym typeface="汉仪正圆-55W" panose="00020600040101010101" pitchFamily="18" charset="-122"/>
                          </a:rPr>
                          <m:t>−1</m:t>
                        </m:r>
                      </m:sub>
                    </m:sSub>
                  </m:oMath>
                </a14:m>
                <a:r>
                  <a:rPr lang="zh-CN" altLang="en-US" sz="2000" b="0" u="sng">
                    <a:solidFill>
                      <a:srgbClr val="0070C0"/>
                    </a:solidFill>
                    <a:latin typeface="汉仪正圆-55W" panose="00020600040101010101" pitchFamily="18" charset="-122"/>
                    <a:ea typeface="汉仪正圆-55W" panose="00020600040101010101" pitchFamily="18" charset="-122"/>
                    <a:sym typeface="汉仪正圆-55W" panose="00020600040101010101" pitchFamily="18" charset="-122"/>
                  </a:rPr>
                  <a:t>中哪些信息将被遗忘</a:t>
                </a:r>
                <a:endParaRPr lang="en-US" altLang="zh-CN" sz="2000" u="sng">
                  <a:latin typeface="汉仪正圆-55W" panose="00020600040101010101" pitchFamily="18" charset="-122"/>
                  <a:ea typeface="汉仪正圆-55W" panose="00020600040101010101" pitchFamily="18" charset="-122"/>
                  <a:sym typeface="汉仪正圆-55W" panose="00020600040101010101" pitchFamily="18" charset="-122"/>
                </a:endParaRPr>
              </a:p>
              <a:p>
                <a:pPr defTabSz="1217930">
                  <a:defRPr/>
                </a:pPr>
                <a:r>
                  <a:rPr lang="en-US" altLang="zh-CN" sz="2000">
                    <a:latin typeface="Cambria Math" panose="02040503050406030204" pitchFamily="18" charset="0"/>
                    <a:ea typeface="汉仪正圆-55W" panose="00020600040101010101" pitchFamily="18" charset="-122"/>
                    <a:sym typeface="汉仪正圆-55W" panose="00020600040101010101" pitchFamily="18" charset="-122"/>
                  </a:rPr>
                  <a:t>2</a:t>
                </a:r>
                <a:r>
                  <a:rPr lang="en-US" altLang="zh-CN" sz="2000" b="0">
                    <a:latin typeface="Cambria Math" panose="02040503050406030204" pitchFamily="18" charset="0"/>
                    <a:ea typeface="汉仪正圆-55W" panose="00020600040101010101" pitchFamily="18" charset="-122"/>
                    <a:sym typeface="汉仪正圆-55W" panose="00020600040101010101" pitchFamily="18" charset="-122"/>
                  </a:rPr>
                  <a:t>.</a:t>
                </a:r>
                <a:r>
                  <a:rPr lang="zh-CN" altLang="en-US" sz="2000" b="0">
                    <a:latin typeface="Cambria Math" panose="02040503050406030204" pitchFamily="18" charset="0"/>
                    <a:ea typeface="汉仪正圆-55W" panose="00020600040101010101" pitchFamily="18" charset="-122"/>
                    <a:sym typeface="汉仪正圆-55W" panose="00020600040101010101" pitchFamily="18" charset="-122"/>
                  </a:rPr>
                  <a:t>门：</a:t>
                </a:r>
                <a14:m>
                  <m:oMath xmlns:m="http://schemas.openxmlformats.org/officeDocument/2006/math">
                    <m:r>
                      <a:rPr lang="en-US" altLang="zh-CN" sz="2000" b="0" i="1" smtClean="0">
                        <a:latin typeface="Cambria Math" panose="02040503050406030204" pitchFamily="18" charset="0"/>
                        <a:ea typeface="汉仪正圆-55W" panose="00020600040101010101" pitchFamily="18" charset="-122"/>
                        <a:sym typeface="汉仪正圆-55W" panose="00020600040101010101" pitchFamily="18" charset="-122"/>
                      </a:rPr>
                      <m:t>𝑠𝑖𝑔𝑚𝑜𝑖𝑑</m:t>
                    </m:r>
                    <m:r>
                      <a:rPr lang="zh-CN" altLang="en-US" sz="2000" i="1">
                        <a:latin typeface="Cambria Math" panose="02040503050406030204" pitchFamily="18" charset="0"/>
                        <a:ea typeface="汉仪正圆-55W" panose="00020600040101010101" pitchFamily="18" charset="-122"/>
                        <a:sym typeface="汉仪正圆-55W" panose="00020600040101010101" pitchFamily="18" charset="-122"/>
                      </a:rPr>
                      <m:t>神经网络层</m:t>
                    </m:r>
                  </m:oMath>
                </a14:m>
                <a:r>
                  <a:rPr lang="zh-CN" altLang="en-US" sz="2000" b="0">
                    <a:latin typeface="汉仪正圆-55W" panose="00020600040101010101" pitchFamily="18" charset="-122"/>
                    <a:ea typeface="汉仪正圆-55W" panose="00020600040101010101" pitchFamily="18" charset="-122"/>
                    <a:sym typeface="汉仪正圆-55W" panose="00020600040101010101" pitchFamily="18" charset="-122"/>
                  </a:rPr>
                  <a:t>的</a:t>
                </a:r>
                <a:r>
                  <a:rPr lang="zh-CN" altLang="en-US" sz="2000" b="0" u="sng">
                    <a:solidFill>
                      <a:srgbClr val="0070C0"/>
                    </a:solidFill>
                    <a:latin typeface="汉仪正圆-55W" panose="00020600040101010101" pitchFamily="18" charset="-122"/>
                    <a:ea typeface="汉仪正圆-55W" panose="00020600040101010101" pitchFamily="18" charset="-122"/>
                    <a:sym typeface="汉仪正圆-55W" panose="00020600040101010101" pitchFamily="18" charset="-122"/>
                  </a:rPr>
                  <a:t>参数</a:t>
                </a:r>
                <a:r>
                  <a:rPr lang="zh-CN" altLang="en-US" sz="2000" b="0">
                    <a:latin typeface="汉仪正圆-55W" panose="00020600040101010101" pitchFamily="18" charset="-122"/>
                    <a:ea typeface="汉仪正圆-55W" panose="00020600040101010101" pitchFamily="18" charset="-122"/>
                    <a:sym typeface="汉仪正圆-55W" panose="00020600040101010101" pitchFamily="18" charset="-122"/>
                  </a:rPr>
                  <a:t>为</a:t>
                </a:r>
                <a14:m>
                  <m:oMath xmlns:m="http://schemas.openxmlformats.org/officeDocument/2006/math">
                    <m:sSub>
                      <m:sSubPr>
                        <m:ctrlPr>
                          <a:rPr lang="en-US" altLang="zh-CN" sz="2000" b="0" i="1" smtClean="0">
                            <a:latin typeface="Cambria Math" panose="02040503050406030204" pitchFamily="18" charset="0"/>
                            <a:ea typeface="汉仪正圆-55W" panose="00020600040101010101" pitchFamily="18" charset="-122"/>
                            <a:sym typeface="汉仪正圆-55W" panose="00020600040101010101" pitchFamily="18" charset="-122"/>
                          </a:rPr>
                        </m:ctrlPr>
                      </m:sSubPr>
                      <m:e>
                        <m:r>
                          <a:rPr lang="en-US" altLang="zh-CN" sz="2000" b="0" i="1" smtClean="0">
                            <a:latin typeface="Cambria Math" panose="02040503050406030204" pitchFamily="18" charset="0"/>
                            <a:ea typeface="汉仪正圆-55W" panose="00020600040101010101" pitchFamily="18" charset="-122"/>
                            <a:sym typeface="汉仪正圆-55W" panose="00020600040101010101" pitchFamily="18" charset="-122"/>
                          </a:rPr>
                          <m:t>𝑊</m:t>
                        </m:r>
                      </m:e>
                      <m:sub>
                        <m:r>
                          <a:rPr lang="en-US" altLang="zh-CN" sz="2000" b="0" i="1" smtClean="0">
                            <a:latin typeface="Cambria Math" panose="02040503050406030204" pitchFamily="18" charset="0"/>
                            <a:ea typeface="汉仪正圆-55W" panose="00020600040101010101" pitchFamily="18" charset="-122"/>
                            <a:sym typeface="汉仪正圆-55W" panose="00020600040101010101" pitchFamily="18" charset="-122"/>
                          </a:rPr>
                          <m:t>𝑓</m:t>
                        </m:r>
                      </m:sub>
                    </m:sSub>
                  </m:oMath>
                </a14:m>
                <a:r>
                  <a:rPr lang="zh-CN" altLang="en-US" sz="2000" b="0">
                    <a:latin typeface="汉仪正圆-55W" panose="00020600040101010101" pitchFamily="18" charset="-122"/>
                    <a:ea typeface="汉仪正圆-55W" panose="00020600040101010101" pitchFamily="18" charset="-122"/>
                    <a:sym typeface="汉仪正圆-55W" panose="00020600040101010101" pitchFamily="18" charset="-122"/>
                  </a:rPr>
                  <a:t>和</a:t>
                </a:r>
                <a14:m>
                  <m:oMath xmlns:m="http://schemas.openxmlformats.org/officeDocument/2006/math">
                    <m:sSub>
                      <m:sSubPr>
                        <m:ctrlPr>
                          <a:rPr lang="en-US" altLang="zh-CN" sz="2000" b="0" i="1" smtClean="0">
                            <a:latin typeface="Cambria Math" panose="02040503050406030204" pitchFamily="18" charset="0"/>
                            <a:ea typeface="汉仪正圆-55W" panose="00020600040101010101" pitchFamily="18" charset="-122"/>
                            <a:sym typeface="汉仪正圆-55W" panose="00020600040101010101" pitchFamily="18" charset="-122"/>
                          </a:rPr>
                        </m:ctrlPr>
                      </m:sSubPr>
                      <m:e>
                        <m:r>
                          <a:rPr lang="en-US" altLang="zh-CN" sz="2000" b="0" i="1" smtClean="0">
                            <a:latin typeface="Cambria Math" panose="02040503050406030204" pitchFamily="18" charset="0"/>
                            <a:ea typeface="汉仪正圆-55W" panose="00020600040101010101" pitchFamily="18" charset="-122"/>
                            <a:sym typeface="汉仪正圆-55W" panose="00020600040101010101" pitchFamily="18" charset="-122"/>
                          </a:rPr>
                          <m:t>𝑏</m:t>
                        </m:r>
                      </m:e>
                      <m:sub>
                        <m:r>
                          <a:rPr lang="en-US" altLang="zh-CN" sz="2000" b="0" i="1" smtClean="0">
                            <a:latin typeface="Cambria Math" panose="02040503050406030204" pitchFamily="18" charset="0"/>
                            <a:ea typeface="汉仪正圆-55W" panose="00020600040101010101" pitchFamily="18" charset="-122"/>
                            <a:sym typeface="汉仪正圆-55W" panose="00020600040101010101" pitchFamily="18" charset="-122"/>
                          </a:rPr>
                          <m:t>𝑓</m:t>
                        </m:r>
                      </m:sub>
                    </m:sSub>
                  </m:oMath>
                </a14:m>
                <a:endParaRPr lang="en-US" altLang="zh-CN" sz="2000" b="0">
                  <a:latin typeface="汉仪正圆-55W" panose="00020600040101010101" pitchFamily="18" charset="-122"/>
                  <a:ea typeface="汉仪正圆-55W" panose="00020600040101010101" pitchFamily="18" charset="-122"/>
                  <a:sym typeface="汉仪正圆-55W" panose="00020600040101010101" pitchFamily="18" charset="-122"/>
                </a:endParaRPr>
              </a:p>
              <a:p>
                <a:pPr defTabSz="1217930">
                  <a:defRPr/>
                </a:pPr>
                <a:r>
                  <a:rPr lang="en-US" altLang="zh-CN" sz="2000">
                    <a:latin typeface="汉仪正圆-55W" panose="00020600040101010101" pitchFamily="18" charset="-122"/>
                    <a:ea typeface="汉仪正圆-55W" panose="00020600040101010101" pitchFamily="18" charset="-122"/>
                    <a:sym typeface="汉仪正圆-55W" panose="00020600040101010101" pitchFamily="18" charset="-122"/>
                  </a:rPr>
                  <a:t>3.</a:t>
                </a:r>
                <a:r>
                  <a:rPr lang="zh-CN" altLang="en-US" sz="2000">
                    <a:latin typeface="汉仪正圆-55W" panose="00020600040101010101" pitchFamily="18" charset="-122"/>
                    <a:ea typeface="汉仪正圆-55W" panose="00020600040101010101" pitchFamily="18" charset="-122"/>
                    <a:sym typeface="汉仪正圆-55W" panose="00020600040101010101" pitchFamily="18" charset="-122"/>
                  </a:rPr>
                  <a:t>接收</a:t>
                </a:r>
                <a14:m>
                  <m:oMath xmlns:m="http://schemas.openxmlformats.org/officeDocument/2006/math">
                    <m:r>
                      <a:rPr lang="en-US" altLang="zh-CN" sz="2000" b="0" i="1" smtClean="0">
                        <a:latin typeface="Cambria Math" panose="02040503050406030204" pitchFamily="18" charset="0"/>
                        <a:ea typeface="汉仪正圆-55W" panose="00020600040101010101" pitchFamily="18" charset="-122"/>
                        <a:sym typeface="汉仪正圆-55W" panose="00020600040101010101" pitchFamily="18" charset="-122"/>
                      </a:rPr>
                      <m:t>𝑡</m:t>
                    </m:r>
                  </m:oMath>
                </a14:m>
                <a:r>
                  <a:rPr lang="zh-CN" altLang="en-US" sz="2000" b="0">
                    <a:latin typeface="汉仪正圆-55W" panose="00020600040101010101" pitchFamily="18" charset="-122"/>
                    <a:ea typeface="汉仪正圆-55W" panose="00020600040101010101" pitchFamily="18" charset="-122"/>
                    <a:sym typeface="汉仪正圆-55W" panose="00020600040101010101" pitchFamily="18" charset="-122"/>
                  </a:rPr>
                  <a:t>时刻</a:t>
                </a:r>
                <a:r>
                  <a:rPr lang="zh-CN" altLang="en-US" sz="2000">
                    <a:latin typeface="汉仪正圆-55W" panose="00020600040101010101" pitchFamily="18" charset="-122"/>
                    <a:ea typeface="汉仪正圆-55W" panose="00020600040101010101" pitchFamily="18" charset="-122"/>
                    <a:sym typeface="汉仪正圆-55W" panose="00020600040101010101" pitchFamily="18" charset="-122"/>
                  </a:rPr>
                  <a:t>的输入信号</a:t>
                </a:r>
                <a14:m>
                  <m:oMath xmlns:m="http://schemas.openxmlformats.org/officeDocument/2006/math">
                    <m:sSub>
                      <m:sSubPr>
                        <m:ctrlPr>
                          <a:rPr lang="en-US" altLang="zh-CN" sz="2000" b="0" i="1" smtClean="0">
                            <a:solidFill>
                              <a:srgbClr val="0070C0"/>
                            </a:solidFill>
                            <a:latin typeface="Cambria Math" panose="02040503050406030204" pitchFamily="18" charset="0"/>
                            <a:ea typeface="汉仪正圆-55W" panose="00020600040101010101" pitchFamily="18" charset="-122"/>
                            <a:sym typeface="汉仪正圆-55W" panose="00020600040101010101" pitchFamily="18" charset="-122"/>
                          </a:rPr>
                        </m:ctrlPr>
                      </m:sSubPr>
                      <m:e>
                        <m:r>
                          <a:rPr lang="en-US" altLang="zh-CN" sz="2000" b="0" i="1" smtClean="0">
                            <a:solidFill>
                              <a:srgbClr val="0070C0"/>
                            </a:solidFill>
                            <a:latin typeface="Cambria Math" panose="02040503050406030204" pitchFamily="18" charset="0"/>
                            <a:ea typeface="汉仪正圆-55W" panose="00020600040101010101" pitchFamily="18" charset="-122"/>
                            <a:sym typeface="汉仪正圆-55W" panose="00020600040101010101" pitchFamily="18" charset="-122"/>
                          </a:rPr>
                          <m:t>𝑥</m:t>
                        </m:r>
                      </m:e>
                      <m:sub>
                        <m:r>
                          <a:rPr lang="en-US" altLang="zh-CN" sz="2000" b="0" i="1" smtClean="0">
                            <a:solidFill>
                              <a:srgbClr val="0070C0"/>
                            </a:solidFill>
                            <a:latin typeface="Cambria Math" panose="02040503050406030204" pitchFamily="18" charset="0"/>
                            <a:ea typeface="汉仪正圆-55W" panose="00020600040101010101" pitchFamily="18" charset="-122"/>
                            <a:sym typeface="汉仪正圆-55W" panose="00020600040101010101" pitchFamily="18" charset="-122"/>
                          </a:rPr>
                          <m:t>𝑡</m:t>
                        </m:r>
                      </m:sub>
                    </m:sSub>
                  </m:oMath>
                </a14:m>
                <a:r>
                  <a:rPr lang="zh-CN" altLang="en-US" sz="2000" b="0">
                    <a:latin typeface="汉仪正圆-55W" panose="00020600040101010101" pitchFamily="18" charset="-122"/>
                    <a:ea typeface="汉仪正圆-55W" panose="00020600040101010101" pitchFamily="18" charset="-122"/>
                    <a:sym typeface="汉仪正圆-55W" panose="00020600040101010101" pitchFamily="18" charset="-122"/>
                  </a:rPr>
                  <a:t>和</a:t>
                </a:r>
                <a14:m>
                  <m:oMath xmlns:m="http://schemas.openxmlformats.org/officeDocument/2006/math">
                    <m:r>
                      <a:rPr lang="en-US" altLang="zh-CN" sz="2000" b="0" i="1" smtClean="0">
                        <a:latin typeface="Cambria Math" panose="02040503050406030204" pitchFamily="18" charset="0"/>
                        <a:ea typeface="汉仪正圆-55W" panose="00020600040101010101" pitchFamily="18" charset="-122"/>
                        <a:sym typeface="汉仪正圆-55W" panose="00020600040101010101" pitchFamily="18" charset="-122"/>
                      </a:rPr>
                      <m:t>𝑡</m:t>
                    </m:r>
                    <m:r>
                      <a:rPr lang="en-US" altLang="zh-CN" sz="2000" b="0" i="1" smtClean="0">
                        <a:latin typeface="Cambria Math" panose="02040503050406030204" pitchFamily="18" charset="0"/>
                        <a:ea typeface="汉仪正圆-55W" panose="00020600040101010101" pitchFamily="18" charset="-122"/>
                        <a:sym typeface="汉仪正圆-55W" panose="00020600040101010101" pitchFamily="18" charset="-122"/>
                      </a:rPr>
                      <m:t>−1</m:t>
                    </m:r>
                  </m:oMath>
                </a14:m>
                <a:r>
                  <a:rPr lang="zh-CN" altLang="en-US" sz="2000" b="0">
                    <a:latin typeface="汉仪正圆-55W" panose="00020600040101010101" pitchFamily="18" charset="-122"/>
                    <a:ea typeface="汉仪正圆-55W" panose="00020600040101010101" pitchFamily="18" charset="-122"/>
                    <a:sym typeface="汉仪正圆-55W" panose="00020600040101010101" pitchFamily="18" charset="-122"/>
                  </a:rPr>
                  <a:t>时刻</a:t>
                </a:r>
                <a:r>
                  <a:rPr lang="en-US" altLang="zh-CN" sz="2000" b="0">
                    <a:latin typeface="汉仪正圆-55W" panose="00020600040101010101" pitchFamily="18" charset="-122"/>
                    <a:ea typeface="汉仪正圆-55W" panose="00020600040101010101" pitchFamily="18" charset="-122"/>
                    <a:sym typeface="汉仪正圆-55W" panose="00020600040101010101" pitchFamily="18" charset="-122"/>
                  </a:rPr>
                  <a:t>LSTM</a:t>
                </a:r>
                <a:r>
                  <a:rPr lang="zh-CN" altLang="en-US" sz="2000" b="0">
                    <a:latin typeface="汉仪正圆-55W" panose="00020600040101010101" pitchFamily="18" charset="-122"/>
                    <a:ea typeface="汉仪正圆-55W" panose="00020600040101010101" pitchFamily="18" charset="-122"/>
                    <a:sym typeface="汉仪正圆-55W" panose="00020600040101010101" pitchFamily="18" charset="-122"/>
                  </a:rPr>
                  <a:t>的上一个输出信号</a:t>
                </a:r>
                <a14:m>
                  <m:oMath xmlns:m="http://schemas.openxmlformats.org/officeDocument/2006/math">
                    <m:sSub>
                      <m:sSubPr>
                        <m:ctrlPr>
                          <a:rPr lang="en-US" altLang="zh-CN" sz="2000" b="0" i="1" smtClean="0">
                            <a:solidFill>
                              <a:srgbClr val="0070C0"/>
                            </a:solidFill>
                            <a:latin typeface="Cambria Math" panose="02040503050406030204" pitchFamily="18" charset="0"/>
                            <a:ea typeface="汉仪正圆-55W" panose="00020600040101010101" pitchFamily="18" charset="-122"/>
                            <a:sym typeface="汉仪正圆-55W" panose="00020600040101010101" pitchFamily="18" charset="-122"/>
                          </a:rPr>
                        </m:ctrlPr>
                      </m:sSubPr>
                      <m:e>
                        <m:r>
                          <a:rPr lang="en-US" altLang="zh-CN" sz="2000" b="0" i="1" smtClean="0">
                            <a:solidFill>
                              <a:srgbClr val="0070C0"/>
                            </a:solidFill>
                            <a:latin typeface="Cambria Math" panose="02040503050406030204" pitchFamily="18" charset="0"/>
                            <a:ea typeface="汉仪正圆-55W" panose="00020600040101010101" pitchFamily="18" charset="-122"/>
                            <a:sym typeface="汉仪正圆-55W" panose="00020600040101010101" pitchFamily="18" charset="-122"/>
                          </a:rPr>
                          <m:t>h</m:t>
                        </m:r>
                      </m:e>
                      <m:sub>
                        <m:r>
                          <a:rPr lang="en-US" altLang="zh-CN" sz="2000" b="0" i="1" smtClean="0">
                            <a:solidFill>
                              <a:srgbClr val="0070C0"/>
                            </a:solidFill>
                            <a:latin typeface="Cambria Math" panose="02040503050406030204" pitchFamily="18" charset="0"/>
                            <a:ea typeface="汉仪正圆-55W" panose="00020600040101010101" pitchFamily="18" charset="-122"/>
                            <a:sym typeface="汉仪正圆-55W" panose="00020600040101010101" pitchFamily="18" charset="-122"/>
                          </a:rPr>
                          <m:t>𝑡</m:t>
                        </m:r>
                        <m:r>
                          <a:rPr lang="en-US" altLang="zh-CN" sz="2000" b="0" i="1" smtClean="0">
                            <a:solidFill>
                              <a:srgbClr val="0070C0"/>
                            </a:solidFill>
                            <a:latin typeface="Cambria Math" panose="02040503050406030204" pitchFamily="18" charset="0"/>
                            <a:ea typeface="汉仪正圆-55W" panose="00020600040101010101" pitchFamily="18" charset="-122"/>
                            <a:sym typeface="汉仪正圆-55W" panose="00020600040101010101" pitchFamily="18" charset="-122"/>
                          </a:rPr>
                          <m:t>−1</m:t>
                        </m:r>
                      </m:sub>
                    </m:sSub>
                    <m:r>
                      <a:rPr lang="zh-CN" altLang="en-US" sz="2000" i="1">
                        <a:latin typeface="Cambria Math" panose="02040503050406030204" pitchFamily="18" charset="0"/>
                        <a:ea typeface="汉仪正圆-55W" panose="00020600040101010101" pitchFamily="18" charset="-122"/>
                        <a:sym typeface="汉仪正圆-55W" panose="00020600040101010101" pitchFamily="18" charset="-122"/>
                      </a:rPr>
                      <m:t>，</m:t>
                    </m:r>
                  </m:oMath>
                </a14:m>
                <a:r>
                  <a:rPr lang="zh-CN" altLang="en-US" sz="2000" b="0">
                    <a:latin typeface="汉仪正圆-55W" panose="00020600040101010101" pitchFamily="18" charset="-122"/>
                    <a:ea typeface="汉仪正圆-55W" panose="00020600040101010101" pitchFamily="18" charset="-122"/>
                    <a:sym typeface="汉仪正圆-55W" panose="00020600040101010101" pitchFamily="18" charset="-122"/>
                  </a:rPr>
                  <a:t>这两个信号</a:t>
                </a:r>
                <a:r>
                  <a:rPr lang="zh-CN" altLang="en-US" sz="2000" b="0" u="sng">
                    <a:solidFill>
                      <a:srgbClr val="0070C0"/>
                    </a:solidFill>
                    <a:latin typeface="汉仪正圆-55W" panose="00020600040101010101" pitchFamily="18" charset="-122"/>
                    <a:ea typeface="汉仪正圆-55W" panose="00020600040101010101" pitchFamily="18" charset="-122"/>
                    <a:sym typeface="汉仪正圆-55W" panose="00020600040101010101" pitchFamily="18" charset="-122"/>
                  </a:rPr>
                  <a:t>拼接</a:t>
                </a:r>
                <a:r>
                  <a:rPr lang="zh-CN" altLang="en-US" sz="2000" b="0">
                    <a:latin typeface="汉仪正圆-55W" panose="00020600040101010101" pitchFamily="18" charset="-122"/>
                    <a:ea typeface="汉仪正圆-55W" panose="00020600040101010101" pitchFamily="18" charset="-122"/>
                    <a:sym typeface="汉仪正圆-55W" panose="00020600040101010101" pitchFamily="18" charset="-122"/>
                  </a:rPr>
                  <a:t>以后输入到</a:t>
                </a:r>
                <a14:m>
                  <m:oMath xmlns:m="http://schemas.openxmlformats.org/officeDocument/2006/math">
                    <m:r>
                      <a:rPr lang="en-US" altLang="zh-CN" sz="2000" b="0" i="1" smtClean="0">
                        <a:latin typeface="Cambria Math" panose="02040503050406030204" pitchFamily="18" charset="0"/>
                        <a:ea typeface="汉仪正圆-55W" panose="00020600040101010101" pitchFamily="18" charset="-122"/>
                        <a:sym typeface="汉仪正圆-55W" panose="00020600040101010101" pitchFamily="18" charset="-122"/>
                      </a:rPr>
                      <m:t>𝑠𝑖𝑔𝑚𝑜𝑖𝑑</m:t>
                    </m:r>
                  </m:oMath>
                </a14:m>
                <a:r>
                  <a:rPr lang="zh-CN" altLang="en-US" sz="2000" b="0">
                    <a:latin typeface="汉仪正圆-55W" panose="00020600040101010101" pitchFamily="18" charset="-122"/>
                    <a:ea typeface="汉仪正圆-55W" panose="00020600040101010101" pitchFamily="18" charset="-122"/>
                    <a:sym typeface="汉仪正圆-55W" panose="00020600040101010101" pitchFamily="18" charset="-122"/>
                  </a:rPr>
                  <a:t>神经网络层中，然后输出信号</a:t>
                </a:r>
                <a14:m>
                  <m:oMath xmlns:m="http://schemas.openxmlformats.org/officeDocument/2006/math">
                    <m:sSub>
                      <m:sSubPr>
                        <m:ctrlPr>
                          <a:rPr lang="en-US" altLang="zh-CN" sz="2000" b="0" i="1" smtClean="0">
                            <a:solidFill>
                              <a:srgbClr val="0070C0"/>
                            </a:solidFill>
                            <a:latin typeface="Cambria Math" panose="02040503050406030204" pitchFamily="18" charset="0"/>
                            <a:ea typeface="汉仪正圆-55W" panose="00020600040101010101" pitchFamily="18" charset="-122"/>
                            <a:sym typeface="汉仪正圆-55W" panose="00020600040101010101" pitchFamily="18" charset="-122"/>
                          </a:rPr>
                        </m:ctrlPr>
                      </m:sSubPr>
                      <m:e>
                        <m:r>
                          <a:rPr lang="en-US" altLang="zh-CN" sz="2000" b="0" i="1" smtClean="0">
                            <a:solidFill>
                              <a:srgbClr val="0070C0"/>
                            </a:solidFill>
                            <a:latin typeface="Cambria Math" panose="02040503050406030204" pitchFamily="18" charset="0"/>
                            <a:ea typeface="汉仪正圆-55W" panose="00020600040101010101" pitchFamily="18" charset="-122"/>
                            <a:sym typeface="汉仪正圆-55W" panose="00020600040101010101" pitchFamily="18" charset="-122"/>
                          </a:rPr>
                          <m:t>𝑓</m:t>
                        </m:r>
                      </m:e>
                      <m:sub>
                        <m:r>
                          <a:rPr lang="en-US" altLang="zh-CN" sz="2000" b="0" i="1" smtClean="0">
                            <a:solidFill>
                              <a:srgbClr val="0070C0"/>
                            </a:solidFill>
                            <a:latin typeface="Cambria Math" panose="02040503050406030204" pitchFamily="18" charset="0"/>
                            <a:ea typeface="汉仪正圆-55W" panose="00020600040101010101" pitchFamily="18" charset="-122"/>
                            <a:sym typeface="汉仪正圆-55W" panose="00020600040101010101" pitchFamily="18" charset="-122"/>
                          </a:rPr>
                          <m:t>𝑡</m:t>
                        </m:r>
                      </m:sub>
                    </m:sSub>
                    <m:r>
                      <a:rPr lang="zh-CN" altLang="en-US" sz="2000" i="1">
                        <a:latin typeface="Cambria Math" panose="02040503050406030204" pitchFamily="18" charset="0"/>
                        <a:ea typeface="汉仪正圆-55W" panose="00020600040101010101" pitchFamily="18" charset="-122"/>
                        <a:sym typeface="汉仪正圆-55W" panose="00020600040101010101" pitchFamily="18" charset="-122"/>
                      </a:rPr>
                      <m:t>，</m:t>
                    </m:r>
                  </m:oMath>
                </a14:m>
                <a:r>
                  <a:rPr lang="zh-CN" altLang="en-US" sz="2000" b="0">
                    <a:latin typeface="汉仪正圆-55W" panose="00020600040101010101" pitchFamily="18" charset="-122"/>
                    <a:ea typeface="汉仪正圆-55W" panose="00020600040101010101" pitchFamily="18" charset="-122"/>
                    <a:sym typeface="汉仪正圆-55W" panose="00020600040101010101" pitchFamily="18" charset="-122"/>
                  </a:rPr>
                  <a:t>范围在</a:t>
                </a:r>
                <a:r>
                  <a:rPr lang="en-US" altLang="zh-CN" sz="2000">
                    <a:latin typeface="汉仪正圆-55W" panose="00020600040101010101" pitchFamily="18" charset="-122"/>
                    <a:ea typeface="汉仪正圆-55W" panose="00020600040101010101" pitchFamily="18" charset="-122"/>
                    <a:sym typeface="汉仪正圆-55W" panose="00020600040101010101" pitchFamily="18" charset="-122"/>
                  </a:rPr>
                  <a:t>0</a:t>
                </a:r>
                <a:r>
                  <a:rPr lang="zh-CN" altLang="en-US" sz="2000">
                    <a:latin typeface="汉仪正圆-55W" panose="00020600040101010101" pitchFamily="18" charset="-122"/>
                    <a:ea typeface="汉仪正圆-55W" panose="00020600040101010101" pitchFamily="18" charset="-122"/>
                    <a:sym typeface="汉仪正圆-55W" panose="00020600040101010101" pitchFamily="18" charset="-122"/>
                  </a:rPr>
                  <a:t>到</a:t>
                </a:r>
                <a:r>
                  <a:rPr lang="en-US" altLang="zh-CN" sz="2000">
                    <a:latin typeface="汉仪正圆-55W" panose="00020600040101010101" pitchFamily="18" charset="-122"/>
                    <a:ea typeface="汉仪正圆-55W" panose="00020600040101010101" pitchFamily="18" charset="-122"/>
                    <a:sym typeface="汉仪正圆-55W" panose="00020600040101010101" pitchFamily="18" charset="-122"/>
                  </a:rPr>
                  <a:t>1</a:t>
                </a:r>
                <a:r>
                  <a:rPr lang="zh-CN" altLang="en-US" sz="2000">
                    <a:latin typeface="汉仪正圆-55W" panose="00020600040101010101" pitchFamily="18" charset="-122"/>
                    <a:ea typeface="汉仪正圆-55W" panose="00020600040101010101" pitchFamily="18" charset="-122"/>
                    <a:sym typeface="汉仪正圆-55W" panose="00020600040101010101" pitchFamily="18" charset="-122"/>
                  </a:rPr>
                  <a:t>之间</a:t>
                </a:r>
                <a:endParaRPr lang="en-US" altLang="zh-CN" sz="2000">
                  <a:latin typeface="汉仪正圆-55W" panose="00020600040101010101" pitchFamily="18" charset="-122"/>
                  <a:ea typeface="汉仪正圆-55W" panose="00020600040101010101" pitchFamily="18" charset="-122"/>
                  <a:sym typeface="汉仪正圆-55W" panose="00020600040101010101" pitchFamily="18" charset="-122"/>
                </a:endParaRPr>
              </a:p>
              <a:p>
                <a:pPr defTabSz="1217930">
                  <a:defRPr/>
                </a:pPr>
                <a:r>
                  <a:rPr lang="en-US" altLang="zh-CN" sz="2000" b="0">
                    <a:latin typeface="汉仪正圆-55W" panose="00020600040101010101" pitchFamily="18" charset="-122"/>
                    <a:ea typeface="汉仪正圆-55W" panose="00020600040101010101" pitchFamily="18" charset="-122"/>
                    <a:sym typeface="汉仪正圆-55W" panose="00020600040101010101" pitchFamily="18" charset="-122"/>
                  </a:rPr>
                  <a:t>4.</a:t>
                </a:r>
                <a:r>
                  <a:rPr lang="zh-CN" altLang="en-US" sz="2000" b="0">
                    <a:latin typeface="汉仪正圆-55W" panose="00020600040101010101" pitchFamily="18" charset="-122"/>
                    <a:ea typeface="汉仪正圆-55W" panose="00020600040101010101" pitchFamily="18" charset="-122"/>
                    <a:sym typeface="汉仪正圆-55W" panose="00020600040101010101" pitchFamily="18" charset="-122"/>
                  </a:rPr>
                  <a:t>并与</a:t>
                </a:r>
                <a14:m>
                  <m:oMath xmlns:m="http://schemas.openxmlformats.org/officeDocument/2006/math">
                    <m:sSub>
                      <m:sSubPr>
                        <m:ctrlPr>
                          <a:rPr lang="en-US" altLang="zh-CN" sz="2000" i="1">
                            <a:latin typeface="Cambria Math" panose="02040503050406030204" pitchFamily="18" charset="0"/>
                            <a:ea typeface="汉仪正圆-55W" panose="00020600040101010101" pitchFamily="18" charset="-122"/>
                            <a:sym typeface="汉仪正圆-55W" panose="00020600040101010101" pitchFamily="18" charset="-122"/>
                          </a:rPr>
                        </m:ctrlPr>
                      </m:sSubPr>
                      <m:e>
                        <m:r>
                          <a:rPr lang="en-US" altLang="zh-CN" sz="2000" i="1">
                            <a:latin typeface="Cambria Math" panose="02040503050406030204" pitchFamily="18" charset="0"/>
                            <a:ea typeface="汉仪正圆-55W" panose="00020600040101010101" pitchFamily="18" charset="-122"/>
                            <a:sym typeface="汉仪正圆-55W" panose="00020600040101010101" pitchFamily="18" charset="-122"/>
                          </a:rPr>
                          <m:t>𝐶</m:t>
                        </m:r>
                      </m:e>
                      <m:sub>
                        <m:r>
                          <a:rPr lang="en-US" altLang="zh-CN" sz="2000" i="1">
                            <a:latin typeface="Cambria Math" panose="02040503050406030204" pitchFamily="18" charset="0"/>
                            <a:ea typeface="汉仪正圆-55W" panose="00020600040101010101" pitchFamily="18" charset="-122"/>
                            <a:sym typeface="汉仪正圆-55W" panose="00020600040101010101" pitchFamily="18" charset="-122"/>
                          </a:rPr>
                          <m:t>𝑡</m:t>
                        </m:r>
                        <m:r>
                          <a:rPr lang="en-US" altLang="zh-CN" sz="2000" i="1">
                            <a:latin typeface="Cambria Math" panose="02040503050406030204" pitchFamily="18" charset="0"/>
                            <a:ea typeface="汉仪正圆-55W" panose="00020600040101010101" pitchFamily="18" charset="-122"/>
                            <a:sym typeface="汉仪正圆-55W" panose="00020600040101010101" pitchFamily="18" charset="-122"/>
                          </a:rPr>
                          <m:t>−1</m:t>
                        </m:r>
                      </m:sub>
                    </m:sSub>
                  </m:oMath>
                </a14:m>
                <a:r>
                  <a:rPr lang="zh-CN" altLang="en-US" sz="2000" b="0">
                    <a:latin typeface="汉仪正圆-55W" panose="00020600040101010101" pitchFamily="18" charset="-122"/>
                    <a:ea typeface="汉仪正圆-55W" panose="00020600040101010101" pitchFamily="18" charset="-122"/>
                    <a:sym typeface="汉仪正圆-55W" panose="00020600040101010101" pitchFamily="18" charset="-122"/>
                  </a:rPr>
                  <a:t>相乘来决定</a:t>
                </a:r>
                <a14:m>
                  <m:oMath xmlns:m="http://schemas.openxmlformats.org/officeDocument/2006/math">
                    <m:sSub>
                      <m:sSubPr>
                        <m:ctrlPr>
                          <a:rPr lang="en-US" altLang="zh-CN" sz="2000" i="1">
                            <a:latin typeface="Cambria Math" panose="02040503050406030204" pitchFamily="18" charset="0"/>
                            <a:ea typeface="汉仪正圆-55W" panose="00020600040101010101" pitchFamily="18" charset="-122"/>
                            <a:sym typeface="汉仪正圆-55W" panose="00020600040101010101" pitchFamily="18" charset="-122"/>
                          </a:rPr>
                        </m:ctrlPr>
                      </m:sSubPr>
                      <m:e>
                        <m:r>
                          <a:rPr lang="en-US" altLang="zh-CN" sz="2000" i="1">
                            <a:latin typeface="Cambria Math" panose="02040503050406030204" pitchFamily="18" charset="0"/>
                            <a:ea typeface="汉仪正圆-55W" panose="00020600040101010101" pitchFamily="18" charset="-122"/>
                            <a:sym typeface="汉仪正圆-55W" panose="00020600040101010101" pitchFamily="18" charset="-122"/>
                          </a:rPr>
                          <m:t>𝐶</m:t>
                        </m:r>
                      </m:e>
                      <m:sub>
                        <m:r>
                          <a:rPr lang="en-US" altLang="zh-CN" sz="2000" i="1">
                            <a:latin typeface="Cambria Math" panose="02040503050406030204" pitchFamily="18" charset="0"/>
                            <a:ea typeface="汉仪正圆-55W" panose="00020600040101010101" pitchFamily="18" charset="-122"/>
                            <a:sym typeface="汉仪正圆-55W" panose="00020600040101010101" pitchFamily="18" charset="-122"/>
                          </a:rPr>
                          <m:t>𝑡</m:t>
                        </m:r>
                        <m:r>
                          <a:rPr lang="en-US" altLang="zh-CN" sz="2000" i="1">
                            <a:latin typeface="Cambria Math" panose="02040503050406030204" pitchFamily="18" charset="0"/>
                            <a:ea typeface="汉仪正圆-55W" panose="00020600040101010101" pitchFamily="18" charset="-122"/>
                            <a:sym typeface="汉仪正圆-55W" panose="00020600040101010101" pitchFamily="18" charset="-122"/>
                          </a:rPr>
                          <m:t>−1</m:t>
                        </m:r>
                      </m:sub>
                    </m:sSub>
                  </m:oMath>
                </a14:m>
                <a:r>
                  <a:rPr lang="zh-CN" altLang="en-US" sz="2000" b="0">
                    <a:latin typeface="汉仪正圆-55W" panose="00020600040101010101" pitchFamily="18" charset="-122"/>
                    <a:ea typeface="汉仪正圆-55W" panose="00020600040101010101" pitchFamily="18" charset="-122"/>
                    <a:sym typeface="汉仪正圆-55W" panose="00020600040101010101" pitchFamily="18" charset="-122"/>
                  </a:rPr>
                  <a:t>中哪些信息将被保留，哪些信息要被舍弃</a:t>
                </a:r>
                <a:endParaRPr lang="en-US" altLang="zh-CN" sz="2000" b="0">
                  <a:latin typeface="汉仪正圆-55W" panose="00020600040101010101" pitchFamily="18" charset="-122"/>
                  <a:ea typeface="汉仪正圆-55W" panose="00020600040101010101" pitchFamily="18" charset="-122"/>
                  <a:sym typeface="汉仪正圆-55W" panose="00020600040101010101" pitchFamily="18" charset="-122"/>
                </a:endParaRPr>
              </a:p>
              <a:p>
                <a:pPr defTabSz="1217930">
                  <a:lnSpc>
                    <a:spcPts val="2000"/>
                  </a:lnSpc>
                  <a:defRPr/>
                </a:pPr>
                <a:endParaRPr lang="en-US" altLang="zh-CN" sz="1600" b="0">
                  <a:latin typeface="汉仪正圆-55W" panose="00020600040101010101" pitchFamily="18" charset="-122"/>
                  <a:ea typeface="汉仪正圆-55W" panose="00020600040101010101" pitchFamily="18" charset="-122"/>
                  <a:sym typeface="汉仪正圆-55W" panose="00020600040101010101" pitchFamily="18" charset="-122"/>
                </a:endParaRPr>
              </a:p>
              <a:p>
                <a:pPr defTabSz="1217930">
                  <a:lnSpc>
                    <a:spcPts val="2000"/>
                  </a:lnSpc>
                  <a:defRPr/>
                </a:pPr>
                <a:endParaRPr lang="en-US" altLang="zh-CN" sz="1600" b="0">
                  <a:latin typeface="汉仪正圆-55W" panose="00020600040101010101" pitchFamily="18" charset="-122"/>
                  <a:ea typeface="汉仪正圆-55W" panose="00020600040101010101" pitchFamily="18" charset="-122"/>
                  <a:sym typeface="汉仪正圆-55W" panose="00020600040101010101" pitchFamily="18" charset="-122"/>
                </a:endParaRPr>
              </a:p>
              <a:p>
                <a:pPr lvl="0" defTabSz="1217930">
                  <a:lnSpc>
                    <a:spcPts val="2000"/>
                  </a:lnSpc>
                  <a:defRPr/>
                </a:pPr>
                <a:endParaRPr lang="en-US" altLang="zh-CN" sz="1600" b="0">
                  <a:latin typeface="汉仪正圆-55W" panose="00020600040101010101" pitchFamily="18" charset="-122"/>
                  <a:ea typeface="汉仪正圆-55W" panose="00020600040101010101" pitchFamily="18" charset="-122"/>
                  <a:sym typeface="汉仪正圆-55W" panose="00020600040101010101" pitchFamily="18" charset="-122"/>
                </a:endParaRPr>
              </a:p>
            </p:txBody>
          </p:sp>
        </mc:Choice>
        <mc:Fallback xmlns="">
          <p:sp>
            <p:nvSpPr>
              <p:cNvPr id="2" name="深度视觉·原创设计 https://www.docer.com/works?userid=22383862">
                <a:extLst>
                  <a:ext uri="{FF2B5EF4-FFF2-40B4-BE49-F238E27FC236}">
                    <a16:creationId xmlns:a16="http://schemas.microsoft.com/office/drawing/2014/main" id="{E969FD05-77B6-916C-14BA-09BBC5252289}"/>
                  </a:ext>
                </a:extLst>
              </p:cNvPr>
              <p:cNvSpPr>
                <a:spLocks noRot="1" noChangeAspect="1" noMove="1" noResize="1" noEditPoints="1" noAdjustHandles="1" noChangeArrowheads="1" noChangeShapeType="1" noTextEdit="1"/>
              </p:cNvSpPr>
              <p:nvPr/>
            </p:nvSpPr>
            <p:spPr>
              <a:xfrm>
                <a:off x="5239438" y="1891248"/>
                <a:ext cx="5738338" cy="3348609"/>
              </a:xfrm>
              <a:prstGeom prst="rect">
                <a:avLst/>
              </a:prstGeom>
              <a:blipFill>
                <a:blip r:embed="rId2"/>
                <a:stretch>
                  <a:fillRect l="-1062" t="-909" r="-1062"/>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67D36A6D-FE3A-4CCE-F039-DFA892A24C7B}"/>
              </a:ext>
            </a:extLst>
          </p:cNvPr>
          <p:cNvPicPr>
            <a:picLocks noChangeAspect="1"/>
          </p:cNvPicPr>
          <p:nvPr/>
        </p:nvPicPr>
        <p:blipFill>
          <a:blip r:embed="rId3"/>
          <a:stretch>
            <a:fillRect/>
          </a:stretch>
        </p:blipFill>
        <p:spPr>
          <a:xfrm>
            <a:off x="31820" y="1588105"/>
            <a:ext cx="4934639" cy="3200847"/>
          </a:xfrm>
          <a:prstGeom prst="rect">
            <a:avLst/>
          </a:prstGeom>
        </p:spPr>
      </p:pic>
      <mc:AlternateContent xmlns:mc="http://schemas.openxmlformats.org/markup-compatibility/2006" xmlns:a14="http://schemas.microsoft.com/office/drawing/2010/main">
        <mc:Choice Requires="a14">
          <p:sp>
            <p:nvSpPr>
              <p:cNvPr id="3" name="深度视觉·原创设计 https://www.docer.com/works?userid=22383862">
                <a:extLst>
                  <a:ext uri="{FF2B5EF4-FFF2-40B4-BE49-F238E27FC236}">
                    <a16:creationId xmlns:a16="http://schemas.microsoft.com/office/drawing/2014/main" id="{F0773C0E-D4D9-EDF5-D56C-E26A2C524E43}"/>
                  </a:ext>
                </a:extLst>
              </p:cNvPr>
              <p:cNvSpPr/>
              <p:nvPr/>
            </p:nvSpPr>
            <p:spPr>
              <a:xfrm>
                <a:off x="5513681" y="5567703"/>
                <a:ext cx="5738338" cy="861774"/>
              </a:xfrm>
              <a:prstGeom prst="rect">
                <a:avLst/>
              </a:prstGeom>
            </p:spPr>
            <p:txBody>
              <a:bodyPr wrap="square">
                <a:spAutoFit/>
              </a:bodyPr>
              <a:lstStyle/>
              <a:p>
                <a:pPr defTabSz="1217930">
                  <a:lnSpc>
                    <a:spcPts val="2000"/>
                  </a:lnSpc>
                  <a:defRPr/>
                </a:pPr>
                <a14:m>
                  <m:oMathPara xmlns:m="http://schemas.openxmlformats.org/officeDocument/2006/math">
                    <m:oMathParaPr>
                      <m:jc m:val="centerGroup"/>
                    </m:oMathParaPr>
                    <m:oMath xmlns:m="http://schemas.openxmlformats.org/officeDocument/2006/math">
                      <m:sSub>
                        <m:sSubPr>
                          <m:ctrlPr>
                            <a:rPr lang="en-US" altLang="zh-CN" sz="2400" i="1" smtClean="0">
                              <a:latin typeface="Cambria Math" panose="02040503050406030204" pitchFamily="18" charset="0"/>
                              <a:ea typeface="汉仪正圆-55W" panose="00020600040101010101" pitchFamily="18" charset="-122"/>
                              <a:sym typeface="汉仪正圆-55W" panose="00020600040101010101" pitchFamily="18" charset="-122"/>
                            </a:rPr>
                          </m:ctrlPr>
                        </m:sSubPr>
                        <m:e>
                          <m:r>
                            <a:rPr lang="en-US" altLang="zh-CN" sz="2400" b="0" i="1" smtClean="0">
                              <a:latin typeface="Cambria Math" panose="02040503050406030204" pitchFamily="18" charset="0"/>
                              <a:ea typeface="汉仪正圆-55W" panose="00020600040101010101" pitchFamily="18" charset="-122"/>
                              <a:sym typeface="汉仪正圆-55W" panose="00020600040101010101" pitchFamily="18" charset="-122"/>
                            </a:rPr>
                            <m:t>𝑓</m:t>
                          </m:r>
                        </m:e>
                        <m:sub>
                          <m:r>
                            <a:rPr lang="en-US" altLang="zh-CN" sz="2400" i="1">
                              <a:latin typeface="Cambria Math" panose="02040503050406030204" pitchFamily="18" charset="0"/>
                              <a:ea typeface="汉仪正圆-55W" panose="00020600040101010101" pitchFamily="18" charset="-122"/>
                              <a:sym typeface="汉仪正圆-55W" panose="00020600040101010101" pitchFamily="18" charset="-122"/>
                            </a:rPr>
                            <m:t>𝑡</m:t>
                          </m:r>
                        </m:sub>
                      </m:sSub>
                      <m:r>
                        <a:rPr lang="en-US" altLang="zh-CN" sz="2400" i="1">
                          <a:latin typeface="Cambria Math" panose="02040503050406030204" pitchFamily="18" charset="0"/>
                          <a:ea typeface="汉仪正圆-55W" panose="00020600040101010101" pitchFamily="18" charset="-122"/>
                          <a:sym typeface="汉仪正圆-55W" panose="00020600040101010101" pitchFamily="18" charset="-122"/>
                        </a:rPr>
                        <m:t>=</m:t>
                      </m:r>
                      <m:r>
                        <a:rPr lang="zh-CN" altLang="en-US" sz="2400" i="1">
                          <a:latin typeface="Cambria Math" panose="02040503050406030204" pitchFamily="18" charset="0"/>
                          <a:ea typeface="汉仪正圆-55W" panose="00020600040101010101" pitchFamily="18" charset="-122"/>
                          <a:sym typeface="汉仪正圆-55W" panose="00020600040101010101" pitchFamily="18" charset="-122"/>
                        </a:rPr>
                        <m:t>𝜎</m:t>
                      </m:r>
                      <m:d>
                        <m:dPr>
                          <m:ctrlPr>
                            <a:rPr lang="en-US" altLang="zh-CN" sz="2400" i="1">
                              <a:latin typeface="Cambria Math" panose="02040503050406030204" pitchFamily="18" charset="0"/>
                              <a:ea typeface="汉仪正圆-55W" panose="00020600040101010101" pitchFamily="18" charset="-122"/>
                              <a:sym typeface="汉仪正圆-55W" panose="00020600040101010101" pitchFamily="18" charset="-122"/>
                            </a:rPr>
                          </m:ctrlPr>
                        </m:dPr>
                        <m:e>
                          <m:sSub>
                            <m:sSubPr>
                              <m:ctrlPr>
                                <a:rPr lang="en-US" altLang="zh-CN" sz="2400" b="0" i="1" smtClean="0">
                                  <a:latin typeface="Cambria Math" panose="02040503050406030204" pitchFamily="18" charset="0"/>
                                  <a:ea typeface="汉仪正圆-55W" panose="00020600040101010101" pitchFamily="18" charset="-122"/>
                                  <a:sym typeface="汉仪正圆-55W" panose="00020600040101010101" pitchFamily="18" charset="-122"/>
                                </a:rPr>
                              </m:ctrlPr>
                            </m:sSubPr>
                            <m:e>
                              <m:r>
                                <a:rPr lang="en-US" altLang="zh-CN" sz="2400" b="0" i="1" smtClean="0">
                                  <a:latin typeface="Cambria Math" panose="02040503050406030204" pitchFamily="18" charset="0"/>
                                  <a:ea typeface="汉仪正圆-55W" panose="00020600040101010101" pitchFamily="18" charset="-122"/>
                                  <a:sym typeface="汉仪正圆-55W" panose="00020600040101010101" pitchFamily="18" charset="-122"/>
                                </a:rPr>
                                <m:t>𝑊</m:t>
                              </m:r>
                            </m:e>
                            <m:sub>
                              <m:r>
                                <a:rPr lang="en-US" altLang="zh-CN" sz="2400" b="0" i="1" smtClean="0">
                                  <a:latin typeface="Cambria Math" panose="02040503050406030204" pitchFamily="18" charset="0"/>
                                  <a:ea typeface="汉仪正圆-55W" panose="00020600040101010101" pitchFamily="18" charset="-122"/>
                                  <a:sym typeface="汉仪正圆-55W" panose="00020600040101010101" pitchFamily="18" charset="-122"/>
                                </a:rPr>
                                <m:t>𝑓</m:t>
                              </m:r>
                            </m:sub>
                          </m:sSub>
                          <m:r>
                            <a:rPr lang="en-US" altLang="zh-CN" sz="2400" b="0" i="1" smtClean="0">
                              <a:latin typeface="Cambria Math" panose="02040503050406030204" pitchFamily="18" charset="0"/>
                              <a:ea typeface="汉仪正圆-55W" panose="00020600040101010101" pitchFamily="18" charset="-122"/>
                              <a:sym typeface="汉仪正圆-55W" panose="00020600040101010101" pitchFamily="18" charset="-122"/>
                            </a:rPr>
                            <m:t>⋅</m:t>
                          </m:r>
                          <m:d>
                            <m:dPr>
                              <m:begChr m:val="["/>
                              <m:endChr m:val="]"/>
                              <m:ctrlPr>
                                <a:rPr lang="en-US" altLang="zh-CN" sz="2400" b="0" i="1" smtClean="0">
                                  <a:latin typeface="Cambria Math" panose="02040503050406030204" pitchFamily="18" charset="0"/>
                                  <a:ea typeface="汉仪正圆-55W" panose="00020600040101010101" pitchFamily="18" charset="-122"/>
                                  <a:sym typeface="汉仪正圆-55W" panose="00020600040101010101" pitchFamily="18" charset="-122"/>
                                </a:rPr>
                              </m:ctrlPr>
                            </m:dPr>
                            <m:e>
                              <m:sSub>
                                <m:sSubPr>
                                  <m:ctrlPr>
                                    <a:rPr lang="en-US" altLang="zh-CN" sz="2400" b="0" i="1" smtClean="0">
                                      <a:latin typeface="Cambria Math" panose="02040503050406030204" pitchFamily="18" charset="0"/>
                                      <a:ea typeface="汉仪正圆-55W" panose="00020600040101010101" pitchFamily="18" charset="-122"/>
                                      <a:sym typeface="汉仪正圆-55W" panose="00020600040101010101" pitchFamily="18" charset="-122"/>
                                    </a:rPr>
                                  </m:ctrlPr>
                                </m:sSubPr>
                                <m:e>
                                  <m:r>
                                    <a:rPr lang="en-US" altLang="zh-CN" sz="2400" b="0" i="1" smtClean="0">
                                      <a:latin typeface="Cambria Math" panose="02040503050406030204" pitchFamily="18" charset="0"/>
                                      <a:ea typeface="汉仪正圆-55W" panose="00020600040101010101" pitchFamily="18" charset="-122"/>
                                      <a:sym typeface="汉仪正圆-55W" panose="00020600040101010101" pitchFamily="18" charset="-122"/>
                                    </a:rPr>
                                    <m:t>h</m:t>
                                  </m:r>
                                </m:e>
                                <m:sub>
                                  <m:r>
                                    <a:rPr lang="en-US" altLang="zh-CN" sz="2400" b="0" i="1" smtClean="0">
                                      <a:latin typeface="Cambria Math" panose="02040503050406030204" pitchFamily="18" charset="0"/>
                                      <a:ea typeface="汉仪正圆-55W" panose="00020600040101010101" pitchFamily="18" charset="-122"/>
                                      <a:sym typeface="汉仪正圆-55W" panose="00020600040101010101" pitchFamily="18" charset="-122"/>
                                    </a:rPr>
                                    <m:t>𝑡</m:t>
                                  </m:r>
                                  <m:r>
                                    <a:rPr lang="en-US" altLang="zh-CN" sz="2400" b="0" i="1" smtClean="0">
                                      <a:latin typeface="Cambria Math" panose="02040503050406030204" pitchFamily="18" charset="0"/>
                                      <a:ea typeface="汉仪正圆-55W" panose="00020600040101010101" pitchFamily="18" charset="-122"/>
                                      <a:sym typeface="汉仪正圆-55W" panose="00020600040101010101" pitchFamily="18" charset="-122"/>
                                    </a:rPr>
                                    <m:t>−1</m:t>
                                  </m:r>
                                </m:sub>
                              </m:sSub>
                              <m:r>
                                <a:rPr lang="en-US" altLang="zh-CN" sz="2400" b="0" i="1" smtClean="0">
                                  <a:latin typeface="Cambria Math" panose="02040503050406030204" pitchFamily="18" charset="0"/>
                                  <a:ea typeface="汉仪正圆-55W" panose="00020600040101010101" pitchFamily="18" charset="-122"/>
                                  <a:sym typeface="汉仪正圆-55W" panose="00020600040101010101" pitchFamily="18" charset="-122"/>
                                </a:rPr>
                                <m:t>,</m:t>
                              </m:r>
                              <m:sSub>
                                <m:sSubPr>
                                  <m:ctrlPr>
                                    <a:rPr lang="en-US" altLang="zh-CN" sz="2400" b="0" i="1" smtClean="0">
                                      <a:latin typeface="Cambria Math" panose="02040503050406030204" pitchFamily="18" charset="0"/>
                                      <a:ea typeface="汉仪正圆-55W" panose="00020600040101010101" pitchFamily="18" charset="-122"/>
                                      <a:sym typeface="汉仪正圆-55W" panose="00020600040101010101" pitchFamily="18" charset="-122"/>
                                    </a:rPr>
                                  </m:ctrlPr>
                                </m:sSubPr>
                                <m:e>
                                  <m:r>
                                    <a:rPr lang="en-US" altLang="zh-CN" sz="2400" b="0" i="1" smtClean="0">
                                      <a:latin typeface="Cambria Math" panose="02040503050406030204" pitchFamily="18" charset="0"/>
                                      <a:ea typeface="汉仪正圆-55W" panose="00020600040101010101" pitchFamily="18" charset="-122"/>
                                      <a:sym typeface="汉仪正圆-55W" panose="00020600040101010101" pitchFamily="18" charset="-122"/>
                                    </a:rPr>
                                    <m:t>𝑥</m:t>
                                  </m:r>
                                </m:e>
                                <m:sub>
                                  <m:r>
                                    <a:rPr lang="en-US" altLang="zh-CN" sz="2400" b="0" i="1" smtClean="0">
                                      <a:latin typeface="Cambria Math" panose="02040503050406030204" pitchFamily="18" charset="0"/>
                                      <a:ea typeface="汉仪正圆-55W" panose="00020600040101010101" pitchFamily="18" charset="-122"/>
                                      <a:sym typeface="汉仪正圆-55W" panose="00020600040101010101" pitchFamily="18" charset="-122"/>
                                    </a:rPr>
                                    <m:t>𝑡</m:t>
                                  </m:r>
                                </m:sub>
                              </m:sSub>
                            </m:e>
                          </m:d>
                          <m:r>
                            <a:rPr lang="en-US" altLang="zh-CN" sz="2400" b="0" i="1" smtClean="0">
                              <a:latin typeface="Cambria Math" panose="02040503050406030204" pitchFamily="18" charset="0"/>
                              <a:ea typeface="汉仪正圆-55W" panose="00020600040101010101" pitchFamily="18" charset="-122"/>
                              <a:sym typeface="汉仪正圆-55W" panose="00020600040101010101" pitchFamily="18" charset="-122"/>
                            </a:rPr>
                            <m:t>+</m:t>
                          </m:r>
                          <m:sSub>
                            <m:sSubPr>
                              <m:ctrlPr>
                                <a:rPr lang="en-US" altLang="zh-CN" sz="2400" b="0" i="1" smtClean="0">
                                  <a:latin typeface="Cambria Math" panose="02040503050406030204" pitchFamily="18" charset="0"/>
                                  <a:ea typeface="汉仪正圆-55W" panose="00020600040101010101" pitchFamily="18" charset="-122"/>
                                  <a:sym typeface="汉仪正圆-55W" panose="00020600040101010101" pitchFamily="18" charset="-122"/>
                                </a:rPr>
                              </m:ctrlPr>
                            </m:sSubPr>
                            <m:e>
                              <m:r>
                                <a:rPr lang="en-US" altLang="zh-CN" sz="2400" b="0" i="1" smtClean="0">
                                  <a:latin typeface="Cambria Math" panose="02040503050406030204" pitchFamily="18" charset="0"/>
                                  <a:ea typeface="汉仪正圆-55W" panose="00020600040101010101" pitchFamily="18" charset="-122"/>
                                  <a:sym typeface="汉仪正圆-55W" panose="00020600040101010101" pitchFamily="18" charset="-122"/>
                                </a:rPr>
                                <m:t>𝑏</m:t>
                              </m:r>
                            </m:e>
                            <m:sub>
                              <m:r>
                                <a:rPr lang="en-US" altLang="zh-CN" sz="2400" b="0" i="1" smtClean="0">
                                  <a:latin typeface="Cambria Math" panose="02040503050406030204" pitchFamily="18" charset="0"/>
                                  <a:ea typeface="汉仪正圆-55W" panose="00020600040101010101" pitchFamily="18" charset="-122"/>
                                  <a:sym typeface="汉仪正圆-55W" panose="00020600040101010101" pitchFamily="18" charset="-122"/>
                                </a:rPr>
                                <m:t>𝑓</m:t>
                              </m:r>
                            </m:sub>
                          </m:sSub>
                        </m:e>
                      </m:d>
                    </m:oMath>
                  </m:oMathPara>
                </a14:m>
                <a:endParaRPr lang="en-US" altLang="zh-CN" sz="2400" i="1">
                  <a:latin typeface="Cambria Math" panose="02040503050406030204" pitchFamily="18" charset="0"/>
                  <a:ea typeface="汉仪正圆-55W" panose="00020600040101010101" pitchFamily="18" charset="-122"/>
                  <a:sym typeface="汉仪正圆-55W" panose="00020600040101010101" pitchFamily="18" charset="-122"/>
                </a:endParaRPr>
              </a:p>
              <a:p>
                <a:pPr defTabSz="1217930">
                  <a:lnSpc>
                    <a:spcPts val="2000"/>
                  </a:lnSpc>
                  <a:defRPr/>
                </a:pPr>
                <a:endParaRPr lang="en-US" altLang="zh-CN" sz="1600" i="1">
                  <a:latin typeface="Cambria Math" panose="02040503050406030204" pitchFamily="18" charset="0"/>
                  <a:ea typeface="汉仪正圆-55W" panose="00020600040101010101" pitchFamily="18" charset="-122"/>
                  <a:sym typeface="汉仪正圆-55W" panose="00020600040101010101" pitchFamily="18" charset="-122"/>
                </a:endParaRPr>
              </a:p>
              <a:p>
                <a:pPr lvl="0" defTabSz="1217930">
                  <a:lnSpc>
                    <a:spcPts val="2000"/>
                  </a:lnSpc>
                  <a:defRPr/>
                </a:pPr>
                <a:endParaRPr lang="en-US" altLang="zh-CN" sz="1600" b="0">
                  <a:latin typeface="汉仪正圆-55W" panose="00020600040101010101" pitchFamily="18" charset="-122"/>
                  <a:ea typeface="汉仪正圆-55W" panose="00020600040101010101" pitchFamily="18" charset="-122"/>
                  <a:sym typeface="汉仪正圆-55W" panose="00020600040101010101" pitchFamily="18" charset="-122"/>
                </a:endParaRPr>
              </a:p>
            </p:txBody>
          </p:sp>
        </mc:Choice>
        <mc:Fallback xmlns="">
          <p:sp>
            <p:nvSpPr>
              <p:cNvPr id="3" name="深度视觉·原创设计 https://www.docer.com/works?userid=22383862">
                <a:extLst>
                  <a:ext uri="{FF2B5EF4-FFF2-40B4-BE49-F238E27FC236}">
                    <a16:creationId xmlns:a16="http://schemas.microsoft.com/office/drawing/2014/main" id="{F0773C0E-D4D9-EDF5-D56C-E26A2C524E43}"/>
                  </a:ext>
                </a:extLst>
              </p:cNvPr>
              <p:cNvSpPr>
                <a:spLocks noRot="1" noChangeAspect="1" noMove="1" noResize="1" noEditPoints="1" noAdjustHandles="1" noChangeArrowheads="1" noChangeShapeType="1" noTextEdit="1"/>
              </p:cNvSpPr>
              <p:nvPr/>
            </p:nvSpPr>
            <p:spPr>
              <a:xfrm>
                <a:off x="5513681" y="5567703"/>
                <a:ext cx="5738338" cy="861774"/>
              </a:xfrm>
              <a:prstGeom prst="rect">
                <a:avLst/>
              </a:prstGeom>
              <a:blipFill>
                <a:blip r:embed="rId4"/>
                <a:stretch>
                  <a:fillRect t="-563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8343810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1000"/>
                                        <p:tgtEl>
                                          <p:spTgt spid="3"/>
                                        </p:tgtEl>
                                      </p:cBhvr>
                                    </p:animEffect>
                                    <p:anim calcmode="lin" valueType="num">
                                      <p:cBhvr>
                                        <p:cTn id="14" dur="1000" fill="hold"/>
                                        <p:tgtEl>
                                          <p:spTgt spid="3"/>
                                        </p:tgtEl>
                                        <p:attrNameLst>
                                          <p:attrName>ppt_x</p:attrName>
                                        </p:attrNameLst>
                                      </p:cBhvr>
                                      <p:tavLst>
                                        <p:tav tm="0">
                                          <p:val>
                                            <p:strVal val="#ppt_x"/>
                                          </p:val>
                                        </p:tav>
                                        <p:tav tm="100000">
                                          <p:val>
                                            <p:strVal val="#ppt_x"/>
                                          </p:val>
                                        </p:tav>
                                      </p:tavLst>
                                    </p:anim>
                                    <p:anim calcmode="lin" valueType="num">
                                      <p:cBhvr>
                                        <p:cTn id="15"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深度视觉·原创设计 https://www.docer.com/works?userid=22383862"/>
          <p:cNvSpPr/>
          <p:nvPr/>
        </p:nvSpPr>
        <p:spPr>
          <a:xfrm flipH="1">
            <a:off x="11252019" y="5989229"/>
            <a:ext cx="939981" cy="868771"/>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55" name="深度视觉·原创设计 https://www.docer.com/works?userid=22383862"/>
          <p:cNvSpPr/>
          <p:nvPr/>
        </p:nvSpPr>
        <p:spPr>
          <a:xfrm rot="10800000" flipH="1">
            <a:off x="0" y="0"/>
            <a:ext cx="939981" cy="868771"/>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56" name="深度视觉·原创设计 https://www.docer.com/works?userid=22383862"/>
          <p:cNvSpPr/>
          <p:nvPr/>
        </p:nvSpPr>
        <p:spPr>
          <a:xfrm>
            <a:off x="4535714" y="350796"/>
            <a:ext cx="3120572" cy="5179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57" name="深度视觉·原创设计 https://www.docer.com/works?userid=22383862"/>
          <p:cNvSpPr txBox="1"/>
          <p:nvPr/>
        </p:nvSpPr>
        <p:spPr>
          <a:xfrm>
            <a:off x="4966459" y="455895"/>
            <a:ext cx="2259081" cy="307777"/>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000" spc="300">
                <a:solidFill>
                  <a:schemeClr val="tx1">
                    <a:lumMod val="75000"/>
                    <a:lumOff val="25000"/>
                  </a:schemeClr>
                </a:solidFill>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rPr>
              <a:t>记忆门</a:t>
            </a:r>
            <a:endParaRPr kumimoji="0" lang="zh-CN" altLang="en-US" sz="2000" i="0" u="none" strike="noStrike" kern="1200" cap="none" spc="300" normalizeH="0" baseline="0" noProof="0">
              <a:ln>
                <a:noFill/>
              </a:ln>
              <a:solidFill>
                <a:schemeClr val="tx1">
                  <a:lumMod val="75000"/>
                  <a:lumOff val="25000"/>
                </a:schemeClr>
              </a:solidFill>
              <a:effectLst/>
              <a:uLnTx/>
              <a:uFillTx/>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endParaRPr>
          </a:p>
        </p:txBody>
      </p:sp>
      <mc:AlternateContent xmlns:mc="http://schemas.openxmlformats.org/markup-compatibility/2006" xmlns:a14="http://schemas.microsoft.com/office/drawing/2010/main">
        <mc:Choice Requires="a14">
          <p:sp>
            <p:nvSpPr>
              <p:cNvPr id="2" name="深度视觉·原创设计 https://www.docer.com/works?userid=22383862">
                <a:extLst>
                  <a:ext uri="{FF2B5EF4-FFF2-40B4-BE49-F238E27FC236}">
                    <a16:creationId xmlns:a16="http://schemas.microsoft.com/office/drawing/2014/main" id="{E969FD05-77B6-916C-14BA-09BBC5252289}"/>
                  </a:ext>
                </a:extLst>
              </p:cNvPr>
              <p:cNvSpPr/>
              <p:nvPr/>
            </p:nvSpPr>
            <p:spPr>
              <a:xfrm>
                <a:off x="5234445" y="1239315"/>
                <a:ext cx="5738338" cy="4564839"/>
              </a:xfrm>
              <a:prstGeom prst="rect">
                <a:avLst/>
              </a:prstGeom>
            </p:spPr>
            <p:txBody>
              <a:bodyPr wrap="square">
                <a:spAutoFit/>
              </a:bodyPr>
              <a:lstStyle/>
              <a:p>
                <a:pPr defTabSz="1217930">
                  <a:defRPr/>
                </a:pPr>
                <a:r>
                  <a:rPr lang="en-US" altLang="zh-CN" sz="2000">
                    <a:latin typeface="汉仪正圆-55W" panose="00020600040101010101" pitchFamily="18" charset="-122"/>
                    <a:ea typeface="汉仪正圆-55W" panose="00020600040101010101" pitchFamily="18" charset="-122"/>
                    <a:sym typeface="汉仪正圆-55W" panose="00020600040101010101" pitchFamily="18" charset="-122"/>
                  </a:rPr>
                  <a:t>1.</a:t>
                </a:r>
                <a:r>
                  <a:rPr lang="zh-CN" altLang="en-US" sz="2000">
                    <a:latin typeface="汉仪正圆-55W" panose="00020600040101010101" pitchFamily="18" charset="-122"/>
                    <a:ea typeface="汉仪正圆-55W" panose="00020600040101010101" pitchFamily="18" charset="-122"/>
                    <a:sym typeface="汉仪正圆-55W" panose="00020600040101010101" pitchFamily="18" charset="-122"/>
                  </a:rPr>
                  <a:t>作用：</a:t>
                </a:r>
                <a:r>
                  <a:rPr lang="zh-CN" altLang="en-US" sz="2000" u="sng">
                    <a:solidFill>
                      <a:srgbClr val="0070C0"/>
                    </a:solidFill>
                    <a:latin typeface="汉仪正圆-55W" panose="00020600040101010101" pitchFamily="18" charset="-122"/>
                    <a:ea typeface="汉仪正圆-55W" panose="00020600040101010101" pitchFamily="18" charset="-122"/>
                    <a:sym typeface="汉仪正圆-55W" panose="00020600040101010101" pitchFamily="18" charset="-122"/>
                  </a:rPr>
                  <a:t>决定了新输入</a:t>
                </a:r>
                <a14:m>
                  <m:oMath xmlns:m="http://schemas.openxmlformats.org/officeDocument/2006/math">
                    <m:r>
                      <a:rPr lang="zh-CN" altLang="en-US" sz="2000" i="1" u="sng" smtClean="0">
                        <a:solidFill>
                          <a:srgbClr val="0070C0"/>
                        </a:solidFill>
                        <a:latin typeface="Cambria Math" panose="02040503050406030204" pitchFamily="18" charset="0"/>
                        <a:ea typeface="汉仪正圆-55W" panose="00020600040101010101" pitchFamily="18" charset="-122"/>
                        <a:sym typeface="汉仪正圆-55W" panose="00020600040101010101" pitchFamily="18" charset="-122"/>
                      </a:rPr>
                      <m:t>的</m:t>
                    </m:r>
                    <m:r>
                      <a:rPr lang="zh-CN" altLang="en-US" sz="2000" i="1" u="sng">
                        <a:solidFill>
                          <a:srgbClr val="0070C0"/>
                        </a:solidFill>
                        <a:latin typeface="Cambria Math" panose="02040503050406030204" pitchFamily="18" charset="0"/>
                        <a:ea typeface="汉仪正圆-55W" panose="00020600040101010101" pitchFamily="18" charset="-122"/>
                        <a:sym typeface="汉仪正圆-55W" panose="00020600040101010101" pitchFamily="18" charset="-122"/>
                      </a:rPr>
                      <m:t>信息</m:t>
                    </m:r>
                    <m:sSub>
                      <m:sSubPr>
                        <m:ctrlPr>
                          <a:rPr lang="en-US" altLang="zh-CN" sz="2000" b="0" i="1" u="sng" smtClean="0">
                            <a:solidFill>
                              <a:srgbClr val="0070C0"/>
                            </a:solidFill>
                            <a:latin typeface="Cambria Math" panose="02040503050406030204" pitchFamily="18" charset="0"/>
                            <a:ea typeface="汉仪正圆-55W" panose="00020600040101010101" pitchFamily="18" charset="-122"/>
                            <a:sym typeface="汉仪正圆-55W" panose="00020600040101010101" pitchFamily="18" charset="-122"/>
                          </a:rPr>
                        </m:ctrlPr>
                      </m:sSubPr>
                      <m:e>
                        <m:r>
                          <a:rPr lang="en-US" altLang="zh-CN" sz="2000" b="0" i="1" u="sng" smtClean="0">
                            <a:solidFill>
                              <a:srgbClr val="0070C0"/>
                            </a:solidFill>
                            <a:latin typeface="Cambria Math" panose="02040503050406030204" pitchFamily="18" charset="0"/>
                            <a:ea typeface="汉仪正圆-55W" panose="00020600040101010101" pitchFamily="18" charset="-122"/>
                            <a:sym typeface="汉仪正圆-55W" panose="00020600040101010101" pitchFamily="18" charset="-122"/>
                          </a:rPr>
                          <m:t>𝑥</m:t>
                        </m:r>
                      </m:e>
                      <m:sub>
                        <m:r>
                          <a:rPr lang="en-US" altLang="zh-CN" sz="2000" b="0" i="1" u="sng" smtClean="0">
                            <a:solidFill>
                              <a:srgbClr val="0070C0"/>
                            </a:solidFill>
                            <a:latin typeface="Cambria Math" panose="02040503050406030204" pitchFamily="18" charset="0"/>
                            <a:ea typeface="汉仪正圆-55W" panose="00020600040101010101" pitchFamily="18" charset="-122"/>
                            <a:sym typeface="汉仪正圆-55W" panose="00020600040101010101" pitchFamily="18" charset="-122"/>
                          </a:rPr>
                          <m:t>𝑡</m:t>
                        </m:r>
                      </m:sub>
                    </m:sSub>
                  </m:oMath>
                </a14:m>
                <a:r>
                  <a:rPr lang="zh-CN" altLang="en-US" sz="2000" b="0" u="sng">
                    <a:solidFill>
                      <a:srgbClr val="0070C0"/>
                    </a:solidFill>
                    <a:latin typeface="汉仪正圆-55W" panose="00020600040101010101" pitchFamily="18" charset="-122"/>
                    <a:ea typeface="汉仪正圆-55W" panose="00020600040101010101" pitchFamily="18" charset="-122"/>
                    <a:sym typeface="汉仪正圆-55W" panose="00020600040101010101" pitchFamily="18" charset="-122"/>
                  </a:rPr>
                  <a:t>和</a:t>
                </a:r>
                <a14:m>
                  <m:oMath xmlns:m="http://schemas.openxmlformats.org/officeDocument/2006/math">
                    <m:sSub>
                      <m:sSubPr>
                        <m:ctrlPr>
                          <a:rPr lang="en-US" altLang="zh-CN" sz="2000" i="1" u="sng" smtClean="0">
                            <a:solidFill>
                              <a:srgbClr val="0070C0"/>
                            </a:solidFill>
                            <a:latin typeface="Cambria Math" panose="02040503050406030204" pitchFamily="18" charset="0"/>
                            <a:ea typeface="汉仪正圆-55W" panose="00020600040101010101" pitchFamily="18" charset="-122"/>
                            <a:sym typeface="汉仪正圆-55W" panose="00020600040101010101" pitchFamily="18" charset="-122"/>
                          </a:rPr>
                        </m:ctrlPr>
                      </m:sSubPr>
                      <m:e>
                        <m:r>
                          <a:rPr lang="en-US" altLang="zh-CN" sz="2000" b="0" i="1" u="sng" smtClean="0">
                            <a:solidFill>
                              <a:srgbClr val="0070C0"/>
                            </a:solidFill>
                            <a:latin typeface="Cambria Math" panose="02040503050406030204" pitchFamily="18" charset="0"/>
                            <a:ea typeface="汉仪正圆-55W" panose="00020600040101010101" pitchFamily="18" charset="-122"/>
                            <a:sym typeface="汉仪正圆-55W" panose="00020600040101010101" pitchFamily="18" charset="-122"/>
                          </a:rPr>
                          <m:t>h</m:t>
                        </m:r>
                      </m:e>
                      <m:sub>
                        <m:r>
                          <a:rPr lang="en-US" altLang="zh-CN" sz="2000" i="1" u="sng">
                            <a:solidFill>
                              <a:srgbClr val="0070C0"/>
                            </a:solidFill>
                            <a:latin typeface="Cambria Math" panose="02040503050406030204" pitchFamily="18" charset="0"/>
                            <a:ea typeface="汉仪正圆-55W" panose="00020600040101010101" pitchFamily="18" charset="-122"/>
                            <a:sym typeface="汉仪正圆-55W" panose="00020600040101010101" pitchFamily="18" charset="-122"/>
                          </a:rPr>
                          <m:t>𝑡</m:t>
                        </m:r>
                        <m:r>
                          <a:rPr lang="en-US" altLang="zh-CN" sz="2000" b="0" i="1" u="sng" smtClean="0">
                            <a:solidFill>
                              <a:srgbClr val="0070C0"/>
                            </a:solidFill>
                            <a:latin typeface="Cambria Math" panose="02040503050406030204" pitchFamily="18" charset="0"/>
                            <a:ea typeface="汉仪正圆-55W" panose="00020600040101010101" pitchFamily="18" charset="-122"/>
                            <a:sym typeface="汉仪正圆-55W" panose="00020600040101010101" pitchFamily="18" charset="-122"/>
                          </a:rPr>
                          <m:t>−1</m:t>
                        </m:r>
                      </m:sub>
                    </m:sSub>
                  </m:oMath>
                </a14:m>
                <a:r>
                  <a:rPr lang="zh-CN" altLang="en-US" sz="2000" b="0" u="sng">
                    <a:solidFill>
                      <a:srgbClr val="0070C0"/>
                    </a:solidFill>
                    <a:latin typeface="汉仪正圆-55W" panose="00020600040101010101" pitchFamily="18" charset="-122"/>
                    <a:ea typeface="汉仪正圆-55W" panose="00020600040101010101" pitchFamily="18" charset="-122"/>
                    <a:sym typeface="汉仪正圆-55W" panose="00020600040101010101" pitchFamily="18" charset="-122"/>
                  </a:rPr>
                  <a:t>中哪些信息将被保留</a:t>
                </a:r>
                <a:endParaRPr lang="en-US" altLang="zh-CN" sz="2000" b="0" u="sng">
                  <a:solidFill>
                    <a:srgbClr val="0070C0"/>
                  </a:solidFill>
                  <a:latin typeface="汉仪正圆-55W" panose="00020600040101010101" pitchFamily="18" charset="-122"/>
                  <a:ea typeface="汉仪正圆-55W" panose="00020600040101010101" pitchFamily="18" charset="-122"/>
                  <a:sym typeface="汉仪正圆-55W" panose="00020600040101010101" pitchFamily="18" charset="-122"/>
                </a:endParaRPr>
              </a:p>
              <a:p>
                <a:pPr defTabSz="1217930">
                  <a:defRPr/>
                </a:pPr>
                <a:r>
                  <a:rPr lang="en-US" altLang="zh-CN" sz="2000">
                    <a:latin typeface="汉仪正圆-55W" panose="00020600040101010101" pitchFamily="18" charset="-122"/>
                    <a:ea typeface="汉仪正圆-55W" panose="00020600040101010101" pitchFamily="18" charset="-122"/>
                    <a:sym typeface="汉仪正圆-55W" panose="00020600040101010101" pitchFamily="18" charset="-122"/>
                  </a:rPr>
                  <a:t>2.</a:t>
                </a:r>
                <a:r>
                  <a:rPr lang="zh-CN" altLang="en-US" sz="2000">
                    <a:latin typeface="汉仪正圆-55W" panose="00020600040101010101" pitchFamily="18" charset="-122"/>
                    <a:ea typeface="汉仪正圆-55W" panose="00020600040101010101" pitchFamily="18" charset="-122"/>
                    <a:sym typeface="汉仪正圆-55W" panose="00020600040101010101" pitchFamily="18" charset="-122"/>
                  </a:rPr>
                  <a:t>门：</a:t>
                </a:r>
                <a:endParaRPr lang="en-US" altLang="zh-CN" sz="2000">
                  <a:latin typeface="汉仪正圆-55W" panose="00020600040101010101" pitchFamily="18" charset="-122"/>
                  <a:ea typeface="汉仪正圆-55W" panose="00020600040101010101" pitchFamily="18" charset="-122"/>
                  <a:sym typeface="汉仪正圆-55W" panose="00020600040101010101" pitchFamily="18" charset="-122"/>
                </a:endParaRPr>
              </a:p>
              <a:p>
                <a:pPr defTabSz="1217930">
                  <a:defRPr/>
                </a:pPr>
                <a:r>
                  <a:rPr lang="zh-CN" altLang="en-US" sz="2000">
                    <a:latin typeface="汉仪正圆-55W" panose="00020600040101010101" pitchFamily="18" charset="-122"/>
                    <a:ea typeface="汉仪正圆-55W" panose="00020600040101010101" pitchFamily="18" charset="-122"/>
                    <a:sym typeface="汉仪正圆-55W" panose="00020600040101010101" pitchFamily="18" charset="-122"/>
                  </a:rPr>
                  <a:t>①</a:t>
                </a:r>
                <a14:m>
                  <m:oMath xmlns:m="http://schemas.openxmlformats.org/officeDocument/2006/math">
                    <m:r>
                      <a:rPr lang="en-US" altLang="zh-CN" sz="2000" b="0" i="1" smtClean="0">
                        <a:latin typeface="Cambria Math" panose="02040503050406030204" pitchFamily="18" charset="0"/>
                        <a:ea typeface="汉仪正圆-55W" panose="00020600040101010101" pitchFamily="18" charset="-122"/>
                        <a:sym typeface="汉仪正圆-55W" panose="00020600040101010101" pitchFamily="18" charset="-122"/>
                      </a:rPr>
                      <m:t>𝑠𝑖𝑔𝑚𝑜𝑖𝑑</m:t>
                    </m:r>
                  </m:oMath>
                </a14:m>
                <a:r>
                  <a:rPr lang="zh-CN" altLang="en-US" sz="2000" b="0">
                    <a:latin typeface="汉仪正圆-55W" panose="00020600040101010101" pitchFamily="18" charset="-122"/>
                    <a:ea typeface="汉仪正圆-55W" panose="00020600040101010101" pitchFamily="18" charset="-122"/>
                    <a:sym typeface="汉仪正圆-55W" panose="00020600040101010101" pitchFamily="18" charset="-122"/>
                  </a:rPr>
                  <a:t>神经网络层，参数为</a:t>
                </a:r>
                <a14:m>
                  <m:oMath xmlns:m="http://schemas.openxmlformats.org/officeDocument/2006/math">
                    <m:sSub>
                      <m:sSubPr>
                        <m:ctrlPr>
                          <a:rPr lang="en-US" altLang="zh-CN" sz="2000" b="0" i="1" smtClean="0">
                            <a:latin typeface="Cambria Math" panose="02040503050406030204" pitchFamily="18" charset="0"/>
                            <a:ea typeface="汉仪正圆-55W" panose="00020600040101010101" pitchFamily="18" charset="-122"/>
                            <a:sym typeface="汉仪正圆-55W" panose="00020600040101010101" pitchFamily="18" charset="-122"/>
                          </a:rPr>
                        </m:ctrlPr>
                      </m:sSubPr>
                      <m:e>
                        <m:r>
                          <a:rPr lang="en-US" altLang="zh-CN" sz="2000" b="0" i="1" smtClean="0">
                            <a:latin typeface="Cambria Math" panose="02040503050406030204" pitchFamily="18" charset="0"/>
                            <a:ea typeface="汉仪正圆-55W" panose="00020600040101010101" pitchFamily="18" charset="-122"/>
                            <a:sym typeface="汉仪正圆-55W" panose="00020600040101010101" pitchFamily="18" charset="-122"/>
                          </a:rPr>
                          <m:t>𝑊</m:t>
                        </m:r>
                      </m:e>
                      <m:sub>
                        <m:r>
                          <a:rPr lang="en-US" altLang="zh-CN" sz="2000" b="0" i="1" smtClean="0">
                            <a:latin typeface="Cambria Math" panose="02040503050406030204" pitchFamily="18" charset="0"/>
                            <a:ea typeface="汉仪正圆-55W" panose="00020600040101010101" pitchFamily="18" charset="-122"/>
                            <a:sym typeface="汉仪正圆-55W" panose="00020600040101010101" pitchFamily="18" charset="-122"/>
                          </a:rPr>
                          <m:t>𝑖</m:t>
                        </m:r>
                      </m:sub>
                    </m:sSub>
                  </m:oMath>
                </a14:m>
                <a:r>
                  <a:rPr lang="zh-CN" altLang="en-US" sz="2000" b="0">
                    <a:latin typeface="汉仪正圆-55W" panose="00020600040101010101" pitchFamily="18" charset="-122"/>
                    <a:ea typeface="汉仪正圆-55W" panose="00020600040101010101" pitchFamily="18" charset="-122"/>
                    <a:sym typeface="汉仪正圆-55W" panose="00020600040101010101" pitchFamily="18" charset="-122"/>
                  </a:rPr>
                  <a:t>和</a:t>
                </a:r>
                <a14:m>
                  <m:oMath xmlns:m="http://schemas.openxmlformats.org/officeDocument/2006/math">
                    <m:sSub>
                      <m:sSubPr>
                        <m:ctrlPr>
                          <a:rPr lang="en-US" altLang="zh-CN" sz="2000" b="0" i="1" smtClean="0">
                            <a:latin typeface="Cambria Math" panose="02040503050406030204" pitchFamily="18" charset="0"/>
                            <a:ea typeface="汉仪正圆-55W" panose="00020600040101010101" pitchFamily="18" charset="-122"/>
                            <a:sym typeface="汉仪正圆-55W" panose="00020600040101010101" pitchFamily="18" charset="-122"/>
                          </a:rPr>
                        </m:ctrlPr>
                      </m:sSubPr>
                      <m:e>
                        <m:r>
                          <a:rPr lang="en-US" altLang="zh-CN" sz="2000" b="0" i="1" smtClean="0">
                            <a:latin typeface="Cambria Math" panose="02040503050406030204" pitchFamily="18" charset="0"/>
                            <a:ea typeface="汉仪正圆-55W" panose="00020600040101010101" pitchFamily="18" charset="-122"/>
                            <a:sym typeface="汉仪正圆-55W" panose="00020600040101010101" pitchFamily="18" charset="-122"/>
                          </a:rPr>
                          <m:t>𝑏</m:t>
                        </m:r>
                      </m:e>
                      <m:sub>
                        <m:r>
                          <a:rPr lang="en-US" altLang="zh-CN" sz="2000" b="0" i="1" smtClean="0">
                            <a:latin typeface="Cambria Math" panose="02040503050406030204" pitchFamily="18" charset="0"/>
                            <a:ea typeface="汉仪正圆-55W" panose="00020600040101010101" pitchFamily="18" charset="-122"/>
                            <a:sym typeface="汉仪正圆-55W" panose="00020600040101010101" pitchFamily="18" charset="-122"/>
                          </a:rPr>
                          <m:t>𝑖</m:t>
                        </m:r>
                      </m:sub>
                    </m:sSub>
                  </m:oMath>
                </a14:m>
                <a:r>
                  <a:rPr lang="zh-CN" altLang="en-US" sz="2000" b="0">
                    <a:latin typeface="汉仪正圆-55W" panose="00020600040101010101" pitchFamily="18" charset="-122"/>
                    <a:ea typeface="汉仪正圆-55W" panose="00020600040101010101" pitchFamily="18" charset="-122"/>
                    <a:sym typeface="汉仪正圆-55W" panose="00020600040101010101" pitchFamily="18" charset="-122"/>
                  </a:rPr>
                  <a:t>，</a:t>
                </a:r>
                <a:r>
                  <a:rPr lang="zh-CN" altLang="en-US" sz="2000" b="0" u="sng">
                    <a:solidFill>
                      <a:srgbClr val="0070C0"/>
                    </a:solidFill>
                    <a:latin typeface="汉仪正圆-55W" panose="00020600040101010101" pitchFamily="18" charset="-122"/>
                    <a:ea typeface="汉仪正圆-55W" panose="00020600040101010101" pitchFamily="18" charset="-122"/>
                    <a:sym typeface="汉仪正圆-55W" panose="00020600040101010101" pitchFamily="18" charset="-122"/>
                  </a:rPr>
                  <a:t>作用跟遗忘门一样</a:t>
                </a:r>
                <a:r>
                  <a:rPr lang="zh-CN" altLang="en-US" sz="2000" b="0">
                    <a:latin typeface="汉仪正圆-55W" panose="00020600040101010101" pitchFamily="18" charset="-122"/>
                    <a:ea typeface="汉仪正圆-55W" panose="00020600040101010101" pitchFamily="18" charset="-122"/>
                    <a:sym typeface="汉仪正圆-55W" panose="00020600040101010101" pitchFamily="18" charset="-122"/>
                  </a:rPr>
                  <a:t>，输出一个</a:t>
                </a:r>
                <a:r>
                  <a:rPr lang="en-US" altLang="zh-CN" sz="2000" b="0">
                    <a:latin typeface="汉仪正圆-55W" panose="00020600040101010101" pitchFamily="18" charset="-122"/>
                    <a:ea typeface="汉仪正圆-55W" panose="00020600040101010101" pitchFamily="18" charset="-122"/>
                    <a:sym typeface="汉仪正圆-55W" panose="00020600040101010101" pitchFamily="18" charset="-122"/>
                  </a:rPr>
                  <a:t>0</a:t>
                </a:r>
                <a:r>
                  <a:rPr lang="zh-CN" altLang="en-US" sz="2000" b="0">
                    <a:latin typeface="汉仪正圆-55W" panose="00020600040101010101" pitchFamily="18" charset="-122"/>
                    <a:ea typeface="汉仪正圆-55W" panose="00020600040101010101" pitchFamily="18" charset="-122"/>
                    <a:sym typeface="汉仪正圆-55W" panose="00020600040101010101" pitchFamily="18" charset="-122"/>
                  </a:rPr>
                  <a:t>到</a:t>
                </a:r>
                <a:r>
                  <a:rPr lang="en-US" altLang="zh-CN" sz="2000" b="0">
                    <a:latin typeface="汉仪正圆-55W" panose="00020600040101010101" pitchFamily="18" charset="-122"/>
                    <a:ea typeface="汉仪正圆-55W" panose="00020600040101010101" pitchFamily="18" charset="-122"/>
                    <a:sym typeface="汉仪正圆-55W" panose="00020600040101010101" pitchFamily="18" charset="-122"/>
                  </a:rPr>
                  <a:t>1</a:t>
                </a:r>
                <a:r>
                  <a:rPr lang="zh-CN" altLang="en-US" sz="2000" b="0">
                    <a:latin typeface="汉仪正圆-55W" panose="00020600040101010101" pitchFamily="18" charset="-122"/>
                    <a:ea typeface="汉仪正圆-55W" panose="00020600040101010101" pitchFamily="18" charset="-122"/>
                    <a:sym typeface="汉仪正圆-55W" panose="00020600040101010101" pitchFamily="18" charset="-122"/>
                  </a:rPr>
                  <a:t>的数值</a:t>
                </a:r>
                <a14:m>
                  <m:oMath xmlns:m="http://schemas.openxmlformats.org/officeDocument/2006/math">
                    <m:sSub>
                      <m:sSubPr>
                        <m:ctrlPr>
                          <a:rPr lang="en-US" altLang="zh-CN" sz="2000" b="0" i="1" smtClean="0">
                            <a:latin typeface="Cambria Math" panose="02040503050406030204" pitchFamily="18" charset="0"/>
                            <a:ea typeface="汉仪正圆-55W" panose="00020600040101010101" pitchFamily="18" charset="-122"/>
                            <a:sym typeface="汉仪正圆-55W" panose="00020600040101010101" pitchFamily="18" charset="-122"/>
                          </a:rPr>
                        </m:ctrlPr>
                      </m:sSubPr>
                      <m:e>
                        <m:r>
                          <a:rPr lang="en-US" altLang="zh-CN" sz="2000" b="0" i="1" smtClean="0">
                            <a:latin typeface="Cambria Math" panose="02040503050406030204" pitchFamily="18" charset="0"/>
                            <a:ea typeface="汉仪正圆-55W" panose="00020600040101010101" pitchFamily="18" charset="-122"/>
                            <a:sym typeface="汉仪正圆-55W" panose="00020600040101010101" pitchFamily="18" charset="-122"/>
                          </a:rPr>
                          <m:t>𝑖</m:t>
                        </m:r>
                      </m:e>
                      <m:sub>
                        <m:r>
                          <a:rPr lang="en-US" altLang="zh-CN" sz="2000" b="0" i="1" smtClean="0">
                            <a:latin typeface="Cambria Math" panose="02040503050406030204" pitchFamily="18" charset="0"/>
                            <a:ea typeface="汉仪正圆-55W" panose="00020600040101010101" pitchFamily="18" charset="-122"/>
                            <a:sym typeface="汉仪正圆-55W" panose="00020600040101010101" pitchFamily="18" charset="-122"/>
                          </a:rPr>
                          <m:t>𝑡</m:t>
                        </m:r>
                      </m:sub>
                    </m:sSub>
                  </m:oMath>
                </a14:m>
                <a:r>
                  <a:rPr lang="zh-CN" altLang="en-US" sz="2000" b="0">
                    <a:latin typeface="汉仪正圆-55W" panose="00020600040101010101" pitchFamily="18" charset="-122"/>
                    <a:ea typeface="汉仪正圆-55W" panose="00020600040101010101" pitchFamily="18" charset="-122"/>
                    <a:sym typeface="汉仪正圆-55W" panose="00020600040101010101" pitchFamily="18" charset="-122"/>
                  </a:rPr>
                  <a:t>来决定哪些信息需要被更新；</a:t>
                </a:r>
                <a:endParaRPr lang="en-US" altLang="zh-CN" sz="2000" b="0">
                  <a:latin typeface="汉仪正圆-55W" panose="00020600040101010101" pitchFamily="18" charset="-122"/>
                  <a:ea typeface="汉仪正圆-55W" panose="00020600040101010101" pitchFamily="18" charset="-122"/>
                  <a:sym typeface="汉仪正圆-55W" panose="00020600040101010101" pitchFamily="18" charset="-122"/>
                </a:endParaRPr>
              </a:p>
              <a:p>
                <a:pPr defTabSz="1217930">
                  <a:defRPr/>
                </a:pPr>
                <a:r>
                  <a:rPr lang="zh-CN" altLang="en-US" sz="2000" b="0">
                    <a:latin typeface="汉仪正圆-55W" panose="00020600040101010101" pitchFamily="18" charset="-122"/>
                    <a:ea typeface="汉仪正圆-55W" panose="00020600040101010101" pitchFamily="18" charset="-122"/>
                    <a:sym typeface="汉仪正圆-55W" panose="00020600040101010101" pitchFamily="18" charset="-122"/>
                  </a:rPr>
                  <a:t>②</a:t>
                </a:r>
                <a14:m>
                  <m:oMath xmlns:m="http://schemas.openxmlformats.org/officeDocument/2006/math">
                    <m:r>
                      <a:rPr lang="en-US" altLang="zh-CN" sz="2000" b="0" i="1" smtClean="0">
                        <a:latin typeface="Cambria Math" panose="02040503050406030204" pitchFamily="18" charset="0"/>
                        <a:ea typeface="汉仪正圆-55W" panose="00020600040101010101" pitchFamily="18" charset="-122"/>
                        <a:sym typeface="汉仪正圆-55W" panose="00020600040101010101" pitchFamily="18" charset="-122"/>
                      </a:rPr>
                      <m:t>𝑡𝑎𝑛h</m:t>
                    </m:r>
                  </m:oMath>
                </a14:m>
                <a:r>
                  <a:rPr lang="zh-CN" altLang="en-US" sz="2000" b="0">
                    <a:latin typeface="汉仪正圆-55W" panose="00020600040101010101" pitchFamily="18" charset="-122"/>
                    <a:ea typeface="汉仪正圆-55W" panose="00020600040101010101" pitchFamily="18" charset="-122"/>
                    <a:sym typeface="汉仪正圆-55W" panose="00020600040101010101" pitchFamily="18" charset="-122"/>
                  </a:rPr>
                  <a:t>神经网络层</a:t>
                </a:r>
                <a:r>
                  <a:rPr lang="zh-CN" altLang="en-US" sz="2000">
                    <a:latin typeface="汉仪正圆-55W" panose="00020600040101010101" pitchFamily="18" charset="-122"/>
                    <a:ea typeface="汉仪正圆-55W" panose="00020600040101010101" pitchFamily="18" charset="-122"/>
                    <a:sym typeface="汉仪正圆-55W" panose="00020600040101010101" pitchFamily="18" charset="-122"/>
                  </a:rPr>
                  <a:t>，参数为</a:t>
                </a:r>
                <a14:m>
                  <m:oMath xmlns:m="http://schemas.openxmlformats.org/officeDocument/2006/math">
                    <m:sSub>
                      <m:sSubPr>
                        <m:ctrlPr>
                          <a:rPr lang="en-US" altLang="zh-CN" sz="2000" i="1">
                            <a:latin typeface="Cambria Math" panose="02040503050406030204" pitchFamily="18" charset="0"/>
                            <a:ea typeface="汉仪正圆-55W" panose="00020600040101010101" pitchFamily="18" charset="-122"/>
                            <a:sym typeface="汉仪正圆-55W" panose="00020600040101010101" pitchFamily="18" charset="-122"/>
                          </a:rPr>
                        </m:ctrlPr>
                      </m:sSubPr>
                      <m:e>
                        <m:r>
                          <a:rPr lang="en-US" altLang="zh-CN" sz="2000" i="1">
                            <a:latin typeface="Cambria Math" panose="02040503050406030204" pitchFamily="18" charset="0"/>
                            <a:ea typeface="汉仪正圆-55W" panose="00020600040101010101" pitchFamily="18" charset="-122"/>
                            <a:sym typeface="汉仪正圆-55W" panose="00020600040101010101" pitchFamily="18" charset="-122"/>
                          </a:rPr>
                          <m:t>𝑊</m:t>
                        </m:r>
                      </m:e>
                      <m:sub>
                        <m:r>
                          <a:rPr lang="en-US" altLang="zh-CN" sz="2000" b="0" i="1" smtClean="0">
                            <a:latin typeface="Cambria Math" panose="02040503050406030204" pitchFamily="18" charset="0"/>
                            <a:ea typeface="汉仪正圆-55W" panose="00020600040101010101" pitchFamily="18" charset="-122"/>
                            <a:sym typeface="汉仪正圆-55W" panose="00020600040101010101" pitchFamily="18" charset="-122"/>
                          </a:rPr>
                          <m:t>𝑐</m:t>
                        </m:r>
                      </m:sub>
                    </m:sSub>
                  </m:oMath>
                </a14:m>
                <a:r>
                  <a:rPr lang="zh-CN" altLang="en-US" sz="2000">
                    <a:latin typeface="汉仪正圆-55W" panose="00020600040101010101" pitchFamily="18" charset="-122"/>
                    <a:ea typeface="汉仪正圆-55W" panose="00020600040101010101" pitchFamily="18" charset="-122"/>
                    <a:sym typeface="汉仪正圆-55W" panose="00020600040101010101" pitchFamily="18" charset="-122"/>
                  </a:rPr>
                  <a:t>和</a:t>
                </a:r>
                <a14:m>
                  <m:oMath xmlns:m="http://schemas.openxmlformats.org/officeDocument/2006/math">
                    <m:sSub>
                      <m:sSubPr>
                        <m:ctrlPr>
                          <a:rPr lang="en-US" altLang="zh-CN" sz="2000" i="1">
                            <a:latin typeface="Cambria Math" panose="02040503050406030204" pitchFamily="18" charset="0"/>
                            <a:ea typeface="汉仪正圆-55W" panose="00020600040101010101" pitchFamily="18" charset="-122"/>
                            <a:sym typeface="汉仪正圆-55W" panose="00020600040101010101" pitchFamily="18" charset="-122"/>
                          </a:rPr>
                        </m:ctrlPr>
                      </m:sSubPr>
                      <m:e>
                        <m:r>
                          <a:rPr lang="en-US" altLang="zh-CN" sz="2000" i="1">
                            <a:latin typeface="Cambria Math" panose="02040503050406030204" pitchFamily="18" charset="0"/>
                            <a:ea typeface="汉仪正圆-55W" panose="00020600040101010101" pitchFamily="18" charset="-122"/>
                            <a:sym typeface="汉仪正圆-55W" panose="00020600040101010101" pitchFamily="18" charset="-122"/>
                          </a:rPr>
                          <m:t>𝑏</m:t>
                        </m:r>
                      </m:e>
                      <m:sub>
                        <m:r>
                          <a:rPr lang="en-US" altLang="zh-CN" sz="2000" b="0" i="1" smtClean="0">
                            <a:latin typeface="Cambria Math" panose="02040503050406030204" pitchFamily="18" charset="0"/>
                            <a:ea typeface="汉仪正圆-55W" panose="00020600040101010101" pitchFamily="18" charset="-122"/>
                            <a:sym typeface="汉仪正圆-55W" panose="00020600040101010101" pitchFamily="18" charset="-122"/>
                          </a:rPr>
                          <m:t>𝑐</m:t>
                        </m:r>
                      </m:sub>
                    </m:sSub>
                  </m:oMath>
                </a14:m>
                <a:r>
                  <a:rPr lang="zh-CN" altLang="en-US" sz="2000" b="0">
                    <a:latin typeface="汉仪正圆-55W" panose="00020600040101010101" pitchFamily="18" charset="-122"/>
                    <a:ea typeface="汉仪正圆-55W" panose="00020600040101010101" pitchFamily="18" charset="-122"/>
                    <a:sym typeface="汉仪正圆-55W" panose="00020600040101010101" pitchFamily="18" charset="-122"/>
                  </a:rPr>
                  <a:t>，作用是将输入的</a:t>
                </a:r>
                <a14:m>
                  <m:oMath xmlns:m="http://schemas.openxmlformats.org/officeDocument/2006/math">
                    <m:sSub>
                      <m:sSubPr>
                        <m:ctrlPr>
                          <a:rPr lang="en-US" altLang="zh-CN" sz="2000" i="1">
                            <a:solidFill>
                              <a:srgbClr val="0070C0"/>
                            </a:solidFill>
                            <a:latin typeface="Cambria Math" panose="02040503050406030204" pitchFamily="18" charset="0"/>
                            <a:ea typeface="汉仪正圆-55W" panose="00020600040101010101" pitchFamily="18" charset="-122"/>
                            <a:sym typeface="汉仪正圆-55W" panose="00020600040101010101" pitchFamily="18" charset="-122"/>
                          </a:rPr>
                        </m:ctrlPr>
                      </m:sSubPr>
                      <m:e>
                        <m:r>
                          <a:rPr lang="en-US" altLang="zh-CN" sz="2000" i="1">
                            <a:solidFill>
                              <a:srgbClr val="0070C0"/>
                            </a:solidFill>
                            <a:latin typeface="Cambria Math" panose="02040503050406030204" pitchFamily="18" charset="0"/>
                            <a:ea typeface="汉仪正圆-55W" panose="00020600040101010101" pitchFamily="18" charset="-122"/>
                            <a:sym typeface="汉仪正圆-55W" panose="00020600040101010101" pitchFamily="18" charset="-122"/>
                          </a:rPr>
                          <m:t>𝑥</m:t>
                        </m:r>
                      </m:e>
                      <m:sub>
                        <m:r>
                          <a:rPr lang="en-US" altLang="zh-CN" sz="2000" i="1">
                            <a:solidFill>
                              <a:srgbClr val="0070C0"/>
                            </a:solidFill>
                            <a:latin typeface="Cambria Math" panose="02040503050406030204" pitchFamily="18" charset="0"/>
                            <a:ea typeface="汉仪正圆-55W" panose="00020600040101010101" pitchFamily="18" charset="-122"/>
                            <a:sym typeface="汉仪正圆-55W" panose="00020600040101010101" pitchFamily="18" charset="-122"/>
                          </a:rPr>
                          <m:t>𝑡</m:t>
                        </m:r>
                      </m:sub>
                    </m:sSub>
                  </m:oMath>
                </a14:m>
                <a:r>
                  <a:rPr lang="zh-CN" altLang="en-US" sz="2000" b="0">
                    <a:latin typeface="汉仪正圆-55W" panose="00020600040101010101" pitchFamily="18" charset="-122"/>
                    <a:ea typeface="汉仪正圆-55W" panose="00020600040101010101" pitchFamily="18" charset="-122"/>
                    <a:sym typeface="汉仪正圆-55W" panose="00020600040101010101" pitchFamily="18" charset="-122"/>
                  </a:rPr>
                  <a:t>和</a:t>
                </a:r>
                <a14:m>
                  <m:oMath xmlns:m="http://schemas.openxmlformats.org/officeDocument/2006/math">
                    <m:sSub>
                      <m:sSubPr>
                        <m:ctrlPr>
                          <a:rPr lang="en-US" altLang="zh-CN" sz="2000" i="1">
                            <a:solidFill>
                              <a:srgbClr val="0070C0"/>
                            </a:solidFill>
                            <a:latin typeface="Cambria Math" panose="02040503050406030204" pitchFamily="18" charset="0"/>
                            <a:ea typeface="汉仪正圆-55W" panose="00020600040101010101" pitchFamily="18" charset="-122"/>
                            <a:sym typeface="汉仪正圆-55W" panose="00020600040101010101" pitchFamily="18" charset="-122"/>
                          </a:rPr>
                        </m:ctrlPr>
                      </m:sSubPr>
                      <m:e>
                        <m:r>
                          <a:rPr lang="en-US" altLang="zh-CN" sz="2000" b="0" i="1" smtClean="0">
                            <a:solidFill>
                              <a:srgbClr val="0070C0"/>
                            </a:solidFill>
                            <a:latin typeface="Cambria Math" panose="02040503050406030204" pitchFamily="18" charset="0"/>
                            <a:ea typeface="汉仪正圆-55W" panose="00020600040101010101" pitchFamily="18" charset="-122"/>
                            <a:sym typeface="汉仪正圆-55W" panose="00020600040101010101" pitchFamily="18" charset="-122"/>
                          </a:rPr>
                          <m:t>h</m:t>
                        </m:r>
                      </m:e>
                      <m:sub>
                        <m:r>
                          <a:rPr lang="en-US" altLang="zh-CN" sz="2000" i="1">
                            <a:solidFill>
                              <a:srgbClr val="0070C0"/>
                            </a:solidFill>
                            <a:latin typeface="Cambria Math" panose="02040503050406030204" pitchFamily="18" charset="0"/>
                            <a:ea typeface="汉仪正圆-55W" panose="00020600040101010101" pitchFamily="18" charset="-122"/>
                            <a:sym typeface="汉仪正圆-55W" panose="00020600040101010101" pitchFamily="18" charset="-122"/>
                          </a:rPr>
                          <m:t>𝑡</m:t>
                        </m:r>
                        <m:r>
                          <a:rPr lang="en-US" altLang="zh-CN" sz="2000" b="0" i="1" smtClean="0">
                            <a:solidFill>
                              <a:srgbClr val="0070C0"/>
                            </a:solidFill>
                            <a:latin typeface="Cambria Math" panose="02040503050406030204" pitchFamily="18" charset="0"/>
                            <a:ea typeface="汉仪正圆-55W" panose="00020600040101010101" pitchFamily="18" charset="-122"/>
                            <a:sym typeface="汉仪正圆-55W" panose="00020600040101010101" pitchFamily="18" charset="-122"/>
                          </a:rPr>
                          <m:t>−1</m:t>
                        </m:r>
                      </m:sub>
                    </m:sSub>
                  </m:oMath>
                </a14:m>
                <a:r>
                  <a:rPr lang="zh-CN" altLang="en-US" sz="2000" b="0">
                    <a:latin typeface="汉仪正圆-55W" panose="00020600040101010101" pitchFamily="18" charset="-122"/>
                    <a:ea typeface="汉仪正圆-55W" panose="00020600040101010101" pitchFamily="18" charset="-122"/>
                    <a:sym typeface="汉仪正圆-55W" panose="00020600040101010101" pitchFamily="18" charset="-122"/>
                  </a:rPr>
                  <a:t>整合，通过</a:t>
                </a:r>
                <a14:m>
                  <m:oMath xmlns:m="http://schemas.openxmlformats.org/officeDocument/2006/math">
                    <m:r>
                      <a:rPr lang="en-US" altLang="zh-CN" sz="2000" b="0" i="1" smtClean="0">
                        <a:latin typeface="Cambria Math" panose="02040503050406030204" pitchFamily="18" charset="0"/>
                        <a:ea typeface="汉仪正圆-55W" panose="00020600040101010101" pitchFamily="18" charset="-122"/>
                        <a:sym typeface="汉仪正圆-55W" panose="00020600040101010101" pitchFamily="18" charset="-122"/>
                      </a:rPr>
                      <m:t>𝑡𝑎𝑛h</m:t>
                    </m:r>
                  </m:oMath>
                </a14:m>
                <a:r>
                  <a:rPr lang="zh-CN" altLang="en-US" sz="2000" b="0">
                    <a:latin typeface="汉仪正圆-55W" panose="00020600040101010101" pitchFamily="18" charset="-122"/>
                    <a:ea typeface="汉仪正圆-55W" panose="00020600040101010101" pitchFamily="18" charset="-122"/>
                    <a:sym typeface="汉仪正圆-55W" panose="00020600040101010101" pitchFamily="18" charset="-122"/>
                  </a:rPr>
                  <a:t>神经网络层</a:t>
                </a:r>
                <a:r>
                  <a:rPr lang="zh-CN" altLang="en-US" sz="2000" b="0" u="sng">
                    <a:solidFill>
                      <a:srgbClr val="0070C0"/>
                    </a:solidFill>
                    <a:latin typeface="汉仪正圆-55W" panose="00020600040101010101" pitchFamily="18" charset="-122"/>
                    <a:ea typeface="汉仪正圆-55W" panose="00020600040101010101" pitchFamily="18" charset="-122"/>
                    <a:sym typeface="汉仪正圆-55W" panose="00020600040101010101" pitchFamily="18" charset="-122"/>
                  </a:rPr>
                  <a:t>创建一个新的候选向量</a:t>
                </a:r>
                <a14:m>
                  <m:oMath xmlns:m="http://schemas.openxmlformats.org/officeDocument/2006/math">
                    <m:acc>
                      <m:accPr>
                        <m:chr m:val="̃"/>
                        <m:ctrlPr>
                          <a:rPr lang="en-US" altLang="zh-CN" sz="2000" i="1">
                            <a:solidFill>
                              <a:srgbClr val="0070C0"/>
                            </a:solidFill>
                            <a:latin typeface="Cambria Math" panose="02040503050406030204" pitchFamily="18" charset="0"/>
                            <a:ea typeface="汉仪正圆-55W" panose="00020600040101010101" pitchFamily="18" charset="-122"/>
                            <a:sym typeface="汉仪正圆-55W" panose="00020600040101010101" pitchFamily="18" charset="-122"/>
                          </a:rPr>
                        </m:ctrlPr>
                      </m:accPr>
                      <m:e>
                        <m:sSub>
                          <m:sSubPr>
                            <m:ctrlPr>
                              <a:rPr lang="en-US" altLang="zh-CN" sz="2000" i="1">
                                <a:solidFill>
                                  <a:srgbClr val="0070C0"/>
                                </a:solidFill>
                                <a:latin typeface="Cambria Math" panose="02040503050406030204" pitchFamily="18" charset="0"/>
                                <a:ea typeface="汉仪正圆-55W" panose="00020600040101010101" pitchFamily="18" charset="-122"/>
                                <a:sym typeface="汉仪正圆-55W" panose="00020600040101010101" pitchFamily="18" charset="-122"/>
                              </a:rPr>
                            </m:ctrlPr>
                          </m:sSubPr>
                          <m:e>
                            <m:r>
                              <a:rPr lang="en-US" altLang="zh-CN" sz="2000" b="0" i="1" smtClean="0">
                                <a:solidFill>
                                  <a:srgbClr val="0070C0"/>
                                </a:solidFill>
                                <a:latin typeface="Cambria Math" panose="02040503050406030204" pitchFamily="18" charset="0"/>
                                <a:ea typeface="汉仪正圆-55W" panose="00020600040101010101" pitchFamily="18" charset="-122"/>
                                <a:sym typeface="汉仪正圆-55W" panose="00020600040101010101" pitchFamily="18" charset="-122"/>
                              </a:rPr>
                              <m:t>𝐶</m:t>
                            </m:r>
                          </m:e>
                          <m:sub>
                            <m:r>
                              <a:rPr lang="en-US" altLang="zh-CN" sz="2000" i="1">
                                <a:solidFill>
                                  <a:srgbClr val="0070C0"/>
                                </a:solidFill>
                                <a:latin typeface="Cambria Math" panose="02040503050406030204" pitchFamily="18" charset="0"/>
                                <a:ea typeface="汉仪正圆-55W" panose="00020600040101010101" pitchFamily="18" charset="-122"/>
                                <a:sym typeface="汉仪正圆-55W" panose="00020600040101010101" pitchFamily="18" charset="-122"/>
                              </a:rPr>
                              <m:t>𝑡</m:t>
                            </m:r>
                          </m:sub>
                        </m:sSub>
                      </m:e>
                    </m:acc>
                    <m:r>
                      <a:rPr lang="zh-CN" altLang="en-US" sz="2000" i="1">
                        <a:latin typeface="Cambria Math" panose="02040503050406030204" pitchFamily="18" charset="0"/>
                        <a:ea typeface="汉仪正圆-55W" panose="00020600040101010101" pitchFamily="18" charset="-122"/>
                        <a:sym typeface="汉仪正圆-55W" panose="00020600040101010101" pitchFamily="18" charset="-122"/>
                      </a:rPr>
                      <m:t>，范围</m:t>
                    </m:r>
                  </m:oMath>
                </a14:m>
                <a:r>
                  <a:rPr lang="zh-CN" altLang="en-US" sz="2000" i="1">
                    <a:latin typeface="Cambria Math" panose="02040503050406030204" pitchFamily="18" charset="0"/>
                    <a:ea typeface="汉仪正圆-55W" panose="00020600040101010101" pitchFamily="18" charset="-122"/>
                    <a:sym typeface="汉仪正圆-55W" panose="00020600040101010101" pitchFamily="18" charset="-122"/>
                  </a:rPr>
                  <a:t>在</a:t>
                </a:r>
                <a:r>
                  <a:rPr lang="en-US" altLang="zh-CN" sz="2000">
                    <a:latin typeface="Cambria Math" panose="02040503050406030204" pitchFamily="18" charset="0"/>
                    <a:ea typeface="汉仪正圆-55W" panose="00020600040101010101" pitchFamily="18" charset="-122"/>
                    <a:sym typeface="汉仪正圆-55W" panose="00020600040101010101" pitchFamily="18" charset="-122"/>
                  </a:rPr>
                  <a:t>-1</a:t>
                </a:r>
                <a:r>
                  <a:rPr lang="zh-CN" altLang="en-US" sz="2000">
                    <a:latin typeface="Cambria Math" panose="02040503050406030204" pitchFamily="18" charset="0"/>
                    <a:ea typeface="汉仪正圆-55W" panose="00020600040101010101" pitchFamily="18" charset="-122"/>
                    <a:sym typeface="汉仪正圆-55W" panose="00020600040101010101" pitchFamily="18" charset="-122"/>
                  </a:rPr>
                  <a:t>到</a:t>
                </a:r>
                <a:r>
                  <a:rPr lang="en-US" altLang="zh-CN" sz="2000">
                    <a:latin typeface="Cambria Math" panose="02040503050406030204" pitchFamily="18" charset="0"/>
                    <a:ea typeface="汉仪正圆-55W" panose="00020600040101010101" pitchFamily="18" charset="-122"/>
                    <a:sym typeface="汉仪正圆-55W" panose="00020600040101010101" pitchFamily="18" charset="-122"/>
                  </a:rPr>
                  <a:t>1</a:t>
                </a:r>
                <a:r>
                  <a:rPr lang="zh-CN" altLang="en-US" sz="2000">
                    <a:latin typeface="Cambria Math" panose="02040503050406030204" pitchFamily="18" charset="0"/>
                    <a:ea typeface="汉仪正圆-55W" panose="00020600040101010101" pitchFamily="18" charset="-122"/>
                    <a:sym typeface="汉仪正圆-55W" panose="00020600040101010101" pitchFamily="18" charset="-122"/>
                  </a:rPr>
                  <a:t>之间</a:t>
                </a:r>
                <a:endParaRPr lang="en-US" altLang="zh-CN" sz="2000">
                  <a:latin typeface="Cambria Math" panose="02040503050406030204" pitchFamily="18" charset="0"/>
                  <a:ea typeface="汉仪正圆-55W" panose="00020600040101010101" pitchFamily="18" charset="-122"/>
                  <a:sym typeface="汉仪正圆-55W" panose="00020600040101010101" pitchFamily="18" charset="-122"/>
                </a:endParaRPr>
              </a:p>
              <a:p>
                <a:pPr defTabSz="1217930">
                  <a:defRPr/>
                </a:pPr>
                <a:endParaRPr lang="en-US" altLang="zh-CN" sz="2000" b="0">
                  <a:latin typeface="汉仪正圆-55W" panose="00020600040101010101" pitchFamily="18" charset="-122"/>
                  <a:ea typeface="汉仪正圆-55W" panose="00020600040101010101" pitchFamily="18" charset="-122"/>
                  <a:sym typeface="汉仪正圆-55W" panose="00020600040101010101" pitchFamily="18" charset="-122"/>
                </a:endParaRPr>
              </a:p>
              <a:p>
                <a:pPr defTabSz="1217930">
                  <a:defRPr/>
                </a:pPr>
                <a:endParaRPr lang="en-US" altLang="zh-CN" sz="2000" b="0">
                  <a:latin typeface="汉仪正圆-55W" panose="00020600040101010101" pitchFamily="18" charset="-122"/>
                  <a:ea typeface="汉仪正圆-55W" panose="00020600040101010101" pitchFamily="18" charset="-122"/>
                  <a:sym typeface="汉仪正圆-55W" panose="00020600040101010101" pitchFamily="18" charset="-122"/>
                </a:endParaRPr>
              </a:p>
              <a:p>
                <a:pPr defTabSz="1217930">
                  <a:defRPr/>
                </a:pPr>
                <a:endParaRPr lang="en-US" altLang="zh-CN" sz="2000" u="sng">
                  <a:latin typeface="汉仪正圆-55W" panose="00020600040101010101" pitchFamily="18" charset="-122"/>
                  <a:ea typeface="汉仪正圆-55W" panose="00020600040101010101" pitchFamily="18" charset="-122"/>
                  <a:sym typeface="汉仪正圆-55W" panose="00020600040101010101" pitchFamily="18" charset="-122"/>
                </a:endParaRPr>
              </a:p>
              <a:p>
                <a:pPr defTabSz="1217930">
                  <a:lnSpc>
                    <a:spcPts val="2000"/>
                  </a:lnSpc>
                  <a:defRPr/>
                </a:pPr>
                <a:endParaRPr lang="en-US" altLang="zh-CN" sz="1600" b="0">
                  <a:latin typeface="汉仪正圆-55W" panose="00020600040101010101" pitchFamily="18" charset="-122"/>
                  <a:ea typeface="汉仪正圆-55W" panose="00020600040101010101" pitchFamily="18" charset="-122"/>
                  <a:sym typeface="汉仪正圆-55W" panose="00020600040101010101" pitchFamily="18" charset="-122"/>
                </a:endParaRPr>
              </a:p>
              <a:p>
                <a:pPr defTabSz="1217930">
                  <a:lnSpc>
                    <a:spcPts val="2000"/>
                  </a:lnSpc>
                  <a:defRPr/>
                </a:pPr>
                <a:endParaRPr lang="en-US" altLang="zh-CN" sz="1600" b="0">
                  <a:latin typeface="汉仪正圆-55W" panose="00020600040101010101" pitchFamily="18" charset="-122"/>
                  <a:ea typeface="汉仪正圆-55W" panose="00020600040101010101" pitchFamily="18" charset="-122"/>
                  <a:sym typeface="汉仪正圆-55W" panose="00020600040101010101" pitchFamily="18" charset="-122"/>
                </a:endParaRPr>
              </a:p>
              <a:p>
                <a:pPr lvl="0" defTabSz="1217930">
                  <a:lnSpc>
                    <a:spcPts val="2000"/>
                  </a:lnSpc>
                  <a:defRPr/>
                </a:pPr>
                <a:endParaRPr lang="en-US" altLang="zh-CN" sz="1600" b="0">
                  <a:latin typeface="汉仪正圆-55W" panose="00020600040101010101" pitchFamily="18" charset="-122"/>
                  <a:ea typeface="汉仪正圆-55W" panose="00020600040101010101" pitchFamily="18" charset="-122"/>
                  <a:sym typeface="汉仪正圆-55W" panose="00020600040101010101" pitchFamily="18" charset="-122"/>
                </a:endParaRPr>
              </a:p>
            </p:txBody>
          </p:sp>
        </mc:Choice>
        <mc:Fallback xmlns="">
          <p:sp>
            <p:nvSpPr>
              <p:cNvPr id="2" name="深度视觉·原创设计 https://www.docer.com/works?userid=22383862">
                <a:extLst>
                  <a:ext uri="{FF2B5EF4-FFF2-40B4-BE49-F238E27FC236}">
                    <a16:creationId xmlns:a16="http://schemas.microsoft.com/office/drawing/2014/main" id="{E969FD05-77B6-916C-14BA-09BBC5252289}"/>
                  </a:ext>
                </a:extLst>
              </p:cNvPr>
              <p:cNvSpPr>
                <a:spLocks noRot="1" noChangeAspect="1" noMove="1" noResize="1" noEditPoints="1" noAdjustHandles="1" noChangeArrowheads="1" noChangeShapeType="1" noTextEdit="1"/>
              </p:cNvSpPr>
              <p:nvPr/>
            </p:nvSpPr>
            <p:spPr>
              <a:xfrm>
                <a:off x="5234445" y="1239315"/>
                <a:ext cx="5738338" cy="4564839"/>
              </a:xfrm>
              <a:prstGeom prst="rect">
                <a:avLst/>
              </a:prstGeom>
              <a:blipFill>
                <a:blip r:embed="rId2"/>
                <a:stretch>
                  <a:fillRect l="-1169" t="-534" r="-106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深度视觉·原创设计 https://www.docer.com/works?userid=22383862">
                <a:extLst>
                  <a:ext uri="{FF2B5EF4-FFF2-40B4-BE49-F238E27FC236}">
                    <a16:creationId xmlns:a16="http://schemas.microsoft.com/office/drawing/2014/main" id="{F0773C0E-D4D9-EDF5-D56C-E26A2C524E43}"/>
                  </a:ext>
                </a:extLst>
              </p:cNvPr>
              <p:cNvSpPr/>
              <p:nvPr/>
            </p:nvSpPr>
            <p:spPr>
              <a:xfrm>
                <a:off x="5234445" y="4235382"/>
                <a:ext cx="5738338" cy="3364511"/>
              </a:xfrm>
              <a:prstGeom prst="rect">
                <a:avLst/>
              </a:prstGeom>
            </p:spPr>
            <p:txBody>
              <a:bodyPr wrap="square">
                <a:spAutoFit/>
              </a:bodyPr>
              <a:lstStyle/>
              <a:p>
                <a:pPr defTabSz="1217930">
                  <a:defRPr/>
                </a:pPr>
                <a14:m>
                  <m:oMathPara xmlns:m="http://schemas.openxmlformats.org/officeDocument/2006/math">
                    <m:oMathParaPr>
                      <m:jc m:val="centerGroup"/>
                    </m:oMathParaPr>
                    <m:oMath xmlns:m="http://schemas.openxmlformats.org/officeDocument/2006/math">
                      <m:func>
                        <m:funcPr>
                          <m:ctrlPr>
                            <a:rPr lang="en-US" altLang="zh-CN" sz="2400" b="0" i="1" smtClean="0">
                              <a:latin typeface="Cambria Math" panose="02040503050406030204" pitchFamily="18" charset="0"/>
                              <a:ea typeface="汉仪正圆-55W" panose="00020600040101010101" pitchFamily="18" charset="-122"/>
                              <a:sym typeface="汉仪正圆-55W" panose="00020600040101010101" pitchFamily="18" charset="-122"/>
                            </a:rPr>
                          </m:ctrlPr>
                        </m:funcPr>
                        <m:fName>
                          <m:r>
                            <m:rPr>
                              <m:sty m:val="p"/>
                            </m:rPr>
                            <a:rPr lang="en-US" altLang="zh-CN" sz="2400" b="0" i="0" smtClean="0">
                              <a:latin typeface="Cambria Math" panose="02040503050406030204" pitchFamily="18" charset="0"/>
                              <a:ea typeface="汉仪正圆-55W" panose="00020600040101010101" pitchFamily="18" charset="-122"/>
                              <a:sym typeface="汉仪正圆-55W" panose="00020600040101010101" pitchFamily="18" charset="-122"/>
                            </a:rPr>
                            <m:t>tanh</m:t>
                          </m:r>
                        </m:fName>
                        <m:e>
                          <m:d>
                            <m:dPr>
                              <m:ctrlPr>
                                <a:rPr lang="en-US" altLang="zh-CN" sz="2400" b="0" i="1" smtClean="0">
                                  <a:latin typeface="Cambria Math" panose="02040503050406030204" pitchFamily="18" charset="0"/>
                                  <a:ea typeface="汉仪正圆-55W" panose="00020600040101010101" pitchFamily="18" charset="-122"/>
                                  <a:sym typeface="汉仪正圆-55W" panose="00020600040101010101" pitchFamily="18" charset="-122"/>
                                </a:rPr>
                              </m:ctrlPr>
                            </m:dPr>
                            <m:e>
                              <m:r>
                                <a:rPr lang="en-US" altLang="zh-CN" sz="2400" b="0" i="1" smtClean="0">
                                  <a:latin typeface="Cambria Math" panose="02040503050406030204" pitchFamily="18" charset="0"/>
                                  <a:ea typeface="汉仪正圆-55W" panose="00020600040101010101" pitchFamily="18" charset="-122"/>
                                  <a:sym typeface="汉仪正圆-55W" panose="00020600040101010101" pitchFamily="18" charset="-122"/>
                                </a:rPr>
                                <m:t>𝑥</m:t>
                              </m:r>
                            </m:e>
                          </m:d>
                        </m:e>
                      </m:func>
                      <m:r>
                        <a:rPr lang="en-US" altLang="zh-CN" sz="2400" b="0" i="1" smtClean="0">
                          <a:latin typeface="Cambria Math" panose="02040503050406030204" pitchFamily="18" charset="0"/>
                          <a:ea typeface="汉仪正圆-55W" panose="00020600040101010101" pitchFamily="18" charset="-122"/>
                          <a:sym typeface="汉仪正圆-55W" panose="00020600040101010101" pitchFamily="18" charset="-122"/>
                        </a:rPr>
                        <m:t>=</m:t>
                      </m:r>
                      <m:box>
                        <m:boxPr>
                          <m:ctrlPr>
                            <a:rPr lang="en-US" altLang="zh-CN" sz="2400" i="1">
                              <a:latin typeface="Cambria Math" panose="02040503050406030204" pitchFamily="18" charset="0"/>
                              <a:ea typeface="汉仪正圆-55W" panose="00020600040101010101" pitchFamily="18" charset="-122"/>
                              <a:sym typeface="汉仪正圆-55W" panose="00020600040101010101" pitchFamily="18" charset="-122"/>
                            </a:rPr>
                          </m:ctrlPr>
                        </m:boxPr>
                        <m:e>
                          <m:argPr>
                            <m:argSz m:val="-1"/>
                          </m:argPr>
                          <m:f>
                            <m:fPr>
                              <m:ctrlPr>
                                <a:rPr lang="en-US" altLang="zh-CN" sz="2400" i="1">
                                  <a:latin typeface="Cambria Math" panose="02040503050406030204" pitchFamily="18" charset="0"/>
                                  <a:ea typeface="汉仪正圆-55W" panose="00020600040101010101" pitchFamily="18" charset="-122"/>
                                  <a:sym typeface="汉仪正圆-55W" panose="00020600040101010101" pitchFamily="18" charset="-122"/>
                                </a:rPr>
                              </m:ctrlPr>
                            </m:fPr>
                            <m:num>
                              <m:sSup>
                                <m:sSupPr>
                                  <m:ctrlPr>
                                    <a:rPr lang="en-US" altLang="zh-CN" sz="2400" i="1">
                                      <a:latin typeface="Cambria Math" panose="02040503050406030204" pitchFamily="18" charset="0"/>
                                      <a:ea typeface="汉仪正圆-55W" panose="00020600040101010101" pitchFamily="18" charset="-122"/>
                                      <a:sym typeface="汉仪正圆-55W" panose="00020600040101010101" pitchFamily="18" charset="-122"/>
                                    </a:rPr>
                                  </m:ctrlPr>
                                </m:sSupPr>
                                <m:e>
                                  <m:r>
                                    <a:rPr lang="en-US" altLang="zh-CN" sz="2400" i="1">
                                      <a:latin typeface="Cambria Math" panose="02040503050406030204" pitchFamily="18" charset="0"/>
                                      <a:ea typeface="汉仪正圆-55W" panose="00020600040101010101" pitchFamily="18" charset="-122"/>
                                      <a:sym typeface="汉仪正圆-55W" panose="00020600040101010101" pitchFamily="18" charset="-122"/>
                                    </a:rPr>
                                    <m:t>𝑒</m:t>
                                  </m:r>
                                </m:e>
                                <m:sup>
                                  <m:r>
                                    <a:rPr lang="en-US" altLang="zh-CN" sz="2400" i="1">
                                      <a:latin typeface="Cambria Math" panose="02040503050406030204" pitchFamily="18" charset="0"/>
                                      <a:ea typeface="汉仪正圆-55W" panose="00020600040101010101" pitchFamily="18" charset="-122"/>
                                      <a:sym typeface="汉仪正圆-55W" panose="00020600040101010101" pitchFamily="18" charset="-122"/>
                                    </a:rPr>
                                    <m:t>𝑥</m:t>
                                  </m:r>
                                </m:sup>
                              </m:sSup>
                              <m:r>
                                <a:rPr lang="en-US" altLang="zh-CN" sz="2400" b="0" i="1" smtClean="0">
                                  <a:latin typeface="Cambria Math" panose="02040503050406030204" pitchFamily="18" charset="0"/>
                                  <a:ea typeface="汉仪正圆-55W" panose="00020600040101010101" pitchFamily="18" charset="-122"/>
                                  <a:sym typeface="汉仪正圆-55W" panose="00020600040101010101" pitchFamily="18" charset="-122"/>
                                </a:rPr>
                                <m:t>−</m:t>
                              </m:r>
                              <m:sSup>
                                <m:sSupPr>
                                  <m:ctrlPr>
                                    <a:rPr lang="en-US" altLang="zh-CN" sz="2400" i="1" smtClean="0">
                                      <a:latin typeface="Cambria Math" panose="02040503050406030204" pitchFamily="18" charset="0"/>
                                      <a:ea typeface="汉仪正圆-55W" panose="00020600040101010101" pitchFamily="18" charset="-122"/>
                                      <a:sym typeface="汉仪正圆-55W" panose="00020600040101010101" pitchFamily="18" charset="-122"/>
                                    </a:rPr>
                                  </m:ctrlPr>
                                </m:sSupPr>
                                <m:e>
                                  <m:r>
                                    <a:rPr lang="en-US" altLang="zh-CN" sz="2400" i="1">
                                      <a:latin typeface="Cambria Math" panose="02040503050406030204" pitchFamily="18" charset="0"/>
                                      <a:ea typeface="汉仪正圆-55W" panose="00020600040101010101" pitchFamily="18" charset="-122"/>
                                      <a:sym typeface="汉仪正圆-55W" panose="00020600040101010101" pitchFamily="18" charset="-122"/>
                                    </a:rPr>
                                    <m:t>𝑒</m:t>
                                  </m:r>
                                </m:e>
                                <m:sup>
                                  <m:r>
                                    <a:rPr lang="en-US" altLang="zh-CN" sz="2400" i="1">
                                      <a:latin typeface="Cambria Math" panose="02040503050406030204" pitchFamily="18" charset="0"/>
                                      <a:ea typeface="汉仪正圆-55W" panose="00020600040101010101" pitchFamily="18" charset="-122"/>
                                      <a:sym typeface="汉仪正圆-55W" panose="00020600040101010101" pitchFamily="18" charset="-122"/>
                                    </a:rPr>
                                    <m:t>−</m:t>
                                  </m:r>
                                  <m:r>
                                    <a:rPr lang="en-US" altLang="zh-CN" sz="2400" i="1">
                                      <a:latin typeface="Cambria Math" panose="02040503050406030204" pitchFamily="18" charset="0"/>
                                      <a:ea typeface="汉仪正圆-55W" panose="00020600040101010101" pitchFamily="18" charset="-122"/>
                                      <a:sym typeface="汉仪正圆-55W" panose="00020600040101010101" pitchFamily="18" charset="-122"/>
                                    </a:rPr>
                                    <m:t>𝑥</m:t>
                                  </m:r>
                                </m:sup>
                              </m:sSup>
                            </m:num>
                            <m:den>
                              <m:sSup>
                                <m:sSupPr>
                                  <m:ctrlPr>
                                    <a:rPr lang="en-US" altLang="zh-CN" sz="2400" i="1">
                                      <a:latin typeface="Cambria Math" panose="02040503050406030204" pitchFamily="18" charset="0"/>
                                      <a:ea typeface="汉仪正圆-55W" panose="00020600040101010101" pitchFamily="18" charset="-122"/>
                                      <a:sym typeface="汉仪正圆-55W" panose="00020600040101010101" pitchFamily="18" charset="-122"/>
                                    </a:rPr>
                                  </m:ctrlPr>
                                </m:sSupPr>
                                <m:e>
                                  <m:r>
                                    <a:rPr lang="en-US" altLang="zh-CN" sz="2400" i="1">
                                      <a:latin typeface="Cambria Math" panose="02040503050406030204" pitchFamily="18" charset="0"/>
                                      <a:ea typeface="汉仪正圆-55W" panose="00020600040101010101" pitchFamily="18" charset="-122"/>
                                      <a:sym typeface="汉仪正圆-55W" panose="00020600040101010101" pitchFamily="18" charset="-122"/>
                                    </a:rPr>
                                    <m:t>𝑒</m:t>
                                  </m:r>
                                </m:e>
                                <m:sup>
                                  <m:r>
                                    <a:rPr lang="en-US" altLang="zh-CN" sz="2400" i="1">
                                      <a:latin typeface="Cambria Math" panose="02040503050406030204" pitchFamily="18" charset="0"/>
                                      <a:ea typeface="汉仪正圆-55W" panose="00020600040101010101" pitchFamily="18" charset="-122"/>
                                      <a:sym typeface="汉仪正圆-55W" panose="00020600040101010101" pitchFamily="18" charset="-122"/>
                                    </a:rPr>
                                    <m:t>𝑥</m:t>
                                  </m:r>
                                </m:sup>
                              </m:sSup>
                              <m:r>
                                <a:rPr lang="en-US" altLang="zh-CN" sz="2400" b="0" i="1" smtClean="0">
                                  <a:latin typeface="Cambria Math" panose="02040503050406030204" pitchFamily="18" charset="0"/>
                                  <a:ea typeface="汉仪正圆-55W" panose="00020600040101010101" pitchFamily="18" charset="-122"/>
                                  <a:sym typeface="汉仪正圆-55W" panose="00020600040101010101" pitchFamily="18" charset="-122"/>
                                </a:rPr>
                                <m:t>+</m:t>
                              </m:r>
                              <m:sSup>
                                <m:sSupPr>
                                  <m:ctrlPr>
                                    <a:rPr lang="en-US" altLang="zh-CN" sz="2400" i="1">
                                      <a:latin typeface="Cambria Math" panose="02040503050406030204" pitchFamily="18" charset="0"/>
                                      <a:ea typeface="汉仪正圆-55W" panose="00020600040101010101" pitchFamily="18" charset="-122"/>
                                      <a:sym typeface="汉仪正圆-55W" panose="00020600040101010101" pitchFamily="18" charset="-122"/>
                                    </a:rPr>
                                  </m:ctrlPr>
                                </m:sSupPr>
                                <m:e>
                                  <m:r>
                                    <a:rPr lang="en-US" altLang="zh-CN" sz="2400" i="1">
                                      <a:latin typeface="Cambria Math" panose="02040503050406030204" pitchFamily="18" charset="0"/>
                                      <a:ea typeface="汉仪正圆-55W" panose="00020600040101010101" pitchFamily="18" charset="-122"/>
                                      <a:sym typeface="汉仪正圆-55W" panose="00020600040101010101" pitchFamily="18" charset="-122"/>
                                    </a:rPr>
                                    <m:t>𝑒</m:t>
                                  </m:r>
                                </m:e>
                                <m:sup>
                                  <m:r>
                                    <a:rPr lang="en-US" altLang="zh-CN" sz="2400" i="1">
                                      <a:latin typeface="Cambria Math" panose="02040503050406030204" pitchFamily="18" charset="0"/>
                                      <a:ea typeface="汉仪正圆-55W" panose="00020600040101010101" pitchFamily="18" charset="-122"/>
                                      <a:sym typeface="汉仪正圆-55W" panose="00020600040101010101" pitchFamily="18" charset="-122"/>
                                    </a:rPr>
                                    <m:t>−</m:t>
                                  </m:r>
                                  <m:r>
                                    <a:rPr lang="en-US" altLang="zh-CN" sz="2400" i="1">
                                      <a:latin typeface="Cambria Math" panose="02040503050406030204" pitchFamily="18" charset="0"/>
                                      <a:ea typeface="汉仪正圆-55W" panose="00020600040101010101" pitchFamily="18" charset="-122"/>
                                      <a:sym typeface="汉仪正圆-55W" panose="00020600040101010101" pitchFamily="18" charset="-122"/>
                                    </a:rPr>
                                    <m:t>𝑥</m:t>
                                  </m:r>
                                </m:sup>
                              </m:sSup>
                            </m:den>
                          </m:f>
                        </m:e>
                      </m:box>
                    </m:oMath>
                  </m:oMathPara>
                </a14:m>
                <a:endParaRPr lang="en-US" altLang="zh-CN" sz="2400" i="1">
                  <a:latin typeface="Cambria Math" panose="02040503050406030204" pitchFamily="18" charset="0"/>
                  <a:ea typeface="汉仪正圆-55W" panose="00020600040101010101" pitchFamily="18" charset="-122"/>
                  <a:sym typeface="汉仪正圆-55W" panose="00020600040101010101" pitchFamily="18" charset="-122"/>
                </a:endParaRPr>
              </a:p>
              <a:p>
                <a:pPr defTabSz="1217930">
                  <a:defRPr/>
                </a:pPr>
                <a:endParaRPr lang="en-US" altLang="zh-CN" sz="2400" i="1">
                  <a:latin typeface="Cambria Math" panose="02040503050406030204" pitchFamily="18" charset="0"/>
                  <a:ea typeface="汉仪正圆-55W" panose="00020600040101010101" pitchFamily="18" charset="-122"/>
                  <a:sym typeface="汉仪正圆-55W" panose="00020600040101010101" pitchFamily="18" charset="-122"/>
                </a:endParaRPr>
              </a:p>
              <a:p>
                <a:pPr defTabSz="1217930">
                  <a:defRPr/>
                </a:pPr>
                <a14:m>
                  <m:oMathPara xmlns:m="http://schemas.openxmlformats.org/officeDocument/2006/math">
                    <m:oMathParaPr>
                      <m:jc m:val="centerGroup"/>
                    </m:oMathParaPr>
                    <m:oMath xmlns:m="http://schemas.openxmlformats.org/officeDocument/2006/math">
                      <m:sSub>
                        <m:sSubPr>
                          <m:ctrlPr>
                            <a:rPr lang="en-US" altLang="zh-CN" sz="2400" i="1" smtClean="0">
                              <a:latin typeface="Cambria Math" panose="02040503050406030204" pitchFamily="18" charset="0"/>
                              <a:ea typeface="汉仪正圆-55W" panose="00020600040101010101" pitchFamily="18" charset="-122"/>
                              <a:sym typeface="汉仪正圆-55W" panose="00020600040101010101" pitchFamily="18" charset="-122"/>
                            </a:rPr>
                          </m:ctrlPr>
                        </m:sSubPr>
                        <m:e>
                          <m:r>
                            <a:rPr lang="en-US" altLang="zh-CN" sz="2400" b="0" i="1" smtClean="0">
                              <a:latin typeface="Cambria Math" panose="02040503050406030204" pitchFamily="18" charset="0"/>
                              <a:ea typeface="汉仪正圆-55W" panose="00020600040101010101" pitchFamily="18" charset="-122"/>
                              <a:sym typeface="汉仪正圆-55W" panose="00020600040101010101" pitchFamily="18" charset="-122"/>
                            </a:rPr>
                            <m:t>𝑖</m:t>
                          </m:r>
                        </m:e>
                        <m:sub>
                          <m:r>
                            <a:rPr lang="en-US" altLang="zh-CN" sz="2400" i="1">
                              <a:latin typeface="Cambria Math" panose="02040503050406030204" pitchFamily="18" charset="0"/>
                              <a:ea typeface="汉仪正圆-55W" panose="00020600040101010101" pitchFamily="18" charset="-122"/>
                              <a:sym typeface="汉仪正圆-55W" panose="00020600040101010101" pitchFamily="18" charset="-122"/>
                            </a:rPr>
                            <m:t>𝑡</m:t>
                          </m:r>
                        </m:sub>
                      </m:sSub>
                      <m:r>
                        <a:rPr lang="en-US" altLang="zh-CN" sz="2400" i="1">
                          <a:latin typeface="Cambria Math" panose="02040503050406030204" pitchFamily="18" charset="0"/>
                          <a:ea typeface="汉仪正圆-55W" panose="00020600040101010101" pitchFamily="18" charset="-122"/>
                          <a:sym typeface="汉仪正圆-55W" panose="00020600040101010101" pitchFamily="18" charset="-122"/>
                        </a:rPr>
                        <m:t>=</m:t>
                      </m:r>
                      <m:r>
                        <a:rPr lang="zh-CN" altLang="en-US" sz="2400" i="1">
                          <a:latin typeface="Cambria Math" panose="02040503050406030204" pitchFamily="18" charset="0"/>
                          <a:ea typeface="汉仪正圆-55W" panose="00020600040101010101" pitchFamily="18" charset="-122"/>
                          <a:sym typeface="汉仪正圆-55W" panose="00020600040101010101" pitchFamily="18" charset="-122"/>
                        </a:rPr>
                        <m:t>𝜎</m:t>
                      </m:r>
                      <m:d>
                        <m:dPr>
                          <m:ctrlPr>
                            <a:rPr lang="en-US" altLang="zh-CN" sz="2400" i="1">
                              <a:latin typeface="Cambria Math" panose="02040503050406030204" pitchFamily="18" charset="0"/>
                              <a:ea typeface="汉仪正圆-55W" panose="00020600040101010101" pitchFamily="18" charset="-122"/>
                              <a:sym typeface="汉仪正圆-55W" panose="00020600040101010101" pitchFamily="18" charset="-122"/>
                            </a:rPr>
                          </m:ctrlPr>
                        </m:dPr>
                        <m:e>
                          <m:sSub>
                            <m:sSubPr>
                              <m:ctrlPr>
                                <a:rPr lang="en-US" altLang="zh-CN" sz="2400" b="0" i="1" smtClean="0">
                                  <a:latin typeface="Cambria Math" panose="02040503050406030204" pitchFamily="18" charset="0"/>
                                  <a:ea typeface="汉仪正圆-55W" panose="00020600040101010101" pitchFamily="18" charset="-122"/>
                                  <a:sym typeface="汉仪正圆-55W" panose="00020600040101010101" pitchFamily="18" charset="-122"/>
                                </a:rPr>
                              </m:ctrlPr>
                            </m:sSubPr>
                            <m:e>
                              <m:r>
                                <a:rPr lang="en-US" altLang="zh-CN" sz="2400" b="0" i="1" smtClean="0">
                                  <a:latin typeface="Cambria Math" panose="02040503050406030204" pitchFamily="18" charset="0"/>
                                  <a:ea typeface="汉仪正圆-55W" panose="00020600040101010101" pitchFamily="18" charset="-122"/>
                                  <a:sym typeface="汉仪正圆-55W" panose="00020600040101010101" pitchFamily="18" charset="-122"/>
                                </a:rPr>
                                <m:t>𝑊</m:t>
                              </m:r>
                            </m:e>
                            <m:sub>
                              <m:r>
                                <a:rPr lang="en-US" altLang="zh-CN" sz="2400" b="0" i="1" smtClean="0">
                                  <a:latin typeface="Cambria Math" panose="02040503050406030204" pitchFamily="18" charset="0"/>
                                  <a:ea typeface="汉仪正圆-55W" panose="00020600040101010101" pitchFamily="18" charset="-122"/>
                                  <a:sym typeface="汉仪正圆-55W" panose="00020600040101010101" pitchFamily="18" charset="-122"/>
                                </a:rPr>
                                <m:t>𝑖</m:t>
                              </m:r>
                            </m:sub>
                          </m:sSub>
                          <m:r>
                            <a:rPr lang="en-US" altLang="zh-CN" sz="2400" b="0" i="1" smtClean="0">
                              <a:latin typeface="Cambria Math" panose="02040503050406030204" pitchFamily="18" charset="0"/>
                              <a:ea typeface="汉仪正圆-55W" panose="00020600040101010101" pitchFamily="18" charset="-122"/>
                              <a:sym typeface="汉仪正圆-55W" panose="00020600040101010101" pitchFamily="18" charset="-122"/>
                            </a:rPr>
                            <m:t>⋅</m:t>
                          </m:r>
                          <m:d>
                            <m:dPr>
                              <m:begChr m:val="["/>
                              <m:endChr m:val="]"/>
                              <m:ctrlPr>
                                <a:rPr lang="en-US" altLang="zh-CN" sz="2400" b="0" i="1" smtClean="0">
                                  <a:latin typeface="Cambria Math" panose="02040503050406030204" pitchFamily="18" charset="0"/>
                                  <a:ea typeface="汉仪正圆-55W" panose="00020600040101010101" pitchFamily="18" charset="-122"/>
                                  <a:sym typeface="汉仪正圆-55W" panose="00020600040101010101" pitchFamily="18" charset="-122"/>
                                </a:rPr>
                              </m:ctrlPr>
                            </m:dPr>
                            <m:e>
                              <m:sSub>
                                <m:sSubPr>
                                  <m:ctrlPr>
                                    <a:rPr lang="en-US" altLang="zh-CN" sz="2400" b="0" i="1" smtClean="0">
                                      <a:latin typeface="Cambria Math" panose="02040503050406030204" pitchFamily="18" charset="0"/>
                                      <a:ea typeface="汉仪正圆-55W" panose="00020600040101010101" pitchFamily="18" charset="-122"/>
                                      <a:sym typeface="汉仪正圆-55W" panose="00020600040101010101" pitchFamily="18" charset="-122"/>
                                    </a:rPr>
                                  </m:ctrlPr>
                                </m:sSubPr>
                                <m:e>
                                  <m:r>
                                    <a:rPr lang="en-US" altLang="zh-CN" sz="2400" b="0" i="1" smtClean="0">
                                      <a:latin typeface="Cambria Math" panose="02040503050406030204" pitchFamily="18" charset="0"/>
                                      <a:ea typeface="汉仪正圆-55W" panose="00020600040101010101" pitchFamily="18" charset="-122"/>
                                      <a:sym typeface="汉仪正圆-55W" panose="00020600040101010101" pitchFamily="18" charset="-122"/>
                                    </a:rPr>
                                    <m:t>h</m:t>
                                  </m:r>
                                </m:e>
                                <m:sub>
                                  <m:r>
                                    <a:rPr lang="en-US" altLang="zh-CN" sz="2400" b="0" i="1" smtClean="0">
                                      <a:latin typeface="Cambria Math" panose="02040503050406030204" pitchFamily="18" charset="0"/>
                                      <a:ea typeface="汉仪正圆-55W" panose="00020600040101010101" pitchFamily="18" charset="-122"/>
                                      <a:sym typeface="汉仪正圆-55W" panose="00020600040101010101" pitchFamily="18" charset="-122"/>
                                    </a:rPr>
                                    <m:t>𝑡</m:t>
                                  </m:r>
                                  <m:r>
                                    <a:rPr lang="en-US" altLang="zh-CN" sz="2400" b="0" i="1" smtClean="0">
                                      <a:latin typeface="Cambria Math" panose="02040503050406030204" pitchFamily="18" charset="0"/>
                                      <a:ea typeface="汉仪正圆-55W" panose="00020600040101010101" pitchFamily="18" charset="-122"/>
                                      <a:sym typeface="汉仪正圆-55W" panose="00020600040101010101" pitchFamily="18" charset="-122"/>
                                    </a:rPr>
                                    <m:t>−1</m:t>
                                  </m:r>
                                </m:sub>
                              </m:sSub>
                              <m:r>
                                <a:rPr lang="en-US" altLang="zh-CN" sz="2400" b="0" i="1" smtClean="0">
                                  <a:latin typeface="Cambria Math" panose="02040503050406030204" pitchFamily="18" charset="0"/>
                                  <a:ea typeface="汉仪正圆-55W" panose="00020600040101010101" pitchFamily="18" charset="-122"/>
                                  <a:sym typeface="汉仪正圆-55W" panose="00020600040101010101" pitchFamily="18" charset="-122"/>
                                </a:rPr>
                                <m:t>,</m:t>
                              </m:r>
                              <m:sSub>
                                <m:sSubPr>
                                  <m:ctrlPr>
                                    <a:rPr lang="en-US" altLang="zh-CN" sz="2400" b="0" i="1" smtClean="0">
                                      <a:latin typeface="Cambria Math" panose="02040503050406030204" pitchFamily="18" charset="0"/>
                                      <a:ea typeface="汉仪正圆-55W" panose="00020600040101010101" pitchFamily="18" charset="-122"/>
                                      <a:sym typeface="汉仪正圆-55W" panose="00020600040101010101" pitchFamily="18" charset="-122"/>
                                    </a:rPr>
                                  </m:ctrlPr>
                                </m:sSubPr>
                                <m:e>
                                  <m:r>
                                    <a:rPr lang="en-US" altLang="zh-CN" sz="2400" b="0" i="1" smtClean="0">
                                      <a:latin typeface="Cambria Math" panose="02040503050406030204" pitchFamily="18" charset="0"/>
                                      <a:ea typeface="汉仪正圆-55W" panose="00020600040101010101" pitchFamily="18" charset="-122"/>
                                      <a:sym typeface="汉仪正圆-55W" panose="00020600040101010101" pitchFamily="18" charset="-122"/>
                                    </a:rPr>
                                    <m:t>𝑥</m:t>
                                  </m:r>
                                </m:e>
                                <m:sub>
                                  <m:r>
                                    <a:rPr lang="en-US" altLang="zh-CN" sz="2400" b="0" i="1" smtClean="0">
                                      <a:latin typeface="Cambria Math" panose="02040503050406030204" pitchFamily="18" charset="0"/>
                                      <a:ea typeface="汉仪正圆-55W" panose="00020600040101010101" pitchFamily="18" charset="-122"/>
                                      <a:sym typeface="汉仪正圆-55W" panose="00020600040101010101" pitchFamily="18" charset="-122"/>
                                    </a:rPr>
                                    <m:t>𝑡</m:t>
                                  </m:r>
                                </m:sub>
                              </m:sSub>
                            </m:e>
                          </m:d>
                          <m:r>
                            <a:rPr lang="en-US" altLang="zh-CN" sz="2400" b="0" i="1" smtClean="0">
                              <a:latin typeface="Cambria Math" panose="02040503050406030204" pitchFamily="18" charset="0"/>
                              <a:ea typeface="汉仪正圆-55W" panose="00020600040101010101" pitchFamily="18" charset="-122"/>
                              <a:sym typeface="汉仪正圆-55W" panose="00020600040101010101" pitchFamily="18" charset="-122"/>
                            </a:rPr>
                            <m:t>+</m:t>
                          </m:r>
                          <m:sSub>
                            <m:sSubPr>
                              <m:ctrlPr>
                                <a:rPr lang="en-US" altLang="zh-CN" sz="2400" b="0" i="1" smtClean="0">
                                  <a:latin typeface="Cambria Math" panose="02040503050406030204" pitchFamily="18" charset="0"/>
                                  <a:ea typeface="汉仪正圆-55W" panose="00020600040101010101" pitchFamily="18" charset="-122"/>
                                  <a:sym typeface="汉仪正圆-55W" panose="00020600040101010101" pitchFamily="18" charset="-122"/>
                                </a:rPr>
                              </m:ctrlPr>
                            </m:sSubPr>
                            <m:e>
                              <m:r>
                                <a:rPr lang="en-US" altLang="zh-CN" sz="2400" b="0" i="1" smtClean="0">
                                  <a:latin typeface="Cambria Math" panose="02040503050406030204" pitchFamily="18" charset="0"/>
                                  <a:ea typeface="汉仪正圆-55W" panose="00020600040101010101" pitchFamily="18" charset="-122"/>
                                  <a:sym typeface="汉仪正圆-55W" panose="00020600040101010101" pitchFamily="18" charset="-122"/>
                                </a:rPr>
                                <m:t>𝑏</m:t>
                              </m:r>
                            </m:e>
                            <m:sub>
                              <m:r>
                                <a:rPr lang="en-US" altLang="zh-CN" sz="2400" b="0" i="1" smtClean="0">
                                  <a:latin typeface="Cambria Math" panose="02040503050406030204" pitchFamily="18" charset="0"/>
                                  <a:ea typeface="汉仪正圆-55W" panose="00020600040101010101" pitchFamily="18" charset="-122"/>
                                  <a:sym typeface="汉仪正圆-55W" panose="00020600040101010101" pitchFamily="18" charset="-122"/>
                                </a:rPr>
                                <m:t>𝑓</m:t>
                              </m:r>
                            </m:sub>
                          </m:sSub>
                        </m:e>
                      </m:d>
                    </m:oMath>
                  </m:oMathPara>
                </a14:m>
                <a:endParaRPr lang="en-US" altLang="zh-CN" sz="2400" i="1">
                  <a:latin typeface="Cambria Math" panose="02040503050406030204" pitchFamily="18" charset="0"/>
                  <a:ea typeface="汉仪正圆-55W" panose="00020600040101010101" pitchFamily="18" charset="-122"/>
                  <a:sym typeface="汉仪正圆-55W" panose="00020600040101010101" pitchFamily="18" charset="-122"/>
                </a:endParaRPr>
              </a:p>
              <a:p>
                <a:pPr defTabSz="1217930">
                  <a:defRPr/>
                </a:pPr>
                <a:endParaRPr lang="en-US" altLang="zh-CN" sz="2400">
                  <a:solidFill>
                    <a:schemeClr val="tx1"/>
                  </a:solidFill>
                  <a:latin typeface="Cambria Math" panose="02040503050406030204" pitchFamily="18" charset="0"/>
                  <a:ea typeface="汉仪正圆-55W" panose="00020600040101010101" pitchFamily="18" charset="-122"/>
                  <a:sym typeface="汉仪正圆-55W" panose="00020600040101010101" pitchFamily="18" charset="-122"/>
                </a:endParaRPr>
              </a:p>
              <a:p>
                <a:pPr defTabSz="1217930">
                  <a:defRPr/>
                </a:pPr>
                <a14:m>
                  <m:oMathPara xmlns:m="http://schemas.openxmlformats.org/officeDocument/2006/math">
                    <m:oMathParaPr>
                      <m:jc m:val="centerGroup"/>
                    </m:oMathParaPr>
                    <m:oMath xmlns:m="http://schemas.openxmlformats.org/officeDocument/2006/math">
                      <m:acc>
                        <m:accPr>
                          <m:chr m:val="̃"/>
                          <m:ctrlPr>
                            <a:rPr lang="en-US" altLang="zh-CN" sz="2400" i="1">
                              <a:solidFill>
                                <a:schemeClr val="tx1"/>
                              </a:solidFill>
                              <a:latin typeface="Cambria Math" panose="02040503050406030204" pitchFamily="18" charset="0"/>
                              <a:ea typeface="汉仪正圆-55W" panose="00020600040101010101" pitchFamily="18" charset="-122"/>
                              <a:sym typeface="汉仪正圆-55W" panose="00020600040101010101" pitchFamily="18" charset="-122"/>
                            </a:rPr>
                          </m:ctrlPr>
                        </m:accPr>
                        <m:e>
                          <m:sSub>
                            <m:sSubPr>
                              <m:ctrlPr>
                                <a:rPr lang="en-US" altLang="zh-CN" sz="2400" i="1">
                                  <a:solidFill>
                                    <a:schemeClr val="tx1"/>
                                  </a:solidFill>
                                  <a:latin typeface="Cambria Math" panose="02040503050406030204" pitchFamily="18" charset="0"/>
                                  <a:ea typeface="汉仪正圆-55W" panose="00020600040101010101" pitchFamily="18" charset="-122"/>
                                  <a:sym typeface="汉仪正圆-55W" panose="00020600040101010101" pitchFamily="18" charset="-122"/>
                                </a:rPr>
                              </m:ctrlPr>
                            </m:sSubPr>
                            <m:e>
                              <m:r>
                                <a:rPr lang="en-US" altLang="zh-CN" sz="2400" i="1" smtClean="0">
                                  <a:solidFill>
                                    <a:schemeClr val="tx1"/>
                                  </a:solidFill>
                                  <a:latin typeface="Cambria Math" panose="02040503050406030204" pitchFamily="18" charset="0"/>
                                  <a:ea typeface="汉仪正圆-55W" panose="00020600040101010101" pitchFamily="18" charset="-122"/>
                                  <a:sym typeface="汉仪正圆-55W" panose="00020600040101010101" pitchFamily="18" charset="-122"/>
                                </a:rPr>
                                <m:t>𝐶</m:t>
                              </m:r>
                            </m:e>
                            <m:sub>
                              <m:r>
                                <a:rPr lang="en-US" altLang="zh-CN" sz="2400" i="1">
                                  <a:solidFill>
                                    <a:schemeClr val="tx1"/>
                                  </a:solidFill>
                                  <a:latin typeface="Cambria Math" panose="02040503050406030204" pitchFamily="18" charset="0"/>
                                  <a:ea typeface="汉仪正圆-55W" panose="00020600040101010101" pitchFamily="18" charset="-122"/>
                                  <a:sym typeface="汉仪正圆-55W" panose="00020600040101010101" pitchFamily="18" charset="-122"/>
                                </a:rPr>
                                <m:t>𝑡</m:t>
                              </m:r>
                            </m:sub>
                          </m:sSub>
                        </m:e>
                      </m:acc>
                      <m:r>
                        <a:rPr lang="en-US" altLang="zh-CN" sz="2400" b="0" i="1" smtClean="0">
                          <a:solidFill>
                            <a:schemeClr val="tx1"/>
                          </a:solidFill>
                          <a:latin typeface="Cambria Math" panose="02040503050406030204" pitchFamily="18" charset="0"/>
                          <a:ea typeface="汉仪正圆-55W" panose="00020600040101010101" pitchFamily="18" charset="-122"/>
                          <a:sym typeface="汉仪正圆-55W" panose="00020600040101010101" pitchFamily="18" charset="-122"/>
                        </a:rPr>
                        <m:t>=</m:t>
                      </m:r>
                      <m:func>
                        <m:funcPr>
                          <m:ctrlPr>
                            <a:rPr lang="en-US" altLang="zh-CN" sz="2400" b="0" i="1" smtClean="0">
                              <a:solidFill>
                                <a:schemeClr val="tx1"/>
                              </a:solidFill>
                              <a:latin typeface="Cambria Math" panose="02040503050406030204" pitchFamily="18" charset="0"/>
                              <a:ea typeface="汉仪正圆-55W" panose="00020600040101010101" pitchFamily="18" charset="-122"/>
                              <a:sym typeface="汉仪正圆-55W" panose="00020600040101010101" pitchFamily="18" charset="-122"/>
                            </a:rPr>
                          </m:ctrlPr>
                        </m:funcPr>
                        <m:fName>
                          <m:r>
                            <m:rPr>
                              <m:sty m:val="p"/>
                            </m:rPr>
                            <a:rPr lang="en-US" altLang="zh-CN" sz="2400" b="0" i="0" smtClean="0">
                              <a:solidFill>
                                <a:schemeClr val="tx1"/>
                              </a:solidFill>
                              <a:latin typeface="Cambria Math" panose="02040503050406030204" pitchFamily="18" charset="0"/>
                              <a:ea typeface="汉仪正圆-55W" panose="00020600040101010101" pitchFamily="18" charset="-122"/>
                              <a:sym typeface="汉仪正圆-55W" panose="00020600040101010101" pitchFamily="18" charset="-122"/>
                            </a:rPr>
                            <m:t>tanh</m:t>
                          </m:r>
                        </m:fName>
                        <m:e>
                          <m:d>
                            <m:dPr>
                              <m:ctrlPr>
                                <a:rPr lang="en-US" altLang="zh-CN" sz="2400" b="0" i="1" smtClean="0">
                                  <a:solidFill>
                                    <a:schemeClr val="tx1"/>
                                  </a:solidFill>
                                  <a:latin typeface="Cambria Math" panose="02040503050406030204" pitchFamily="18" charset="0"/>
                                  <a:ea typeface="汉仪正圆-55W" panose="00020600040101010101" pitchFamily="18" charset="-122"/>
                                  <a:sym typeface="汉仪正圆-55W" panose="00020600040101010101" pitchFamily="18" charset="-122"/>
                                </a:rPr>
                              </m:ctrlPr>
                            </m:dPr>
                            <m:e>
                              <m:sSub>
                                <m:sSubPr>
                                  <m:ctrlPr>
                                    <a:rPr lang="en-US" altLang="zh-CN" sz="2400" b="0" i="1" smtClean="0">
                                      <a:solidFill>
                                        <a:schemeClr val="tx1"/>
                                      </a:solidFill>
                                      <a:latin typeface="Cambria Math" panose="02040503050406030204" pitchFamily="18" charset="0"/>
                                      <a:ea typeface="汉仪正圆-55W" panose="00020600040101010101" pitchFamily="18" charset="-122"/>
                                      <a:sym typeface="汉仪正圆-55W" panose="00020600040101010101" pitchFamily="18" charset="-122"/>
                                    </a:rPr>
                                  </m:ctrlPr>
                                </m:sSubPr>
                                <m:e>
                                  <m:r>
                                    <a:rPr lang="en-US" altLang="zh-CN" sz="2400" b="0" i="1" smtClean="0">
                                      <a:solidFill>
                                        <a:schemeClr val="tx1"/>
                                      </a:solidFill>
                                      <a:latin typeface="Cambria Math" panose="02040503050406030204" pitchFamily="18" charset="0"/>
                                      <a:ea typeface="汉仪正圆-55W" panose="00020600040101010101" pitchFamily="18" charset="-122"/>
                                      <a:sym typeface="汉仪正圆-55W" panose="00020600040101010101" pitchFamily="18" charset="-122"/>
                                    </a:rPr>
                                    <m:t>𝑊</m:t>
                                  </m:r>
                                </m:e>
                                <m:sub>
                                  <m:r>
                                    <a:rPr lang="en-US" altLang="zh-CN" sz="2400" b="0" i="1" smtClean="0">
                                      <a:solidFill>
                                        <a:schemeClr val="tx1"/>
                                      </a:solidFill>
                                      <a:latin typeface="Cambria Math" panose="02040503050406030204" pitchFamily="18" charset="0"/>
                                      <a:ea typeface="汉仪正圆-55W" panose="00020600040101010101" pitchFamily="18" charset="-122"/>
                                      <a:sym typeface="汉仪正圆-55W" panose="00020600040101010101" pitchFamily="18" charset="-122"/>
                                    </a:rPr>
                                    <m:t>𝐶</m:t>
                                  </m:r>
                                </m:sub>
                              </m:sSub>
                              <m:r>
                                <a:rPr lang="en-US" altLang="zh-CN" sz="2400" b="0" i="1" smtClean="0">
                                  <a:solidFill>
                                    <a:schemeClr val="tx1"/>
                                  </a:solidFill>
                                  <a:latin typeface="Cambria Math" panose="02040503050406030204" pitchFamily="18" charset="0"/>
                                  <a:ea typeface="汉仪正圆-55W" panose="00020600040101010101" pitchFamily="18" charset="-122"/>
                                  <a:sym typeface="汉仪正圆-55W" panose="00020600040101010101" pitchFamily="18" charset="-122"/>
                                </a:rPr>
                                <m:t>⋅</m:t>
                              </m:r>
                              <m:d>
                                <m:dPr>
                                  <m:begChr m:val="["/>
                                  <m:endChr m:val="]"/>
                                  <m:ctrlPr>
                                    <a:rPr lang="en-US" altLang="zh-CN" sz="2400" b="0" i="1" smtClean="0">
                                      <a:solidFill>
                                        <a:schemeClr val="tx1"/>
                                      </a:solidFill>
                                      <a:latin typeface="Cambria Math" panose="02040503050406030204" pitchFamily="18" charset="0"/>
                                      <a:ea typeface="汉仪正圆-55W" panose="00020600040101010101" pitchFamily="18" charset="-122"/>
                                      <a:sym typeface="汉仪正圆-55W" panose="00020600040101010101" pitchFamily="18" charset="-122"/>
                                    </a:rPr>
                                  </m:ctrlPr>
                                </m:dPr>
                                <m:e>
                                  <m:sSub>
                                    <m:sSubPr>
                                      <m:ctrlPr>
                                        <a:rPr lang="en-US" altLang="zh-CN" sz="2400" i="1">
                                          <a:latin typeface="Cambria Math" panose="02040503050406030204" pitchFamily="18" charset="0"/>
                                          <a:ea typeface="汉仪正圆-55W" panose="00020600040101010101" pitchFamily="18" charset="-122"/>
                                          <a:sym typeface="汉仪正圆-55W" panose="00020600040101010101" pitchFamily="18" charset="-122"/>
                                        </a:rPr>
                                      </m:ctrlPr>
                                    </m:sSubPr>
                                    <m:e>
                                      <m:r>
                                        <a:rPr lang="en-US" altLang="zh-CN" sz="2400" i="1">
                                          <a:latin typeface="Cambria Math" panose="02040503050406030204" pitchFamily="18" charset="0"/>
                                          <a:ea typeface="汉仪正圆-55W" panose="00020600040101010101" pitchFamily="18" charset="-122"/>
                                          <a:sym typeface="汉仪正圆-55W" panose="00020600040101010101" pitchFamily="18" charset="-122"/>
                                        </a:rPr>
                                        <m:t>h</m:t>
                                      </m:r>
                                    </m:e>
                                    <m:sub>
                                      <m:r>
                                        <a:rPr lang="en-US" altLang="zh-CN" sz="2400" i="1">
                                          <a:latin typeface="Cambria Math" panose="02040503050406030204" pitchFamily="18" charset="0"/>
                                          <a:ea typeface="汉仪正圆-55W" panose="00020600040101010101" pitchFamily="18" charset="-122"/>
                                          <a:sym typeface="汉仪正圆-55W" panose="00020600040101010101" pitchFamily="18" charset="-122"/>
                                        </a:rPr>
                                        <m:t>𝑡</m:t>
                                      </m:r>
                                      <m:r>
                                        <a:rPr lang="en-US" altLang="zh-CN" sz="2400" i="1">
                                          <a:latin typeface="Cambria Math" panose="02040503050406030204" pitchFamily="18" charset="0"/>
                                          <a:ea typeface="汉仪正圆-55W" panose="00020600040101010101" pitchFamily="18" charset="-122"/>
                                          <a:sym typeface="汉仪正圆-55W" panose="00020600040101010101" pitchFamily="18" charset="-122"/>
                                        </a:rPr>
                                        <m:t>−1</m:t>
                                      </m:r>
                                    </m:sub>
                                  </m:sSub>
                                  <m:r>
                                    <a:rPr lang="en-US" altLang="zh-CN" sz="2400" i="1">
                                      <a:latin typeface="Cambria Math" panose="02040503050406030204" pitchFamily="18" charset="0"/>
                                      <a:ea typeface="汉仪正圆-55W" panose="00020600040101010101" pitchFamily="18" charset="-122"/>
                                      <a:sym typeface="汉仪正圆-55W" panose="00020600040101010101" pitchFamily="18" charset="-122"/>
                                    </a:rPr>
                                    <m:t>,</m:t>
                                  </m:r>
                                  <m:sSub>
                                    <m:sSubPr>
                                      <m:ctrlPr>
                                        <a:rPr lang="en-US" altLang="zh-CN" sz="2400" i="1">
                                          <a:latin typeface="Cambria Math" panose="02040503050406030204" pitchFamily="18" charset="0"/>
                                          <a:ea typeface="汉仪正圆-55W" panose="00020600040101010101" pitchFamily="18" charset="-122"/>
                                          <a:sym typeface="汉仪正圆-55W" panose="00020600040101010101" pitchFamily="18" charset="-122"/>
                                        </a:rPr>
                                      </m:ctrlPr>
                                    </m:sSubPr>
                                    <m:e>
                                      <m:r>
                                        <a:rPr lang="en-US" altLang="zh-CN" sz="2400" i="1">
                                          <a:latin typeface="Cambria Math" panose="02040503050406030204" pitchFamily="18" charset="0"/>
                                          <a:ea typeface="汉仪正圆-55W" panose="00020600040101010101" pitchFamily="18" charset="-122"/>
                                          <a:sym typeface="汉仪正圆-55W" panose="00020600040101010101" pitchFamily="18" charset="-122"/>
                                        </a:rPr>
                                        <m:t>𝑥</m:t>
                                      </m:r>
                                    </m:e>
                                    <m:sub>
                                      <m:r>
                                        <a:rPr lang="en-US" altLang="zh-CN" sz="2400" i="1">
                                          <a:latin typeface="Cambria Math" panose="02040503050406030204" pitchFamily="18" charset="0"/>
                                          <a:ea typeface="汉仪正圆-55W" panose="00020600040101010101" pitchFamily="18" charset="-122"/>
                                          <a:sym typeface="汉仪正圆-55W" panose="00020600040101010101" pitchFamily="18" charset="-122"/>
                                        </a:rPr>
                                        <m:t>𝑡</m:t>
                                      </m:r>
                                    </m:sub>
                                  </m:sSub>
                                </m:e>
                              </m:d>
                              <m:r>
                                <a:rPr lang="en-US" altLang="zh-CN" sz="2400" b="0" i="1" smtClean="0">
                                  <a:solidFill>
                                    <a:schemeClr val="tx1"/>
                                  </a:solidFill>
                                  <a:latin typeface="Cambria Math" panose="02040503050406030204" pitchFamily="18" charset="0"/>
                                  <a:ea typeface="汉仪正圆-55W" panose="00020600040101010101" pitchFamily="18" charset="-122"/>
                                  <a:sym typeface="汉仪正圆-55W" panose="00020600040101010101" pitchFamily="18" charset="-122"/>
                                </a:rPr>
                                <m:t>+</m:t>
                              </m:r>
                              <m:sSub>
                                <m:sSubPr>
                                  <m:ctrlPr>
                                    <a:rPr lang="en-US" altLang="zh-CN" sz="2400" b="0" i="1" smtClean="0">
                                      <a:solidFill>
                                        <a:schemeClr val="tx1"/>
                                      </a:solidFill>
                                      <a:latin typeface="Cambria Math" panose="02040503050406030204" pitchFamily="18" charset="0"/>
                                      <a:ea typeface="汉仪正圆-55W" panose="00020600040101010101" pitchFamily="18" charset="-122"/>
                                      <a:sym typeface="汉仪正圆-55W" panose="00020600040101010101" pitchFamily="18" charset="-122"/>
                                    </a:rPr>
                                  </m:ctrlPr>
                                </m:sSubPr>
                                <m:e>
                                  <m:r>
                                    <a:rPr lang="en-US" altLang="zh-CN" sz="2400" b="0" i="1" smtClean="0">
                                      <a:solidFill>
                                        <a:schemeClr val="tx1"/>
                                      </a:solidFill>
                                      <a:latin typeface="Cambria Math" panose="02040503050406030204" pitchFamily="18" charset="0"/>
                                      <a:ea typeface="汉仪正圆-55W" panose="00020600040101010101" pitchFamily="18" charset="-122"/>
                                      <a:sym typeface="汉仪正圆-55W" panose="00020600040101010101" pitchFamily="18" charset="-122"/>
                                    </a:rPr>
                                    <m:t>𝑏</m:t>
                                  </m:r>
                                </m:e>
                                <m:sub>
                                  <m:r>
                                    <a:rPr lang="en-US" altLang="zh-CN" sz="2400" b="0" i="1" smtClean="0">
                                      <a:solidFill>
                                        <a:schemeClr val="tx1"/>
                                      </a:solidFill>
                                      <a:latin typeface="Cambria Math" panose="02040503050406030204" pitchFamily="18" charset="0"/>
                                      <a:ea typeface="汉仪正圆-55W" panose="00020600040101010101" pitchFamily="18" charset="-122"/>
                                      <a:sym typeface="汉仪正圆-55W" panose="00020600040101010101" pitchFamily="18" charset="-122"/>
                                    </a:rPr>
                                    <m:t>𝐶</m:t>
                                  </m:r>
                                </m:sub>
                              </m:sSub>
                            </m:e>
                          </m:d>
                        </m:e>
                      </m:func>
                    </m:oMath>
                  </m:oMathPara>
                </a14:m>
                <a:endParaRPr lang="en-US" altLang="zh-CN" sz="2400" b="0" i="1">
                  <a:solidFill>
                    <a:schemeClr val="tx1"/>
                  </a:solidFill>
                  <a:latin typeface="Cambria Math" panose="02040503050406030204" pitchFamily="18" charset="0"/>
                  <a:ea typeface="汉仪正圆-55W" panose="00020600040101010101" pitchFamily="18" charset="-122"/>
                  <a:sym typeface="汉仪正圆-55W" panose="00020600040101010101" pitchFamily="18" charset="-122"/>
                </a:endParaRPr>
              </a:p>
              <a:p>
                <a:pPr defTabSz="1217930">
                  <a:defRPr/>
                </a:pPr>
                <a:endParaRPr lang="en-US" altLang="zh-CN" sz="2400" i="1">
                  <a:latin typeface="Cambria Math" panose="02040503050406030204" pitchFamily="18" charset="0"/>
                  <a:ea typeface="汉仪正圆-55W" panose="00020600040101010101" pitchFamily="18" charset="-122"/>
                  <a:sym typeface="汉仪正圆-55W" panose="00020600040101010101" pitchFamily="18" charset="-122"/>
                </a:endParaRPr>
              </a:p>
              <a:p>
                <a:pPr defTabSz="1217930">
                  <a:defRPr/>
                </a:pPr>
                <a:endParaRPr lang="en-US" altLang="zh-CN" sz="2400" i="1">
                  <a:latin typeface="Cambria Math" panose="02040503050406030204" pitchFamily="18" charset="0"/>
                  <a:ea typeface="汉仪正圆-55W" panose="00020600040101010101" pitchFamily="18" charset="-122"/>
                  <a:sym typeface="汉仪正圆-55W" panose="00020600040101010101" pitchFamily="18" charset="-122"/>
                </a:endParaRPr>
              </a:p>
              <a:p>
                <a:pPr defTabSz="1217930">
                  <a:lnSpc>
                    <a:spcPts val="2000"/>
                  </a:lnSpc>
                  <a:defRPr/>
                </a:pPr>
                <a:endParaRPr lang="en-US" altLang="zh-CN" sz="1600" i="1">
                  <a:latin typeface="Cambria Math" panose="02040503050406030204" pitchFamily="18" charset="0"/>
                  <a:ea typeface="汉仪正圆-55W" panose="00020600040101010101" pitchFamily="18" charset="-122"/>
                  <a:sym typeface="汉仪正圆-55W" panose="00020600040101010101" pitchFamily="18" charset="-122"/>
                </a:endParaRPr>
              </a:p>
              <a:p>
                <a:pPr lvl="0" defTabSz="1217930">
                  <a:lnSpc>
                    <a:spcPts val="2000"/>
                  </a:lnSpc>
                  <a:defRPr/>
                </a:pPr>
                <a:endParaRPr lang="en-US" altLang="zh-CN" sz="1600" b="0">
                  <a:latin typeface="汉仪正圆-55W" panose="00020600040101010101" pitchFamily="18" charset="-122"/>
                  <a:ea typeface="汉仪正圆-55W" panose="00020600040101010101" pitchFamily="18" charset="-122"/>
                  <a:sym typeface="汉仪正圆-55W" panose="00020600040101010101" pitchFamily="18" charset="-122"/>
                </a:endParaRPr>
              </a:p>
            </p:txBody>
          </p:sp>
        </mc:Choice>
        <mc:Fallback xmlns="">
          <p:sp>
            <p:nvSpPr>
              <p:cNvPr id="3" name="深度视觉·原创设计 https://www.docer.com/works?userid=22383862">
                <a:extLst>
                  <a:ext uri="{FF2B5EF4-FFF2-40B4-BE49-F238E27FC236}">
                    <a16:creationId xmlns:a16="http://schemas.microsoft.com/office/drawing/2014/main" id="{F0773C0E-D4D9-EDF5-D56C-E26A2C524E43}"/>
                  </a:ext>
                </a:extLst>
              </p:cNvPr>
              <p:cNvSpPr>
                <a:spLocks noRot="1" noChangeAspect="1" noMove="1" noResize="1" noEditPoints="1" noAdjustHandles="1" noChangeArrowheads="1" noChangeShapeType="1" noTextEdit="1"/>
              </p:cNvSpPr>
              <p:nvPr/>
            </p:nvSpPr>
            <p:spPr>
              <a:xfrm>
                <a:off x="5234445" y="4235382"/>
                <a:ext cx="5738338" cy="3364511"/>
              </a:xfrm>
              <a:prstGeom prst="rect">
                <a:avLst/>
              </a:prstGeom>
              <a:blipFill>
                <a:blip r:embed="rId3"/>
                <a:stretch>
                  <a:fillRect/>
                </a:stretch>
              </a:blipFill>
            </p:spPr>
            <p:txBody>
              <a:bodyPr/>
              <a:lstStyle/>
              <a:p>
                <a:r>
                  <a:rPr lang="zh-CN" altLang="en-US">
                    <a:noFill/>
                  </a:rPr>
                  <a:t> </a:t>
                </a:r>
              </a:p>
            </p:txBody>
          </p:sp>
        </mc:Fallback>
      </mc:AlternateContent>
      <p:pic>
        <p:nvPicPr>
          <p:cNvPr id="6" name="图片 5">
            <a:extLst>
              <a:ext uri="{FF2B5EF4-FFF2-40B4-BE49-F238E27FC236}">
                <a16:creationId xmlns:a16="http://schemas.microsoft.com/office/drawing/2014/main" id="{04D1BE4D-0DBF-9EE5-ECB4-F70C8B31443A}"/>
              </a:ext>
            </a:extLst>
          </p:cNvPr>
          <p:cNvPicPr>
            <a:picLocks noChangeAspect="1"/>
          </p:cNvPicPr>
          <p:nvPr/>
        </p:nvPicPr>
        <p:blipFill>
          <a:blip r:embed="rId4"/>
          <a:stretch>
            <a:fillRect/>
          </a:stretch>
        </p:blipFill>
        <p:spPr>
          <a:xfrm>
            <a:off x="-1" y="1068686"/>
            <a:ext cx="5163271" cy="3162741"/>
          </a:xfrm>
          <a:prstGeom prst="rect">
            <a:avLst/>
          </a:prstGeom>
        </p:spPr>
      </p:pic>
    </p:spTree>
    <p:extLst>
      <p:ext uri="{BB962C8B-B14F-4D97-AF65-F5344CB8AC3E}">
        <p14:creationId xmlns:p14="http://schemas.microsoft.com/office/powerpoint/2010/main" val="3750258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1000"/>
                                        <p:tgtEl>
                                          <p:spTgt spid="3"/>
                                        </p:tgtEl>
                                      </p:cBhvr>
                                    </p:animEffect>
                                    <p:anim calcmode="lin" valueType="num">
                                      <p:cBhvr>
                                        <p:cTn id="14" dur="1000" fill="hold"/>
                                        <p:tgtEl>
                                          <p:spTgt spid="3"/>
                                        </p:tgtEl>
                                        <p:attrNameLst>
                                          <p:attrName>ppt_x</p:attrName>
                                        </p:attrNameLst>
                                      </p:cBhvr>
                                      <p:tavLst>
                                        <p:tav tm="0">
                                          <p:val>
                                            <p:strVal val="#ppt_x"/>
                                          </p:val>
                                        </p:tav>
                                        <p:tav tm="100000">
                                          <p:val>
                                            <p:strVal val="#ppt_x"/>
                                          </p:val>
                                        </p:tav>
                                      </p:tavLst>
                                    </p:anim>
                                    <p:anim calcmode="lin" valueType="num">
                                      <p:cBhvr>
                                        <p:cTn id="15"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深度视觉·原创设计 https://www.docer.com/works?userid=22383862"/>
          <p:cNvSpPr/>
          <p:nvPr/>
        </p:nvSpPr>
        <p:spPr>
          <a:xfrm flipH="1">
            <a:off x="11252019" y="5989229"/>
            <a:ext cx="939981" cy="868771"/>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55" name="深度视觉·原创设计 https://www.docer.com/works?userid=22383862"/>
          <p:cNvSpPr/>
          <p:nvPr/>
        </p:nvSpPr>
        <p:spPr>
          <a:xfrm rot="10800000" flipH="1">
            <a:off x="0" y="0"/>
            <a:ext cx="939981" cy="868771"/>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56" name="深度视觉·原创设计 https://www.docer.com/works?userid=22383862"/>
          <p:cNvSpPr/>
          <p:nvPr/>
        </p:nvSpPr>
        <p:spPr>
          <a:xfrm>
            <a:off x="4535714" y="350796"/>
            <a:ext cx="3120572" cy="5179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57" name="深度视觉·原创设计 https://www.docer.com/works?userid=22383862"/>
          <p:cNvSpPr txBox="1"/>
          <p:nvPr/>
        </p:nvSpPr>
        <p:spPr>
          <a:xfrm>
            <a:off x="4966459" y="455895"/>
            <a:ext cx="2259081" cy="307777"/>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000" spc="300">
                <a:solidFill>
                  <a:schemeClr val="tx1">
                    <a:lumMod val="75000"/>
                    <a:lumOff val="25000"/>
                  </a:schemeClr>
                </a:solidFill>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rPr>
              <a:t>更新细胞状态</a:t>
            </a:r>
            <a:endParaRPr kumimoji="0" lang="zh-CN" altLang="en-US" sz="2000" i="0" u="none" strike="noStrike" kern="1200" cap="none" spc="300" normalizeH="0" baseline="0" noProof="0">
              <a:ln>
                <a:noFill/>
              </a:ln>
              <a:solidFill>
                <a:schemeClr val="tx1">
                  <a:lumMod val="75000"/>
                  <a:lumOff val="25000"/>
                </a:schemeClr>
              </a:solidFill>
              <a:effectLst/>
              <a:uLnTx/>
              <a:uFillTx/>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endParaRPr>
          </a:p>
        </p:txBody>
      </p:sp>
      <mc:AlternateContent xmlns:mc="http://schemas.openxmlformats.org/markup-compatibility/2006" xmlns:a14="http://schemas.microsoft.com/office/drawing/2010/main">
        <mc:Choice Requires="a14">
          <p:sp>
            <p:nvSpPr>
              <p:cNvPr id="2" name="深度视觉·原创设计 https://www.docer.com/works?userid=22383862">
                <a:extLst>
                  <a:ext uri="{FF2B5EF4-FFF2-40B4-BE49-F238E27FC236}">
                    <a16:creationId xmlns:a16="http://schemas.microsoft.com/office/drawing/2014/main" id="{E969FD05-77B6-916C-14BA-09BBC5252289}"/>
                  </a:ext>
                </a:extLst>
              </p:cNvPr>
              <p:cNvSpPr/>
              <p:nvPr/>
            </p:nvSpPr>
            <p:spPr>
              <a:xfrm>
                <a:off x="5239438" y="1891248"/>
                <a:ext cx="5738338" cy="1836400"/>
              </a:xfrm>
              <a:prstGeom prst="rect">
                <a:avLst/>
              </a:prstGeom>
            </p:spPr>
            <p:txBody>
              <a:bodyPr wrap="square">
                <a:spAutoFit/>
              </a:bodyPr>
              <a:lstStyle/>
              <a:p>
                <a:pPr defTabSz="1217930">
                  <a:defRPr/>
                </a:pPr>
                <a:r>
                  <a:rPr lang="en-US" altLang="zh-CN" sz="2000">
                    <a:latin typeface="汉仪正圆-55W" panose="00020600040101010101" pitchFamily="18" charset="-122"/>
                    <a:ea typeface="汉仪正圆-55W" panose="00020600040101010101" pitchFamily="18" charset="-122"/>
                    <a:sym typeface="汉仪正圆-55W" panose="00020600040101010101" pitchFamily="18" charset="-122"/>
                  </a:rPr>
                  <a:t>1.</a:t>
                </a:r>
                <a:r>
                  <a:rPr lang="zh-CN" altLang="en-US" sz="2000">
                    <a:latin typeface="汉仪正圆-55W" panose="00020600040101010101" pitchFamily="18" charset="-122"/>
                    <a:ea typeface="汉仪正圆-55W" panose="00020600040101010101" pitchFamily="18" charset="-122"/>
                    <a:sym typeface="汉仪正圆-55W" panose="00020600040101010101" pitchFamily="18" charset="-122"/>
                  </a:rPr>
                  <a:t>作用：</a:t>
                </a:r>
                <a:r>
                  <a:rPr lang="zh-CN" altLang="en-US" sz="2000" u="sng">
                    <a:solidFill>
                      <a:srgbClr val="0070C0"/>
                    </a:solidFill>
                    <a:latin typeface="汉仪正圆-55W" panose="00020600040101010101" pitchFamily="18" charset="-122"/>
                    <a:ea typeface="汉仪正圆-55W" panose="00020600040101010101" pitchFamily="18" charset="-122"/>
                    <a:sym typeface="汉仪正圆-55W" panose="00020600040101010101" pitchFamily="18" charset="-122"/>
                  </a:rPr>
                  <a:t>更新细胞状态</a:t>
                </a:r>
                <a14:m>
                  <m:oMath xmlns:m="http://schemas.openxmlformats.org/officeDocument/2006/math">
                    <m:sSub>
                      <m:sSubPr>
                        <m:ctrlPr>
                          <a:rPr lang="en-US" altLang="zh-CN" sz="2000" b="0" i="1" u="sng" smtClean="0">
                            <a:solidFill>
                              <a:srgbClr val="0070C0"/>
                            </a:solidFill>
                            <a:latin typeface="Cambria Math" panose="02040503050406030204" pitchFamily="18" charset="0"/>
                            <a:ea typeface="汉仪正圆-55W" panose="00020600040101010101" pitchFamily="18" charset="-122"/>
                            <a:sym typeface="汉仪正圆-55W" panose="00020600040101010101" pitchFamily="18" charset="-122"/>
                          </a:rPr>
                        </m:ctrlPr>
                      </m:sSubPr>
                      <m:e>
                        <m:r>
                          <a:rPr lang="en-US" altLang="zh-CN" sz="2000" b="0" i="1" u="sng" smtClean="0">
                            <a:solidFill>
                              <a:srgbClr val="0070C0"/>
                            </a:solidFill>
                            <a:latin typeface="Cambria Math" panose="02040503050406030204" pitchFamily="18" charset="0"/>
                            <a:ea typeface="汉仪正圆-55W" panose="00020600040101010101" pitchFamily="18" charset="-122"/>
                            <a:sym typeface="汉仪正圆-55W" panose="00020600040101010101" pitchFamily="18" charset="-122"/>
                          </a:rPr>
                          <m:t>𝐶</m:t>
                        </m:r>
                      </m:e>
                      <m:sub>
                        <m:r>
                          <a:rPr lang="en-US" altLang="zh-CN" sz="2000" b="0" i="1" u="sng" smtClean="0">
                            <a:solidFill>
                              <a:srgbClr val="0070C0"/>
                            </a:solidFill>
                            <a:latin typeface="Cambria Math" panose="02040503050406030204" pitchFamily="18" charset="0"/>
                            <a:ea typeface="汉仪正圆-55W" panose="00020600040101010101" pitchFamily="18" charset="-122"/>
                            <a:sym typeface="汉仪正圆-55W" panose="00020600040101010101" pitchFamily="18" charset="-122"/>
                          </a:rPr>
                          <m:t>𝑡</m:t>
                        </m:r>
                      </m:sub>
                    </m:sSub>
                  </m:oMath>
                </a14:m>
                <a:r>
                  <a:rPr lang="zh-CN" altLang="en-US" sz="2000" b="0" u="sng">
                    <a:solidFill>
                      <a:srgbClr val="0070C0"/>
                    </a:solidFill>
                    <a:latin typeface="汉仪正圆-55W" panose="00020600040101010101" pitchFamily="18" charset="-122"/>
                    <a:ea typeface="汉仪正圆-55W" panose="00020600040101010101" pitchFamily="18" charset="-122"/>
                    <a:sym typeface="汉仪正圆-55W" panose="00020600040101010101" pitchFamily="18" charset="-122"/>
                  </a:rPr>
                  <a:t>中</a:t>
                </a:r>
                <a:endParaRPr lang="en-US" altLang="zh-CN" sz="2000" b="0" u="sng">
                  <a:solidFill>
                    <a:srgbClr val="0070C0"/>
                  </a:solidFill>
                  <a:latin typeface="汉仪正圆-55W" panose="00020600040101010101" pitchFamily="18" charset="-122"/>
                  <a:ea typeface="汉仪正圆-55W" panose="00020600040101010101" pitchFamily="18" charset="-122"/>
                  <a:sym typeface="汉仪正圆-55W" panose="00020600040101010101" pitchFamily="18" charset="-122"/>
                </a:endParaRPr>
              </a:p>
              <a:p>
                <a:pPr defTabSz="1217930">
                  <a:defRPr/>
                </a:pPr>
                <a:r>
                  <a:rPr lang="en-US" altLang="zh-CN" sz="2000">
                    <a:latin typeface="Cambria Math" panose="02040503050406030204" pitchFamily="18" charset="0"/>
                    <a:ea typeface="汉仪正圆-55W" panose="00020600040101010101" pitchFamily="18" charset="-122"/>
                    <a:sym typeface="汉仪正圆-55W" panose="00020600040101010101" pitchFamily="18" charset="-122"/>
                  </a:rPr>
                  <a:t>2</a:t>
                </a:r>
                <a:r>
                  <a:rPr lang="en-US" altLang="zh-CN" sz="2000" b="0">
                    <a:latin typeface="Cambria Math" panose="02040503050406030204" pitchFamily="18" charset="0"/>
                    <a:ea typeface="汉仪正圆-55W" panose="00020600040101010101" pitchFamily="18" charset="-122"/>
                    <a:sym typeface="汉仪正圆-55W" panose="00020600040101010101" pitchFamily="18" charset="-122"/>
                  </a:rPr>
                  <a:t>.</a:t>
                </a:r>
                <a:r>
                  <a:rPr lang="zh-CN" altLang="en-US" sz="2000">
                    <a:latin typeface="Cambria Math" panose="02040503050406030204" pitchFamily="18" charset="0"/>
                    <a:ea typeface="汉仪正圆-55W" panose="00020600040101010101" pitchFamily="18" charset="-122"/>
                    <a:sym typeface="汉仪正圆-55W" panose="00020600040101010101" pitchFamily="18" charset="-122"/>
                  </a:rPr>
                  <a:t>遗忘门的输出</a:t>
                </a:r>
                <a14:m>
                  <m:oMath xmlns:m="http://schemas.openxmlformats.org/officeDocument/2006/math">
                    <m:sSub>
                      <m:sSubPr>
                        <m:ctrlPr>
                          <a:rPr lang="en-US" altLang="zh-CN" sz="2000" b="0" i="1" smtClean="0">
                            <a:solidFill>
                              <a:srgbClr val="0070C0"/>
                            </a:solidFill>
                            <a:latin typeface="Cambria Math" panose="02040503050406030204" pitchFamily="18" charset="0"/>
                            <a:ea typeface="汉仪正圆-55W" panose="00020600040101010101" pitchFamily="18" charset="-122"/>
                            <a:sym typeface="汉仪正圆-55W" panose="00020600040101010101" pitchFamily="18" charset="-122"/>
                          </a:rPr>
                        </m:ctrlPr>
                      </m:sSubPr>
                      <m:e>
                        <m:r>
                          <a:rPr lang="en-US" altLang="zh-CN" sz="2000" b="0" i="1" smtClean="0">
                            <a:solidFill>
                              <a:srgbClr val="0070C0"/>
                            </a:solidFill>
                            <a:latin typeface="Cambria Math" panose="02040503050406030204" pitchFamily="18" charset="0"/>
                            <a:ea typeface="汉仪正圆-55W" panose="00020600040101010101" pitchFamily="18" charset="-122"/>
                            <a:sym typeface="汉仪正圆-55W" panose="00020600040101010101" pitchFamily="18" charset="-122"/>
                          </a:rPr>
                          <m:t>𝑓</m:t>
                        </m:r>
                      </m:e>
                      <m:sub>
                        <m:r>
                          <a:rPr lang="en-US" altLang="zh-CN" sz="2000" b="0" i="1" smtClean="0">
                            <a:solidFill>
                              <a:srgbClr val="0070C0"/>
                            </a:solidFill>
                            <a:latin typeface="Cambria Math" panose="02040503050406030204" pitchFamily="18" charset="0"/>
                            <a:ea typeface="汉仪正圆-55W" panose="00020600040101010101" pitchFamily="18" charset="-122"/>
                            <a:sym typeface="汉仪正圆-55W" panose="00020600040101010101" pitchFamily="18" charset="-122"/>
                          </a:rPr>
                          <m:t>𝑡</m:t>
                        </m:r>
                      </m:sub>
                    </m:sSub>
                    <m:r>
                      <a:rPr lang="zh-CN" altLang="en-US" sz="2000" i="1">
                        <a:latin typeface="Cambria Math" panose="02040503050406030204" pitchFamily="18" charset="0"/>
                        <a:ea typeface="汉仪正圆-55W" panose="00020600040101010101" pitchFamily="18" charset="-122"/>
                        <a:sym typeface="汉仪正圆-55W" panose="00020600040101010101" pitchFamily="18" charset="-122"/>
                      </a:rPr>
                      <m:t>与</m:t>
                    </m:r>
                  </m:oMath>
                </a14:m>
                <a:r>
                  <a:rPr lang="zh-CN" altLang="en-US" sz="2000" b="0">
                    <a:latin typeface="汉仪正圆-55W" panose="00020600040101010101" pitchFamily="18" charset="-122"/>
                    <a:ea typeface="汉仪正圆-55W" panose="00020600040101010101" pitchFamily="18" charset="-122"/>
                    <a:sym typeface="汉仪正圆-55W" panose="00020600040101010101" pitchFamily="18" charset="-122"/>
                  </a:rPr>
                  <a:t>上一时刻的细胞状态</a:t>
                </a:r>
                <a14:m>
                  <m:oMath xmlns:m="http://schemas.openxmlformats.org/officeDocument/2006/math">
                    <m:sSub>
                      <m:sSubPr>
                        <m:ctrlPr>
                          <a:rPr lang="en-US" altLang="zh-CN" sz="2000" b="0" i="1" smtClean="0">
                            <a:solidFill>
                              <a:srgbClr val="0070C0"/>
                            </a:solidFill>
                            <a:latin typeface="Cambria Math" panose="02040503050406030204" pitchFamily="18" charset="0"/>
                            <a:ea typeface="汉仪正圆-55W" panose="00020600040101010101" pitchFamily="18" charset="-122"/>
                            <a:sym typeface="汉仪正圆-55W" panose="00020600040101010101" pitchFamily="18" charset="-122"/>
                          </a:rPr>
                        </m:ctrlPr>
                      </m:sSubPr>
                      <m:e>
                        <m:r>
                          <a:rPr lang="en-US" altLang="zh-CN" sz="2000" b="0" i="1" smtClean="0">
                            <a:solidFill>
                              <a:srgbClr val="0070C0"/>
                            </a:solidFill>
                            <a:latin typeface="Cambria Math" panose="02040503050406030204" pitchFamily="18" charset="0"/>
                            <a:ea typeface="汉仪正圆-55W" panose="00020600040101010101" pitchFamily="18" charset="-122"/>
                            <a:sym typeface="汉仪正圆-55W" panose="00020600040101010101" pitchFamily="18" charset="-122"/>
                          </a:rPr>
                          <m:t>𝐶</m:t>
                        </m:r>
                      </m:e>
                      <m:sub>
                        <m:r>
                          <a:rPr lang="en-US" altLang="zh-CN" sz="2000" b="0" i="1" smtClean="0">
                            <a:solidFill>
                              <a:srgbClr val="0070C0"/>
                            </a:solidFill>
                            <a:latin typeface="Cambria Math" panose="02040503050406030204" pitchFamily="18" charset="0"/>
                            <a:ea typeface="汉仪正圆-55W" panose="00020600040101010101" pitchFamily="18" charset="-122"/>
                            <a:sym typeface="汉仪正圆-55W" panose="00020600040101010101" pitchFamily="18" charset="-122"/>
                          </a:rPr>
                          <m:t>𝑡</m:t>
                        </m:r>
                        <m:r>
                          <a:rPr lang="en-US" altLang="zh-CN" sz="2000" b="0" i="1" smtClean="0">
                            <a:solidFill>
                              <a:srgbClr val="0070C0"/>
                            </a:solidFill>
                            <a:latin typeface="Cambria Math" panose="02040503050406030204" pitchFamily="18" charset="0"/>
                            <a:ea typeface="汉仪正圆-55W" panose="00020600040101010101" pitchFamily="18" charset="-122"/>
                            <a:sym typeface="汉仪正圆-55W" panose="00020600040101010101" pitchFamily="18" charset="-122"/>
                          </a:rPr>
                          <m:t>−1</m:t>
                        </m:r>
                      </m:sub>
                    </m:sSub>
                    <m:r>
                      <a:rPr lang="zh-CN" altLang="en-US" sz="2000" i="1">
                        <a:latin typeface="Cambria Math" panose="02040503050406030204" pitchFamily="18" charset="0"/>
                        <a:ea typeface="汉仪正圆-55W" panose="00020600040101010101" pitchFamily="18" charset="-122"/>
                        <a:sym typeface="汉仪正圆-55W" panose="00020600040101010101" pitchFamily="18" charset="-122"/>
                      </a:rPr>
                      <m:t>相乘</m:t>
                    </m:r>
                  </m:oMath>
                </a14:m>
                <a:r>
                  <a:rPr lang="zh-CN" altLang="en-US" sz="2000" b="0">
                    <a:latin typeface="汉仪正圆-55W" panose="00020600040101010101" pitchFamily="18" charset="-122"/>
                    <a:ea typeface="汉仪正圆-55W" panose="00020600040101010101" pitchFamily="18" charset="-122"/>
                    <a:sym typeface="汉仪正圆-55W" panose="00020600040101010101" pitchFamily="18" charset="-122"/>
                  </a:rPr>
                  <a:t>更新一部分信息，将</a:t>
                </a:r>
                <a:r>
                  <a:rPr lang="zh-CN" altLang="en-US" sz="2000" b="0" u="sng">
                    <a:solidFill>
                      <a:srgbClr val="0070C0"/>
                    </a:solidFill>
                    <a:latin typeface="汉仪正圆-55W" panose="00020600040101010101" pitchFamily="18" charset="-122"/>
                    <a:ea typeface="汉仪正圆-55W" panose="00020600040101010101" pitchFamily="18" charset="-122"/>
                    <a:sym typeface="汉仪正圆-55W" panose="00020600040101010101" pitchFamily="18" charset="-122"/>
                  </a:rPr>
                  <a:t>记忆门的输出</a:t>
                </a:r>
                <a:r>
                  <a:rPr lang="zh-CN" altLang="en-US" sz="2000" b="0">
                    <a:latin typeface="汉仪正圆-55W" panose="00020600040101010101" pitchFamily="18" charset="-122"/>
                    <a:ea typeface="汉仪正圆-55W" panose="00020600040101010101" pitchFamily="18" charset="-122"/>
                    <a:sym typeface="汉仪正圆-55W" panose="00020600040101010101" pitchFamily="18" charset="-122"/>
                  </a:rPr>
                  <a:t>与</a:t>
                </a:r>
                <a:r>
                  <a:rPr lang="zh-CN" altLang="en-US" sz="2000" b="0" u="sng">
                    <a:solidFill>
                      <a:srgbClr val="0070C0"/>
                    </a:solidFill>
                    <a:latin typeface="汉仪正圆-55W" panose="00020600040101010101" pitchFamily="18" charset="-122"/>
                    <a:ea typeface="汉仪正圆-55W" panose="00020600040101010101" pitchFamily="18" charset="-122"/>
                    <a:sym typeface="汉仪正圆-55W" panose="00020600040101010101" pitchFamily="18" charset="-122"/>
                  </a:rPr>
                  <a:t>遗忘门选择后的信息</a:t>
                </a:r>
                <a:r>
                  <a:rPr lang="zh-CN" altLang="en-US" sz="2000" b="0" u="sng">
                    <a:solidFill>
                      <a:srgbClr val="00B050"/>
                    </a:solidFill>
                    <a:latin typeface="汉仪正圆-55W" panose="00020600040101010101" pitchFamily="18" charset="-122"/>
                    <a:ea typeface="汉仪正圆-55W" panose="00020600040101010101" pitchFamily="18" charset="-122"/>
                    <a:sym typeface="汉仪正圆-55W" panose="00020600040101010101" pitchFamily="18" charset="-122"/>
                  </a:rPr>
                  <a:t>加和</a:t>
                </a:r>
                <a:r>
                  <a:rPr lang="zh-CN" altLang="en-US" sz="2000" b="0">
                    <a:latin typeface="汉仪正圆-55W" panose="00020600040101010101" pitchFamily="18" charset="-122"/>
                    <a:ea typeface="汉仪正圆-55W" panose="00020600040101010101" pitchFamily="18" charset="-122"/>
                    <a:sym typeface="汉仪正圆-55W" panose="00020600040101010101" pitchFamily="18" charset="-122"/>
                  </a:rPr>
                  <a:t>得到新的细胞状态</a:t>
                </a:r>
                <a14:m>
                  <m:oMath xmlns:m="http://schemas.openxmlformats.org/officeDocument/2006/math">
                    <m:sSub>
                      <m:sSubPr>
                        <m:ctrlPr>
                          <a:rPr lang="en-US" altLang="zh-CN" sz="2000" b="0" i="1" smtClean="0">
                            <a:latin typeface="Cambria Math" panose="02040503050406030204" pitchFamily="18" charset="0"/>
                            <a:ea typeface="汉仪正圆-55W" panose="00020600040101010101" pitchFamily="18" charset="-122"/>
                            <a:sym typeface="汉仪正圆-55W" panose="00020600040101010101" pitchFamily="18" charset="-122"/>
                          </a:rPr>
                        </m:ctrlPr>
                      </m:sSubPr>
                      <m:e>
                        <m:r>
                          <a:rPr lang="en-US" altLang="zh-CN" sz="2000" b="0" i="1" smtClean="0">
                            <a:latin typeface="Cambria Math" panose="02040503050406030204" pitchFamily="18" charset="0"/>
                            <a:ea typeface="汉仪正圆-55W" panose="00020600040101010101" pitchFamily="18" charset="-122"/>
                            <a:sym typeface="汉仪正圆-55W" panose="00020600040101010101" pitchFamily="18" charset="-122"/>
                          </a:rPr>
                          <m:t>𝐶</m:t>
                        </m:r>
                      </m:e>
                      <m:sub>
                        <m:r>
                          <a:rPr lang="en-US" altLang="zh-CN" sz="2000" b="0" i="1" smtClean="0">
                            <a:latin typeface="Cambria Math" panose="02040503050406030204" pitchFamily="18" charset="0"/>
                            <a:ea typeface="汉仪正圆-55W" panose="00020600040101010101" pitchFamily="18" charset="-122"/>
                            <a:sym typeface="汉仪正圆-55W" panose="00020600040101010101" pitchFamily="18" charset="-122"/>
                          </a:rPr>
                          <m:t>𝑡</m:t>
                        </m:r>
                      </m:sub>
                    </m:sSub>
                  </m:oMath>
                </a14:m>
                <a:endParaRPr lang="en-US" altLang="zh-CN" sz="2000" b="0">
                  <a:latin typeface="汉仪正圆-55W" panose="00020600040101010101" pitchFamily="18" charset="-122"/>
                  <a:ea typeface="汉仪正圆-55W" panose="00020600040101010101" pitchFamily="18" charset="-122"/>
                  <a:sym typeface="汉仪正圆-55W" panose="00020600040101010101" pitchFamily="18" charset="-122"/>
                </a:endParaRPr>
              </a:p>
              <a:p>
                <a:pPr defTabSz="1217930">
                  <a:lnSpc>
                    <a:spcPts val="2000"/>
                  </a:lnSpc>
                  <a:defRPr/>
                </a:pPr>
                <a:r>
                  <a:rPr lang="en-US" altLang="zh-CN" sz="2000" b="0">
                    <a:latin typeface="汉仪正圆-55W" panose="00020600040101010101" pitchFamily="18" charset="-122"/>
                    <a:ea typeface="汉仪正圆-55W" panose="00020600040101010101" pitchFamily="18" charset="-122"/>
                    <a:sym typeface="汉仪正圆-55W" panose="00020600040101010101" pitchFamily="18" charset="-122"/>
                  </a:rPr>
                  <a:t>3.</a:t>
                </a:r>
                <a:r>
                  <a:rPr lang="en-US" altLang="zh-CN" sz="2000">
                    <a:ea typeface="汉仪正圆-55W" panose="00020600040101010101" pitchFamily="18" charset="-122"/>
                    <a:sym typeface="汉仪正圆-55W" panose="00020600040101010101" pitchFamily="18" charset="-122"/>
                  </a:rPr>
                  <a:t> </a:t>
                </a:r>
                <a14:m>
                  <m:oMath xmlns:m="http://schemas.openxmlformats.org/officeDocument/2006/math">
                    <m:sSub>
                      <m:sSubPr>
                        <m:ctrlPr>
                          <a:rPr lang="en-US" altLang="zh-CN" sz="2000" i="1">
                            <a:latin typeface="Cambria Math" panose="02040503050406030204" pitchFamily="18" charset="0"/>
                            <a:ea typeface="汉仪正圆-55W" panose="00020600040101010101" pitchFamily="18" charset="-122"/>
                            <a:sym typeface="汉仪正圆-55W" panose="00020600040101010101" pitchFamily="18" charset="-122"/>
                          </a:rPr>
                        </m:ctrlPr>
                      </m:sSubPr>
                      <m:e>
                        <m:r>
                          <a:rPr lang="en-US" altLang="zh-CN" sz="2000" i="1">
                            <a:latin typeface="Cambria Math" panose="02040503050406030204" pitchFamily="18" charset="0"/>
                            <a:ea typeface="汉仪正圆-55W" panose="00020600040101010101" pitchFamily="18" charset="-122"/>
                            <a:sym typeface="汉仪正圆-55W" panose="00020600040101010101" pitchFamily="18" charset="-122"/>
                          </a:rPr>
                          <m:t>𝐶</m:t>
                        </m:r>
                      </m:e>
                      <m:sub>
                        <m:r>
                          <a:rPr lang="en-US" altLang="zh-CN" sz="2000" i="1">
                            <a:latin typeface="Cambria Math" panose="02040503050406030204" pitchFamily="18" charset="0"/>
                            <a:ea typeface="汉仪正圆-55W" panose="00020600040101010101" pitchFamily="18" charset="-122"/>
                            <a:sym typeface="汉仪正圆-55W" panose="00020600040101010101" pitchFamily="18" charset="-122"/>
                          </a:rPr>
                          <m:t>𝑡</m:t>
                        </m:r>
                      </m:sub>
                    </m:sSub>
                    <m:r>
                      <a:rPr lang="zh-CN" altLang="en-US" sz="2000" i="1" smtClean="0">
                        <a:latin typeface="Cambria Math" panose="02040503050406030204" pitchFamily="18" charset="0"/>
                        <a:ea typeface="汉仪正圆-55W" panose="00020600040101010101" pitchFamily="18" charset="-122"/>
                        <a:sym typeface="汉仪正圆-55W" panose="00020600040101010101" pitchFamily="18" charset="-122"/>
                      </a:rPr>
                      <m:t>作为</m:t>
                    </m:r>
                  </m:oMath>
                </a14:m>
                <a:r>
                  <a:rPr lang="zh-CN" altLang="en-US" sz="2000" b="0">
                    <a:latin typeface="汉仪正圆-55W" panose="00020600040101010101" pitchFamily="18" charset="-122"/>
                    <a:ea typeface="汉仪正圆-55W" panose="00020600040101010101" pitchFamily="18" charset="-122"/>
                    <a:sym typeface="汉仪正圆-55W" panose="00020600040101010101" pitchFamily="18" charset="-122"/>
                  </a:rPr>
                  <a:t>新的细胞状态传递下去</a:t>
                </a:r>
                <a:endParaRPr lang="en-US" altLang="zh-CN" sz="2000" b="0">
                  <a:latin typeface="汉仪正圆-55W" panose="00020600040101010101" pitchFamily="18" charset="-122"/>
                  <a:ea typeface="汉仪正圆-55W" panose="00020600040101010101" pitchFamily="18" charset="-122"/>
                  <a:sym typeface="汉仪正圆-55W" panose="00020600040101010101" pitchFamily="18" charset="-122"/>
                </a:endParaRPr>
              </a:p>
              <a:p>
                <a:pPr lvl="0" defTabSz="1217930">
                  <a:lnSpc>
                    <a:spcPts val="2000"/>
                  </a:lnSpc>
                  <a:defRPr/>
                </a:pPr>
                <a:endParaRPr lang="en-US" altLang="zh-CN" sz="1600" b="0">
                  <a:latin typeface="汉仪正圆-55W" panose="00020600040101010101" pitchFamily="18" charset="-122"/>
                  <a:ea typeface="汉仪正圆-55W" panose="00020600040101010101" pitchFamily="18" charset="-122"/>
                  <a:sym typeface="汉仪正圆-55W" panose="00020600040101010101" pitchFamily="18" charset="-122"/>
                </a:endParaRPr>
              </a:p>
            </p:txBody>
          </p:sp>
        </mc:Choice>
        <mc:Fallback xmlns="">
          <p:sp>
            <p:nvSpPr>
              <p:cNvPr id="2" name="深度视觉·原创设计 https://www.docer.com/works?userid=22383862">
                <a:extLst>
                  <a:ext uri="{FF2B5EF4-FFF2-40B4-BE49-F238E27FC236}">
                    <a16:creationId xmlns:a16="http://schemas.microsoft.com/office/drawing/2014/main" id="{E969FD05-77B6-916C-14BA-09BBC5252289}"/>
                  </a:ext>
                </a:extLst>
              </p:cNvPr>
              <p:cNvSpPr>
                <a:spLocks noRot="1" noChangeAspect="1" noMove="1" noResize="1" noEditPoints="1" noAdjustHandles="1" noChangeArrowheads="1" noChangeShapeType="1" noTextEdit="1"/>
              </p:cNvSpPr>
              <p:nvPr/>
            </p:nvSpPr>
            <p:spPr>
              <a:xfrm>
                <a:off x="5239438" y="1891248"/>
                <a:ext cx="5738338" cy="1836400"/>
              </a:xfrm>
              <a:prstGeom prst="rect">
                <a:avLst/>
              </a:prstGeom>
              <a:blipFill>
                <a:blip r:embed="rId2"/>
                <a:stretch>
                  <a:fillRect l="-1062" t="-166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深度视觉·原创设计 https://www.docer.com/works?userid=22383862">
                <a:extLst>
                  <a:ext uri="{FF2B5EF4-FFF2-40B4-BE49-F238E27FC236}">
                    <a16:creationId xmlns:a16="http://schemas.microsoft.com/office/drawing/2014/main" id="{F0773C0E-D4D9-EDF5-D56C-E26A2C524E43}"/>
                  </a:ext>
                </a:extLst>
              </p:cNvPr>
              <p:cNvSpPr/>
              <p:nvPr/>
            </p:nvSpPr>
            <p:spPr>
              <a:xfrm>
                <a:off x="4356371" y="4384936"/>
                <a:ext cx="5738338" cy="1499193"/>
              </a:xfrm>
              <a:prstGeom prst="rect">
                <a:avLst/>
              </a:prstGeom>
            </p:spPr>
            <p:txBody>
              <a:bodyPr wrap="square">
                <a:spAutoFit/>
              </a:bodyPr>
              <a:lstStyle/>
              <a:p>
                <a:pPr defTabSz="1217930">
                  <a:defRPr/>
                </a:pPr>
                <a14:m>
                  <m:oMathPara xmlns:m="http://schemas.openxmlformats.org/officeDocument/2006/math">
                    <m:oMathParaPr>
                      <m:jc m:val="centerGroup"/>
                    </m:oMathParaPr>
                    <m:oMath xmlns:m="http://schemas.openxmlformats.org/officeDocument/2006/math">
                      <m:sSub>
                        <m:sSubPr>
                          <m:ctrlPr>
                            <a:rPr lang="en-US" altLang="zh-CN" sz="2400" i="1" smtClean="0">
                              <a:latin typeface="Cambria Math" panose="02040503050406030204" pitchFamily="18" charset="0"/>
                              <a:ea typeface="汉仪正圆-55W" panose="00020600040101010101" pitchFamily="18" charset="-122"/>
                              <a:sym typeface="汉仪正圆-55W" panose="00020600040101010101" pitchFamily="18" charset="-122"/>
                            </a:rPr>
                          </m:ctrlPr>
                        </m:sSubPr>
                        <m:e>
                          <m:r>
                            <a:rPr lang="en-US" altLang="zh-CN" sz="2400" b="0" i="1" smtClean="0">
                              <a:latin typeface="Cambria Math" panose="02040503050406030204" pitchFamily="18" charset="0"/>
                              <a:ea typeface="汉仪正圆-55W" panose="00020600040101010101" pitchFamily="18" charset="-122"/>
                              <a:sym typeface="汉仪正圆-55W" panose="00020600040101010101" pitchFamily="18" charset="-122"/>
                            </a:rPr>
                            <m:t>𝐶</m:t>
                          </m:r>
                        </m:e>
                        <m:sub>
                          <m:r>
                            <a:rPr lang="en-US" altLang="zh-CN" sz="2400" i="1">
                              <a:latin typeface="Cambria Math" panose="02040503050406030204" pitchFamily="18" charset="0"/>
                              <a:ea typeface="汉仪正圆-55W" panose="00020600040101010101" pitchFamily="18" charset="-122"/>
                              <a:sym typeface="汉仪正圆-55W" panose="00020600040101010101" pitchFamily="18" charset="-122"/>
                            </a:rPr>
                            <m:t>𝑡</m:t>
                          </m:r>
                        </m:sub>
                      </m:sSub>
                      <m:r>
                        <a:rPr lang="en-US" altLang="zh-CN" sz="2400" i="1">
                          <a:latin typeface="Cambria Math" panose="02040503050406030204" pitchFamily="18" charset="0"/>
                          <a:ea typeface="汉仪正圆-55W" panose="00020600040101010101" pitchFamily="18" charset="-122"/>
                          <a:sym typeface="汉仪正圆-55W" panose="00020600040101010101" pitchFamily="18" charset="-122"/>
                        </a:rPr>
                        <m:t>=</m:t>
                      </m:r>
                      <m:sSub>
                        <m:sSubPr>
                          <m:ctrlPr>
                            <a:rPr lang="en-US" altLang="zh-CN" sz="2400" b="0" i="1" smtClean="0">
                              <a:latin typeface="Cambria Math" panose="02040503050406030204" pitchFamily="18" charset="0"/>
                              <a:ea typeface="汉仪正圆-55W" panose="00020600040101010101" pitchFamily="18" charset="-122"/>
                              <a:sym typeface="汉仪正圆-55W" panose="00020600040101010101" pitchFamily="18" charset="-122"/>
                            </a:rPr>
                          </m:ctrlPr>
                        </m:sSubPr>
                        <m:e>
                          <m:r>
                            <a:rPr lang="en-US" altLang="zh-CN" sz="2400" b="0" i="1" smtClean="0">
                              <a:latin typeface="Cambria Math" panose="02040503050406030204" pitchFamily="18" charset="0"/>
                              <a:ea typeface="汉仪正圆-55W" panose="00020600040101010101" pitchFamily="18" charset="-122"/>
                              <a:sym typeface="汉仪正圆-55W" panose="00020600040101010101" pitchFamily="18" charset="-122"/>
                            </a:rPr>
                            <m:t>𝑓</m:t>
                          </m:r>
                        </m:e>
                        <m:sub>
                          <m:r>
                            <a:rPr lang="en-US" altLang="zh-CN" sz="2400" b="0" i="1" smtClean="0">
                              <a:latin typeface="Cambria Math" panose="02040503050406030204" pitchFamily="18" charset="0"/>
                              <a:ea typeface="汉仪正圆-55W" panose="00020600040101010101" pitchFamily="18" charset="-122"/>
                              <a:sym typeface="汉仪正圆-55W" panose="00020600040101010101" pitchFamily="18" charset="-122"/>
                            </a:rPr>
                            <m:t>𝑡</m:t>
                          </m:r>
                        </m:sub>
                      </m:sSub>
                      <m:r>
                        <a:rPr lang="en-US" altLang="zh-CN" sz="2400" b="0" i="1" smtClean="0">
                          <a:latin typeface="Cambria Math" panose="02040503050406030204" pitchFamily="18" charset="0"/>
                          <a:ea typeface="汉仪正圆-55W" panose="00020600040101010101" pitchFamily="18" charset="-122"/>
                          <a:sym typeface="汉仪正圆-55W" panose="00020600040101010101" pitchFamily="18" charset="-122"/>
                        </a:rPr>
                        <m:t>⊙</m:t>
                      </m:r>
                      <m:sSub>
                        <m:sSubPr>
                          <m:ctrlPr>
                            <a:rPr lang="en-US" altLang="zh-CN" sz="2400" b="0" i="1" smtClean="0">
                              <a:latin typeface="Cambria Math" panose="02040503050406030204" pitchFamily="18" charset="0"/>
                              <a:ea typeface="汉仪正圆-55W" panose="00020600040101010101" pitchFamily="18" charset="-122"/>
                              <a:sym typeface="汉仪正圆-55W" panose="00020600040101010101" pitchFamily="18" charset="-122"/>
                            </a:rPr>
                          </m:ctrlPr>
                        </m:sSubPr>
                        <m:e>
                          <m:r>
                            <a:rPr lang="en-US" altLang="zh-CN" sz="2400" b="0" i="1" smtClean="0">
                              <a:latin typeface="Cambria Math" panose="02040503050406030204" pitchFamily="18" charset="0"/>
                              <a:ea typeface="汉仪正圆-55W" panose="00020600040101010101" pitchFamily="18" charset="-122"/>
                              <a:sym typeface="汉仪正圆-55W" panose="00020600040101010101" pitchFamily="18" charset="-122"/>
                            </a:rPr>
                            <m:t>𝐶</m:t>
                          </m:r>
                        </m:e>
                        <m:sub>
                          <m:r>
                            <a:rPr lang="en-US" altLang="zh-CN" sz="2400" b="0" i="1" smtClean="0">
                              <a:latin typeface="Cambria Math" panose="02040503050406030204" pitchFamily="18" charset="0"/>
                              <a:ea typeface="汉仪正圆-55W" panose="00020600040101010101" pitchFamily="18" charset="-122"/>
                              <a:sym typeface="汉仪正圆-55W" panose="00020600040101010101" pitchFamily="18" charset="-122"/>
                            </a:rPr>
                            <m:t>𝑡</m:t>
                          </m:r>
                          <m:r>
                            <a:rPr lang="en-US" altLang="zh-CN" sz="2400" b="0" i="1" smtClean="0">
                              <a:latin typeface="Cambria Math" panose="02040503050406030204" pitchFamily="18" charset="0"/>
                              <a:ea typeface="汉仪正圆-55W" panose="00020600040101010101" pitchFamily="18" charset="-122"/>
                              <a:sym typeface="汉仪正圆-55W" panose="00020600040101010101" pitchFamily="18" charset="-122"/>
                            </a:rPr>
                            <m:t>−1</m:t>
                          </m:r>
                        </m:sub>
                      </m:sSub>
                      <m:r>
                        <a:rPr lang="en-US" altLang="zh-CN" sz="2400" b="0" i="1" smtClean="0">
                          <a:latin typeface="Cambria Math" panose="02040503050406030204" pitchFamily="18" charset="0"/>
                          <a:ea typeface="汉仪正圆-55W" panose="00020600040101010101" pitchFamily="18" charset="-122"/>
                          <a:sym typeface="汉仪正圆-55W" panose="00020600040101010101" pitchFamily="18" charset="-122"/>
                        </a:rPr>
                        <m:t>+</m:t>
                      </m:r>
                      <m:sSub>
                        <m:sSubPr>
                          <m:ctrlPr>
                            <a:rPr lang="en-US" altLang="zh-CN" sz="2400" b="0" i="1" smtClean="0">
                              <a:latin typeface="Cambria Math" panose="02040503050406030204" pitchFamily="18" charset="0"/>
                              <a:ea typeface="汉仪正圆-55W" panose="00020600040101010101" pitchFamily="18" charset="-122"/>
                              <a:sym typeface="汉仪正圆-55W" panose="00020600040101010101" pitchFamily="18" charset="-122"/>
                            </a:rPr>
                          </m:ctrlPr>
                        </m:sSubPr>
                        <m:e>
                          <m:r>
                            <a:rPr lang="en-US" altLang="zh-CN" sz="2400" b="0" i="1" smtClean="0">
                              <a:latin typeface="Cambria Math" panose="02040503050406030204" pitchFamily="18" charset="0"/>
                              <a:ea typeface="汉仪正圆-55W" panose="00020600040101010101" pitchFamily="18" charset="-122"/>
                              <a:sym typeface="汉仪正圆-55W" panose="00020600040101010101" pitchFamily="18" charset="-122"/>
                            </a:rPr>
                            <m:t>𝑖</m:t>
                          </m:r>
                        </m:e>
                        <m:sub>
                          <m:r>
                            <a:rPr lang="en-US" altLang="zh-CN" sz="2400" b="0" i="1" smtClean="0">
                              <a:latin typeface="Cambria Math" panose="02040503050406030204" pitchFamily="18" charset="0"/>
                              <a:ea typeface="汉仪正圆-55W" panose="00020600040101010101" pitchFamily="18" charset="-122"/>
                              <a:sym typeface="汉仪正圆-55W" panose="00020600040101010101" pitchFamily="18" charset="-122"/>
                            </a:rPr>
                            <m:t>𝑡</m:t>
                          </m:r>
                        </m:sub>
                      </m:sSub>
                      <m:r>
                        <a:rPr lang="en-US" altLang="zh-CN" sz="2400" b="0" i="1" smtClean="0">
                          <a:latin typeface="Cambria Math" panose="02040503050406030204" pitchFamily="18" charset="0"/>
                          <a:ea typeface="汉仪正圆-55W" panose="00020600040101010101" pitchFamily="18" charset="-122"/>
                          <a:sym typeface="汉仪正圆-55W" panose="00020600040101010101" pitchFamily="18" charset="-122"/>
                        </a:rPr>
                        <m:t>⊙</m:t>
                      </m:r>
                      <m:acc>
                        <m:accPr>
                          <m:chr m:val="̃"/>
                          <m:ctrlPr>
                            <a:rPr lang="en-US" altLang="zh-CN" sz="2400" i="1">
                              <a:latin typeface="Cambria Math" panose="02040503050406030204" pitchFamily="18" charset="0"/>
                              <a:ea typeface="汉仪正圆-55W" panose="00020600040101010101" pitchFamily="18" charset="-122"/>
                              <a:sym typeface="汉仪正圆-55W" panose="00020600040101010101" pitchFamily="18" charset="-122"/>
                            </a:rPr>
                          </m:ctrlPr>
                        </m:accPr>
                        <m:e>
                          <m:sSub>
                            <m:sSubPr>
                              <m:ctrlPr>
                                <a:rPr lang="en-US" altLang="zh-CN" sz="2400" i="1">
                                  <a:latin typeface="Cambria Math" panose="02040503050406030204" pitchFamily="18" charset="0"/>
                                  <a:ea typeface="汉仪正圆-55W" panose="00020600040101010101" pitchFamily="18" charset="-122"/>
                                  <a:sym typeface="汉仪正圆-55W" panose="00020600040101010101" pitchFamily="18" charset="-122"/>
                                </a:rPr>
                              </m:ctrlPr>
                            </m:sSubPr>
                            <m:e>
                              <m:r>
                                <a:rPr lang="en-US" altLang="zh-CN" sz="2400" i="1">
                                  <a:latin typeface="Cambria Math" panose="02040503050406030204" pitchFamily="18" charset="0"/>
                                  <a:ea typeface="汉仪正圆-55W" panose="00020600040101010101" pitchFamily="18" charset="-122"/>
                                  <a:sym typeface="汉仪正圆-55W" panose="00020600040101010101" pitchFamily="18" charset="-122"/>
                                </a:rPr>
                                <m:t>𝐶</m:t>
                              </m:r>
                            </m:e>
                            <m:sub>
                              <m:r>
                                <a:rPr lang="en-US" altLang="zh-CN" sz="2400" i="1">
                                  <a:latin typeface="Cambria Math" panose="02040503050406030204" pitchFamily="18" charset="0"/>
                                  <a:ea typeface="汉仪正圆-55W" panose="00020600040101010101" pitchFamily="18" charset="-122"/>
                                  <a:sym typeface="汉仪正圆-55W" panose="00020600040101010101" pitchFamily="18" charset="-122"/>
                                </a:rPr>
                                <m:t>𝑡</m:t>
                              </m:r>
                            </m:sub>
                          </m:sSub>
                        </m:e>
                      </m:acc>
                    </m:oMath>
                  </m:oMathPara>
                </a14:m>
                <a:endParaRPr lang="en-US" altLang="zh-CN" sz="2400" b="0" i="1">
                  <a:latin typeface="Cambria Math" panose="02040503050406030204" pitchFamily="18" charset="0"/>
                  <a:ea typeface="汉仪正圆-55W" panose="00020600040101010101" pitchFamily="18" charset="-122"/>
                  <a:sym typeface="汉仪正圆-55W" panose="00020600040101010101" pitchFamily="18" charset="-122"/>
                </a:endParaRPr>
              </a:p>
              <a:p>
                <a:pPr defTabSz="1217930">
                  <a:lnSpc>
                    <a:spcPts val="2000"/>
                  </a:lnSpc>
                  <a:defRPr/>
                </a:pPr>
                <a:endParaRPr lang="en-US" altLang="zh-CN" sz="2400" b="0" i="1">
                  <a:latin typeface="Cambria Math" panose="02040503050406030204" pitchFamily="18" charset="0"/>
                  <a:ea typeface="汉仪正圆-55W" panose="00020600040101010101" pitchFamily="18" charset="-122"/>
                  <a:sym typeface="汉仪正圆-55W" panose="00020600040101010101" pitchFamily="18" charset="-122"/>
                </a:endParaRPr>
              </a:p>
              <a:p>
                <a:pPr defTabSz="1217930">
                  <a:lnSpc>
                    <a:spcPts val="2000"/>
                  </a:lnSpc>
                  <a:defRPr/>
                </a:pPr>
                <a:endParaRPr lang="en-US" altLang="zh-CN" sz="2400" i="1">
                  <a:latin typeface="Cambria Math" panose="02040503050406030204" pitchFamily="18" charset="0"/>
                  <a:ea typeface="汉仪正圆-55W" panose="00020600040101010101" pitchFamily="18" charset="-122"/>
                  <a:sym typeface="汉仪正圆-55W" panose="00020600040101010101" pitchFamily="18" charset="-122"/>
                </a:endParaRPr>
              </a:p>
              <a:p>
                <a:pPr defTabSz="1217930">
                  <a:lnSpc>
                    <a:spcPts val="2000"/>
                  </a:lnSpc>
                  <a:defRPr/>
                </a:pPr>
                <a:endParaRPr lang="en-US" altLang="zh-CN" sz="1600" i="1">
                  <a:latin typeface="Cambria Math" panose="02040503050406030204" pitchFamily="18" charset="0"/>
                  <a:ea typeface="汉仪正圆-55W" panose="00020600040101010101" pitchFamily="18" charset="-122"/>
                  <a:sym typeface="汉仪正圆-55W" panose="00020600040101010101" pitchFamily="18" charset="-122"/>
                </a:endParaRPr>
              </a:p>
              <a:p>
                <a:pPr lvl="0" defTabSz="1217930">
                  <a:lnSpc>
                    <a:spcPts val="2000"/>
                  </a:lnSpc>
                  <a:defRPr/>
                </a:pPr>
                <a:endParaRPr lang="en-US" altLang="zh-CN" sz="1600" b="0">
                  <a:latin typeface="汉仪正圆-55W" panose="00020600040101010101" pitchFamily="18" charset="-122"/>
                  <a:ea typeface="汉仪正圆-55W" panose="00020600040101010101" pitchFamily="18" charset="-122"/>
                  <a:sym typeface="汉仪正圆-55W" panose="00020600040101010101" pitchFamily="18" charset="-122"/>
                </a:endParaRPr>
              </a:p>
            </p:txBody>
          </p:sp>
        </mc:Choice>
        <mc:Fallback xmlns="">
          <p:sp>
            <p:nvSpPr>
              <p:cNvPr id="3" name="深度视觉·原创设计 https://www.docer.com/works?userid=22383862">
                <a:extLst>
                  <a:ext uri="{FF2B5EF4-FFF2-40B4-BE49-F238E27FC236}">
                    <a16:creationId xmlns:a16="http://schemas.microsoft.com/office/drawing/2014/main" id="{F0773C0E-D4D9-EDF5-D56C-E26A2C524E43}"/>
                  </a:ext>
                </a:extLst>
              </p:cNvPr>
              <p:cNvSpPr>
                <a:spLocks noRot="1" noChangeAspect="1" noMove="1" noResize="1" noEditPoints="1" noAdjustHandles="1" noChangeArrowheads="1" noChangeShapeType="1" noTextEdit="1"/>
              </p:cNvSpPr>
              <p:nvPr/>
            </p:nvSpPr>
            <p:spPr>
              <a:xfrm>
                <a:off x="4356371" y="4384936"/>
                <a:ext cx="5738338" cy="1499193"/>
              </a:xfrm>
              <a:prstGeom prst="rect">
                <a:avLst/>
              </a:prstGeom>
              <a:blipFill>
                <a:blip r:embed="rId3"/>
                <a:stretch>
                  <a:fillRect/>
                </a:stretch>
              </a:blipFill>
            </p:spPr>
            <p:txBody>
              <a:bodyPr/>
              <a:lstStyle/>
              <a:p>
                <a:r>
                  <a:rPr lang="zh-CN" altLang="en-US">
                    <a:noFill/>
                  </a:rPr>
                  <a:t> </a:t>
                </a:r>
              </a:p>
            </p:txBody>
          </p:sp>
        </mc:Fallback>
      </mc:AlternateContent>
      <p:pic>
        <p:nvPicPr>
          <p:cNvPr id="6" name="图片 5">
            <a:extLst>
              <a:ext uri="{FF2B5EF4-FFF2-40B4-BE49-F238E27FC236}">
                <a16:creationId xmlns:a16="http://schemas.microsoft.com/office/drawing/2014/main" id="{A11A8D56-0F67-3662-5ACE-0B964B4F2D4A}"/>
              </a:ext>
            </a:extLst>
          </p:cNvPr>
          <p:cNvPicPr>
            <a:picLocks noChangeAspect="1"/>
          </p:cNvPicPr>
          <p:nvPr/>
        </p:nvPicPr>
        <p:blipFill>
          <a:blip r:embed="rId4"/>
          <a:stretch>
            <a:fillRect/>
          </a:stretch>
        </p:blipFill>
        <p:spPr>
          <a:xfrm>
            <a:off x="-1" y="973871"/>
            <a:ext cx="5144218" cy="3410426"/>
          </a:xfrm>
          <a:prstGeom prst="rect">
            <a:avLst/>
          </a:prstGeom>
        </p:spPr>
      </p:pic>
    </p:spTree>
    <p:extLst>
      <p:ext uri="{BB962C8B-B14F-4D97-AF65-F5344CB8AC3E}">
        <p14:creationId xmlns:p14="http://schemas.microsoft.com/office/powerpoint/2010/main" val="2223225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1000"/>
                                        <p:tgtEl>
                                          <p:spTgt spid="3"/>
                                        </p:tgtEl>
                                      </p:cBhvr>
                                    </p:animEffect>
                                    <p:anim calcmode="lin" valueType="num">
                                      <p:cBhvr>
                                        <p:cTn id="14" dur="1000" fill="hold"/>
                                        <p:tgtEl>
                                          <p:spTgt spid="3"/>
                                        </p:tgtEl>
                                        <p:attrNameLst>
                                          <p:attrName>ppt_x</p:attrName>
                                        </p:attrNameLst>
                                      </p:cBhvr>
                                      <p:tavLst>
                                        <p:tav tm="0">
                                          <p:val>
                                            <p:strVal val="#ppt_x"/>
                                          </p:val>
                                        </p:tav>
                                        <p:tav tm="100000">
                                          <p:val>
                                            <p:strVal val="#ppt_x"/>
                                          </p:val>
                                        </p:tav>
                                      </p:tavLst>
                                    </p:anim>
                                    <p:anim calcmode="lin" valueType="num">
                                      <p:cBhvr>
                                        <p:cTn id="15"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深度视觉·原创设计 https://www.docer.com/works?userid=22383862"/>
          <p:cNvSpPr/>
          <p:nvPr/>
        </p:nvSpPr>
        <p:spPr>
          <a:xfrm flipH="1">
            <a:off x="11252019" y="5989229"/>
            <a:ext cx="939981" cy="868771"/>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55" name="深度视觉·原创设计 https://www.docer.com/works?userid=22383862"/>
          <p:cNvSpPr/>
          <p:nvPr/>
        </p:nvSpPr>
        <p:spPr>
          <a:xfrm rot="10800000" flipH="1">
            <a:off x="0" y="0"/>
            <a:ext cx="939981" cy="868771"/>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56" name="深度视觉·原创设计 https://www.docer.com/works?userid=22383862"/>
          <p:cNvSpPr/>
          <p:nvPr/>
        </p:nvSpPr>
        <p:spPr>
          <a:xfrm>
            <a:off x="4535714" y="350796"/>
            <a:ext cx="3120572" cy="5179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57" name="深度视觉·原创设计 https://www.docer.com/works?userid=22383862"/>
          <p:cNvSpPr txBox="1"/>
          <p:nvPr/>
        </p:nvSpPr>
        <p:spPr>
          <a:xfrm>
            <a:off x="4966459" y="455895"/>
            <a:ext cx="2259081" cy="307777"/>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000" spc="300">
                <a:solidFill>
                  <a:schemeClr val="tx1">
                    <a:lumMod val="75000"/>
                    <a:lumOff val="25000"/>
                  </a:schemeClr>
                </a:solidFill>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rPr>
              <a:t>输出门</a:t>
            </a:r>
            <a:endParaRPr kumimoji="0" lang="zh-CN" altLang="en-US" sz="2000" i="0" u="none" strike="noStrike" kern="1200" cap="none" spc="300" normalizeH="0" baseline="0" noProof="0">
              <a:ln>
                <a:noFill/>
              </a:ln>
              <a:solidFill>
                <a:schemeClr val="tx1">
                  <a:lumMod val="75000"/>
                  <a:lumOff val="25000"/>
                </a:schemeClr>
              </a:solidFill>
              <a:effectLst/>
              <a:uLnTx/>
              <a:uFillTx/>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endParaRPr>
          </a:p>
        </p:txBody>
      </p:sp>
      <mc:AlternateContent xmlns:mc="http://schemas.openxmlformats.org/markup-compatibility/2006" xmlns:a14="http://schemas.microsoft.com/office/drawing/2010/main">
        <mc:Choice Requires="a14">
          <p:sp>
            <p:nvSpPr>
              <p:cNvPr id="2" name="深度视觉·原创设计 https://www.docer.com/works?userid=22383862">
                <a:extLst>
                  <a:ext uri="{FF2B5EF4-FFF2-40B4-BE49-F238E27FC236}">
                    <a16:creationId xmlns:a16="http://schemas.microsoft.com/office/drawing/2014/main" id="{E969FD05-77B6-916C-14BA-09BBC5252289}"/>
                  </a:ext>
                </a:extLst>
              </p:cNvPr>
              <p:cNvSpPr/>
              <p:nvPr/>
            </p:nvSpPr>
            <p:spPr>
              <a:xfrm>
                <a:off x="5234445" y="1239315"/>
                <a:ext cx="5738338" cy="4247317"/>
              </a:xfrm>
              <a:prstGeom prst="rect">
                <a:avLst/>
              </a:prstGeom>
            </p:spPr>
            <p:txBody>
              <a:bodyPr wrap="square">
                <a:spAutoFit/>
              </a:bodyPr>
              <a:lstStyle/>
              <a:p>
                <a:pPr defTabSz="1217930">
                  <a:defRPr/>
                </a:pPr>
                <a:r>
                  <a:rPr lang="en-US" altLang="zh-CN" sz="2000">
                    <a:latin typeface="汉仪正圆-55W" panose="00020600040101010101" pitchFamily="18" charset="-122"/>
                    <a:ea typeface="汉仪正圆-55W" panose="00020600040101010101" pitchFamily="18" charset="-122"/>
                    <a:sym typeface="汉仪正圆-55W" panose="00020600040101010101" pitchFamily="18" charset="-122"/>
                  </a:rPr>
                  <a:t>1.</a:t>
                </a:r>
                <a:r>
                  <a:rPr lang="zh-CN" altLang="en-US" sz="2000">
                    <a:latin typeface="汉仪正圆-55W" panose="00020600040101010101" pitchFamily="18" charset="-122"/>
                    <a:ea typeface="汉仪正圆-55W" panose="00020600040101010101" pitchFamily="18" charset="-122"/>
                    <a:sym typeface="汉仪正圆-55W" panose="00020600040101010101" pitchFamily="18" charset="-122"/>
                  </a:rPr>
                  <a:t>作用：</a:t>
                </a:r>
                <a:r>
                  <a:rPr lang="zh-CN" altLang="en-US" sz="2000" u="sng">
                    <a:solidFill>
                      <a:srgbClr val="0070C0"/>
                    </a:solidFill>
                    <a:latin typeface="汉仪正圆-55W" panose="00020600040101010101" pitchFamily="18" charset="-122"/>
                    <a:ea typeface="汉仪正圆-55W" panose="00020600040101010101" pitchFamily="18" charset="-122"/>
                    <a:sym typeface="汉仪正圆-55W" panose="00020600040101010101" pitchFamily="18" charset="-122"/>
                  </a:rPr>
                  <a:t>得出对应的输出</a:t>
                </a:r>
                <a:endParaRPr lang="en-US" altLang="zh-CN" sz="2000" b="0" u="sng">
                  <a:solidFill>
                    <a:srgbClr val="0070C0"/>
                  </a:solidFill>
                  <a:latin typeface="汉仪正圆-55W" panose="00020600040101010101" pitchFamily="18" charset="-122"/>
                  <a:ea typeface="汉仪正圆-55W" panose="00020600040101010101" pitchFamily="18" charset="-122"/>
                  <a:sym typeface="汉仪正圆-55W" panose="00020600040101010101" pitchFamily="18" charset="-122"/>
                </a:endParaRPr>
              </a:p>
              <a:p>
                <a:pPr defTabSz="1217930">
                  <a:defRPr/>
                </a:pPr>
                <a:r>
                  <a:rPr lang="en-US" altLang="zh-CN" sz="2000">
                    <a:latin typeface="汉仪正圆-55W" panose="00020600040101010101" pitchFamily="18" charset="-122"/>
                    <a:ea typeface="汉仪正圆-55W" panose="00020600040101010101" pitchFamily="18" charset="-122"/>
                    <a:sym typeface="汉仪正圆-55W" panose="00020600040101010101" pitchFamily="18" charset="-122"/>
                  </a:rPr>
                  <a:t>2.</a:t>
                </a:r>
                <a:r>
                  <a:rPr lang="zh-CN" altLang="en-US" sz="2000">
                    <a:latin typeface="汉仪正圆-55W" panose="00020600040101010101" pitchFamily="18" charset="-122"/>
                    <a:ea typeface="汉仪正圆-55W" panose="00020600040101010101" pitchFamily="18" charset="-122"/>
                    <a:sym typeface="汉仪正圆-55W" panose="00020600040101010101" pitchFamily="18" charset="-122"/>
                  </a:rPr>
                  <a:t>门</a:t>
                </a:r>
                <a:r>
                  <a:rPr lang="en-US" altLang="zh-CN" sz="2000">
                    <a:latin typeface="汉仪正圆-55W" panose="00020600040101010101" pitchFamily="18" charset="-122"/>
                    <a:ea typeface="汉仪正圆-55W" panose="00020600040101010101" pitchFamily="18" charset="-122"/>
                    <a:sym typeface="汉仪正圆-55W" panose="00020600040101010101" pitchFamily="18" charset="-122"/>
                  </a:rPr>
                  <a:t>(1</a:t>
                </a:r>
                <a:r>
                  <a:rPr lang="zh-CN" altLang="en-US" sz="2000">
                    <a:latin typeface="汉仪正圆-55W" panose="00020600040101010101" pitchFamily="18" charset="-122"/>
                    <a:ea typeface="汉仪正圆-55W" panose="00020600040101010101" pitchFamily="18" charset="-122"/>
                    <a:sym typeface="汉仪正圆-55W" panose="00020600040101010101" pitchFamily="18" charset="-122"/>
                  </a:rPr>
                  <a:t>层</a:t>
                </a:r>
                <a:r>
                  <a:rPr lang="en-US" altLang="zh-CN" sz="2000">
                    <a:latin typeface="汉仪正圆-55W" panose="00020600040101010101" pitchFamily="18" charset="-122"/>
                    <a:ea typeface="汉仪正圆-55W" panose="00020600040101010101" pitchFamily="18" charset="-122"/>
                    <a:sym typeface="汉仪正圆-55W" panose="00020600040101010101" pitchFamily="18" charset="-122"/>
                  </a:rPr>
                  <a:t>2</a:t>
                </a:r>
                <a:r>
                  <a:rPr lang="zh-CN" altLang="en-US" sz="2000">
                    <a:latin typeface="汉仪正圆-55W" panose="00020600040101010101" pitchFamily="18" charset="-122"/>
                    <a:ea typeface="汉仪正圆-55W" panose="00020600040101010101" pitchFamily="18" charset="-122"/>
                    <a:sym typeface="汉仪正圆-55W" panose="00020600040101010101" pitchFamily="18" charset="-122"/>
                  </a:rPr>
                  <a:t>按位运算</a:t>
                </a:r>
                <a:r>
                  <a:rPr lang="en-US" altLang="zh-CN" sz="2000">
                    <a:latin typeface="汉仪正圆-55W" panose="00020600040101010101" pitchFamily="18" charset="-122"/>
                    <a:ea typeface="汉仪正圆-55W" panose="00020600040101010101" pitchFamily="18" charset="-122"/>
                    <a:sym typeface="汉仪正圆-55W" panose="00020600040101010101" pitchFamily="18" charset="-122"/>
                  </a:rPr>
                  <a:t>)</a:t>
                </a:r>
                <a:r>
                  <a:rPr lang="zh-CN" altLang="en-US" sz="2000">
                    <a:latin typeface="汉仪正圆-55W" panose="00020600040101010101" pitchFamily="18" charset="-122"/>
                    <a:ea typeface="汉仪正圆-55W" panose="00020600040101010101" pitchFamily="18" charset="-122"/>
                    <a:sym typeface="汉仪正圆-55W" panose="00020600040101010101" pitchFamily="18" charset="-122"/>
                  </a:rPr>
                  <a:t>：</a:t>
                </a:r>
                <a:endParaRPr lang="en-US" altLang="zh-CN" sz="2000">
                  <a:latin typeface="汉仪正圆-55W" panose="00020600040101010101" pitchFamily="18" charset="-122"/>
                  <a:ea typeface="汉仪正圆-55W" panose="00020600040101010101" pitchFamily="18" charset="-122"/>
                  <a:sym typeface="汉仪正圆-55W" panose="00020600040101010101" pitchFamily="18" charset="-122"/>
                </a:endParaRPr>
              </a:p>
              <a:p>
                <a:pPr defTabSz="1217930">
                  <a:defRPr/>
                </a:pPr>
                <a:r>
                  <a:rPr lang="zh-CN" altLang="en-US" sz="2000">
                    <a:latin typeface="汉仪正圆-55W" panose="00020600040101010101" pitchFamily="18" charset="-122"/>
                    <a:ea typeface="汉仪正圆-55W" panose="00020600040101010101" pitchFamily="18" charset="-122"/>
                    <a:sym typeface="汉仪正圆-55W" panose="00020600040101010101" pitchFamily="18" charset="-122"/>
                  </a:rPr>
                  <a:t>①</a:t>
                </a:r>
                <a14:m>
                  <m:oMath xmlns:m="http://schemas.openxmlformats.org/officeDocument/2006/math">
                    <m:r>
                      <a:rPr lang="en-US" altLang="zh-CN" sz="2000" b="0" i="1" smtClean="0">
                        <a:latin typeface="Cambria Math" panose="02040503050406030204" pitchFamily="18" charset="0"/>
                        <a:ea typeface="汉仪正圆-55W" panose="00020600040101010101" pitchFamily="18" charset="-122"/>
                        <a:sym typeface="汉仪正圆-55W" panose="00020600040101010101" pitchFamily="18" charset="-122"/>
                      </a:rPr>
                      <m:t>𝑠𝑖𝑔𝑚𝑜𝑖𝑑</m:t>
                    </m:r>
                  </m:oMath>
                </a14:m>
                <a:r>
                  <a:rPr lang="zh-CN" altLang="en-US" sz="2000" b="0">
                    <a:latin typeface="汉仪正圆-55W" panose="00020600040101010101" pitchFamily="18" charset="-122"/>
                    <a:ea typeface="汉仪正圆-55W" panose="00020600040101010101" pitchFamily="18" charset="-122"/>
                    <a:sym typeface="汉仪正圆-55W" panose="00020600040101010101" pitchFamily="18" charset="-122"/>
                  </a:rPr>
                  <a:t>神经网络层，参数为</a:t>
                </a:r>
                <a14:m>
                  <m:oMath xmlns:m="http://schemas.openxmlformats.org/officeDocument/2006/math">
                    <m:sSub>
                      <m:sSubPr>
                        <m:ctrlPr>
                          <a:rPr lang="en-US" altLang="zh-CN" sz="2000" b="0" i="1" smtClean="0">
                            <a:latin typeface="Cambria Math" panose="02040503050406030204" pitchFamily="18" charset="0"/>
                            <a:ea typeface="汉仪正圆-55W" panose="00020600040101010101" pitchFamily="18" charset="-122"/>
                            <a:sym typeface="汉仪正圆-55W" panose="00020600040101010101" pitchFamily="18" charset="-122"/>
                          </a:rPr>
                        </m:ctrlPr>
                      </m:sSubPr>
                      <m:e>
                        <m:r>
                          <a:rPr lang="en-US" altLang="zh-CN" sz="2000" b="0" i="1" smtClean="0">
                            <a:latin typeface="Cambria Math" panose="02040503050406030204" pitchFamily="18" charset="0"/>
                            <a:ea typeface="汉仪正圆-55W" panose="00020600040101010101" pitchFamily="18" charset="-122"/>
                            <a:sym typeface="汉仪正圆-55W" panose="00020600040101010101" pitchFamily="18" charset="-122"/>
                          </a:rPr>
                          <m:t>𝑊</m:t>
                        </m:r>
                      </m:e>
                      <m:sub>
                        <m:r>
                          <a:rPr lang="en-US" altLang="zh-CN" sz="2000" b="0" i="1" smtClean="0">
                            <a:latin typeface="Cambria Math" panose="02040503050406030204" pitchFamily="18" charset="0"/>
                            <a:ea typeface="汉仪正圆-55W" panose="00020600040101010101" pitchFamily="18" charset="-122"/>
                            <a:sym typeface="汉仪正圆-55W" panose="00020600040101010101" pitchFamily="18" charset="-122"/>
                          </a:rPr>
                          <m:t>𝑜</m:t>
                        </m:r>
                      </m:sub>
                    </m:sSub>
                  </m:oMath>
                </a14:m>
                <a:r>
                  <a:rPr lang="zh-CN" altLang="en-US" sz="2000" b="0">
                    <a:latin typeface="汉仪正圆-55W" panose="00020600040101010101" pitchFamily="18" charset="-122"/>
                    <a:ea typeface="汉仪正圆-55W" panose="00020600040101010101" pitchFamily="18" charset="-122"/>
                    <a:sym typeface="汉仪正圆-55W" panose="00020600040101010101" pitchFamily="18" charset="-122"/>
                  </a:rPr>
                  <a:t>和</a:t>
                </a:r>
                <a14:m>
                  <m:oMath xmlns:m="http://schemas.openxmlformats.org/officeDocument/2006/math">
                    <m:sSub>
                      <m:sSubPr>
                        <m:ctrlPr>
                          <a:rPr lang="en-US" altLang="zh-CN" sz="2000" b="0" i="1" smtClean="0">
                            <a:latin typeface="Cambria Math" panose="02040503050406030204" pitchFamily="18" charset="0"/>
                            <a:ea typeface="汉仪正圆-55W" panose="00020600040101010101" pitchFamily="18" charset="-122"/>
                            <a:sym typeface="汉仪正圆-55W" panose="00020600040101010101" pitchFamily="18" charset="-122"/>
                          </a:rPr>
                        </m:ctrlPr>
                      </m:sSubPr>
                      <m:e>
                        <m:r>
                          <a:rPr lang="en-US" altLang="zh-CN" sz="2000" b="0" i="1" smtClean="0">
                            <a:latin typeface="Cambria Math" panose="02040503050406030204" pitchFamily="18" charset="0"/>
                            <a:ea typeface="汉仪正圆-55W" panose="00020600040101010101" pitchFamily="18" charset="-122"/>
                            <a:sym typeface="汉仪正圆-55W" panose="00020600040101010101" pitchFamily="18" charset="-122"/>
                          </a:rPr>
                          <m:t>𝑏</m:t>
                        </m:r>
                      </m:e>
                      <m:sub>
                        <m:r>
                          <a:rPr lang="en-US" altLang="zh-CN" sz="2000" b="0" i="1" smtClean="0">
                            <a:latin typeface="Cambria Math" panose="02040503050406030204" pitchFamily="18" charset="0"/>
                            <a:ea typeface="汉仪正圆-55W" panose="00020600040101010101" pitchFamily="18" charset="-122"/>
                            <a:sym typeface="汉仪正圆-55W" panose="00020600040101010101" pitchFamily="18" charset="-122"/>
                          </a:rPr>
                          <m:t>𝑜</m:t>
                        </m:r>
                      </m:sub>
                    </m:sSub>
                  </m:oMath>
                </a14:m>
                <a:r>
                  <a:rPr lang="zh-CN" altLang="en-US" sz="2000" b="0">
                    <a:latin typeface="汉仪正圆-55W" panose="00020600040101010101" pitchFamily="18" charset="-122"/>
                    <a:ea typeface="汉仪正圆-55W" panose="00020600040101010101" pitchFamily="18" charset="-122"/>
                    <a:sym typeface="汉仪正圆-55W" panose="00020600040101010101" pitchFamily="18" charset="-122"/>
                  </a:rPr>
                  <a:t>，</a:t>
                </a:r>
                <a:r>
                  <a:rPr lang="zh-CN" altLang="en-US" sz="2000" b="0" u="sng">
                    <a:solidFill>
                      <a:srgbClr val="0070C0"/>
                    </a:solidFill>
                    <a:latin typeface="汉仪正圆-55W" panose="00020600040101010101" pitchFamily="18" charset="-122"/>
                    <a:ea typeface="汉仪正圆-55W" panose="00020600040101010101" pitchFamily="18" charset="-122"/>
                    <a:sym typeface="汉仪正圆-55W" panose="00020600040101010101" pitchFamily="18" charset="-122"/>
                  </a:rPr>
                  <a:t>作用跟遗忘门一样</a:t>
                </a:r>
                <a:r>
                  <a:rPr lang="zh-CN" altLang="en-US" sz="2000" b="0">
                    <a:latin typeface="汉仪正圆-55W" panose="00020600040101010101" pitchFamily="18" charset="-122"/>
                    <a:ea typeface="汉仪正圆-55W" panose="00020600040101010101" pitchFamily="18" charset="-122"/>
                    <a:sym typeface="汉仪正圆-55W" panose="00020600040101010101" pitchFamily="18" charset="-122"/>
                  </a:rPr>
                  <a:t>，输出一个</a:t>
                </a:r>
                <a:r>
                  <a:rPr lang="en-US" altLang="zh-CN" sz="2000" b="0">
                    <a:latin typeface="汉仪正圆-55W" panose="00020600040101010101" pitchFamily="18" charset="-122"/>
                    <a:ea typeface="汉仪正圆-55W" panose="00020600040101010101" pitchFamily="18" charset="-122"/>
                    <a:sym typeface="汉仪正圆-55W" panose="00020600040101010101" pitchFamily="18" charset="-122"/>
                  </a:rPr>
                  <a:t>0</a:t>
                </a:r>
                <a:r>
                  <a:rPr lang="zh-CN" altLang="en-US" sz="2000" b="0">
                    <a:latin typeface="汉仪正圆-55W" panose="00020600040101010101" pitchFamily="18" charset="-122"/>
                    <a:ea typeface="汉仪正圆-55W" panose="00020600040101010101" pitchFamily="18" charset="-122"/>
                    <a:sym typeface="汉仪正圆-55W" panose="00020600040101010101" pitchFamily="18" charset="-122"/>
                  </a:rPr>
                  <a:t>到</a:t>
                </a:r>
                <a:r>
                  <a:rPr lang="en-US" altLang="zh-CN" sz="2000" b="0">
                    <a:latin typeface="汉仪正圆-55W" panose="00020600040101010101" pitchFamily="18" charset="-122"/>
                    <a:ea typeface="汉仪正圆-55W" panose="00020600040101010101" pitchFamily="18" charset="-122"/>
                    <a:sym typeface="汉仪正圆-55W" panose="00020600040101010101" pitchFamily="18" charset="-122"/>
                  </a:rPr>
                  <a:t>1</a:t>
                </a:r>
                <a:r>
                  <a:rPr lang="zh-CN" altLang="en-US" sz="2000" b="0">
                    <a:latin typeface="汉仪正圆-55W" panose="00020600040101010101" pitchFamily="18" charset="-122"/>
                    <a:ea typeface="汉仪正圆-55W" panose="00020600040101010101" pitchFamily="18" charset="-122"/>
                    <a:sym typeface="汉仪正圆-55W" panose="00020600040101010101" pitchFamily="18" charset="-122"/>
                  </a:rPr>
                  <a:t>的数值</a:t>
                </a:r>
                <a14:m>
                  <m:oMath xmlns:m="http://schemas.openxmlformats.org/officeDocument/2006/math">
                    <m:sSub>
                      <m:sSubPr>
                        <m:ctrlPr>
                          <a:rPr lang="en-US" altLang="zh-CN" sz="2000" b="0" i="1" smtClean="0">
                            <a:latin typeface="Cambria Math" panose="02040503050406030204" pitchFamily="18" charset="0"/>
                            <a:ea typeface="汉仪正圆-55W" panose="00020600040101010101" pitchFamily="18" charset="-122"/>
                            <a:sym typeface="汉仪正圆-55W" panose="00020600040101010101" pitchFamily="18" charset="-122"/>
                          </a:rPr>
                        </m:ctrlPr>
                      </m:sSubPr>
                      <m:e>
                        <m:r>
                          <a:rPr lang="en-US" altLang="zh-CN" sz="2000" b="0" i="1" smtClean="0">
                            <a:latin typeface="Cambria Math" panose="02040503050406030204" pitchFamily="18" charset="0"/>
                            <a:ea typeface="汉仪正圆-55W" panose="00020600040101010101" pitchFamily="18" charset="-122"/>
                            <a:sym typeface="汉仪正圆-55W" panose="00020600040101010101" pitchFamily="18" charset="-122"/>
                          </a:rPr>
                          <m:t>𝑜</m:t>
                        </m:r>
                      </m:e>
                      <m:sub>
                        <m:r>
                          <a:rPr lang="en-US" altLang="zh-CN" sz="2000" b="0" i="1" smtClean="0">
                            <a:latin typeface="Cambria Math" panose="02040503050406030204" pitchFamily="18" charset="0"/>
                            <a:ea typeface="汉仪正圆-55W" panose="00020600040101010101" pitchFamily="18" charset="-122"/>
                            <a:sym typeface="汉仪正圆-55W" panose="00020600040101010101" pitchFamily="18" charset="-122"/>
                          </a:rPr>
                          <m:t>𝑡</m:t>
                        </m:r>
                      </m:sub>
                    </m:sSub>
                  </m:oMath>
                </a14:m>
                <a:r>
                  <a:rPr lang="zh-CN" altLang="en-US" sz="2000" b="0">
                    <a:latin typeface="汉仪正圆-55W" panose="00020600040101010101" pitchFamily="18" charset="-122"/>
                    <a:ea typeface="汉仪正圆-55W" panose="00020600040101010101" pitchFamily="18" charset="-122"/>
                    <a:sym typeface="汉仪正圆-55W" panose="00020600040101010101" pitchFamily="18" charset="-122"/>
                  </a:rPr>
                  <a:t>；</a:t>
                </a:r>
                <a:endParaRPr lang="en-US" altLang="zh-CN" sz="2000" b="0">
                  <a:latin typeface="汉仪正圆-55W" panose="00020600040101010101" pitchFamily="18" charset="-122"/>
                  <a:ea typeface="汉仪正圆-55W" panose="00020600040101010101" pitchFamily="18" charset="-122"/>
                  <a:sym typeface="汉仪正圆-55W" panose="00020600040101010101" pitchFamily="18" charset="-122"/>
                </a:endParaRPr>
              </a:p>
              <a:p>
                <a:pPr defTabSz="1217930">
                  <a:defRPr/>
                </a:pPr>
                <a:r>
                  <a:rPr lang="zh-CN" altLang="en-US" sz="2000" b="0">
                    <a:latin typeface="汉仪正圆-55W" panose="00020600040101010101" pitchFamily="18" charset="-122"/>
                    <a:ea typeface="汉仪正圆-55W" panose="00020600040101010101" pitchFamily="18" charset="-122"/>
                    <a:sym typeface="汉仪正圆-55W" panose="00020600040101010101" pitchFamily="18" charset="-122"/>
                  </a:rPr>
                  <a:t>②</a:t>
                </a:r>
                <a14:m>
                  <m:oMath xmlns:m="http://schemas.openxmlformats.org/officeDocument/2006/math">
                    <m:r>
                      <a:rPr lang="en-US" altLang="zh-CN" sz="2000" b="0" i="1" smtClean="0">
                        <a:latin typeface="Cambria Math" panose="02040503050406030204" pitchFamily="18" charset="0"/>
                        <a:ea typeface="汉仪正圆-55W" panose="00020600040101010101" pitchFamily="18" charset="-122"/>
                        <a:sym typeface="汉仪正圆-55W" panose="00020600040101010101" pitchFamily="18" charset="-122"/>
                      </a:rPr>
                      <m:t>𝑡𝑎𝑛h</m:t>
                    </m:r>
                  </m:oMath>
                </a14:m>
                <a:r>
                  <a:rPr lang="zh-CN" altLang="en-US" sz="2000" b="0">
                    <a:latin typeface="汉仪正圆-55W" panose="00020600040101010101" pitchFamily="18" charset="-122"/>
                    <a:ea typeface="汉仪正圆-55W" panose="00020600040101010101" pitchFamily="18" charset="-122"/>
                    <a:sym typeface="汉仪正圆-55W" panose="00020600040101010101" pitchFamily="18" charset="-122"/>
                  </a:rPr>
                  <a:t>神经网络层</a:t>
                </a:r>
                <a:r>
                  <a:rPr lang="zh-CN" altLang="en-US" sz="2000">
                    <a:latin typeface="汉仪正圆-55W" panose="00020600040101010101" pitchFamily="18" charset="-122"/>
                    <a:ea typeface="汉仪正圆-55W" panose="00020600040101010101" pitchFamily="18" charset="-122"/>
                    <a:sym typeface="汉仪正圆-55W" panose="00020600040101010101" pitchFamily="18" charset="-122"/>
                  </a:rPr>
                  <a:t>，参数为</a:t>
                </a:r>
                <a14:m>
                  <m:oMath xmlns:m="http://schemas.openxmlformats.org/officeDocument/2006/math">
                    <m:sSub>
                      <m:sSubPr>
                        <m:ctrlPr>
                          <a:rPr lang="en-US" altLang="zh-CN" sz="2000" i="1">
                            <a:latin typeface="Cambria Math" panose="02040503050406030204" pitchFamily="18" charset="0"/>
                            <a:ea typeface="汉仪正圆-55W" panose="00020600040101010101" pitchFamily="18" charset="-122"/>
                            <a:sym typeface="汉仪正圆-55W" panose="00020600040101010101" pitchFamily="18" charset="-122"/>
                          </a:rPr>
                        </m:ctrlPr>
                      </m:sSubPr>
                      <m:e>
                        <m:r>
                          <a:rPr lang="en-US" altLang="zh-CN" sz="2000" i="1">
                            <a:latin typeface="Cambria Math" panose="02040503050406030204" pitchFamily="18" charset="0"/>
                            <a:ea typeface="汉仪正圆-55W" panose="00020600040101010101" pitchFamily="18" charset="-122"/>
                            <a:sym typeface="汉仪正圆-55W" panose="00020600040101010101" pitchFamily="18" charset="-122"/>
                          </a:rPr>
                          <m:t>𝑊</m:t>
                        </m:r>
                      </m:e>
                      <m:sub>
                        <m:r>
                          <a:rPr lang="en-US" altLang="zh-CN" sz="2000" b="0" i="1" smtClean="0">
                            <a:latin typeface="Cambria Math" panose="02040503050406030204" pitchFamily="18" charset="0"/>
                            <a:ea typeface="汉仪正圆-55W" panose="00020600040101010101" pitchFamily="18" charset="-122"/>
                            <a:sym typeface="汉仪正圆-55W" panose="00020600040101010101" pitchFamily="18" charset="-122"/>
                          </a:rPr>
                          <m:t>𝑐</m:t>
                        </m:r>
                      </m:sub>
                    </m:sSub>
                  </m:oMath>
                </a14:m>
                <a:r>
                  <a:rPr lang="zh-CN" altLang="en-US" sz="2000">
                    <a:latin typeface="汉仪正圆-55W" panose="00020600040101010101" pitchFamily="18" charset="-122"/>
                    <a:ea typeface="汉仪正圆-55W" panose="00020600040101010101" pitchFamily="18" charset="-122"/>
                    <a:sym typeface="汉仪正圆-55W" panose="00020600040101010101" pitchFamily="18" charset="-122"/>
                  </a:rPr>
                  <a:t>和</a:t>
                </a:r>
                <a14:m>
                  <m:oMath xmlns:m="http://schemas.openxmlformats.org/officeDocument/2006/math">
                    <m:sSub>
                      <m:sSubPr>
                        <m:ctrlPr>
                          <a:rPr lang="en-US" altLang="zh-CN" sz="2000" i="1">
                            <a:latin typeface="Cambria Math" panose="02040503050406030204" pitchFamily="18" charset="0"/>
                            <a:ea typeface="汉仪正圆-55W" panose="00020600040101010101" pitchFamily="18" charset="-122"/>
                            <a:sym typeface="汉仪正圆-55W" panose="00020600040101010101" pitchFamily="18" charset="-122"/>
                          </a:rPr>
                        </m:ctrlPr>
                      </m:sSubPr>
                      <m:e>
                        <m:r>
                          <a:rPr lang="en-US" altLang="zh-CN" sz="2000" i="1">
                            <a:latin typeface="Cambria Math" panose="02040503050406030204" pitchFamily="18" charset="0"/>
                            <a:ea typeface="汉仪正圆-55W" panose="00020600040101010101" pitchFamily="18" charset="-122"/>
                            <a:sym typeface="汉仪正圆-55W" panose="00020600040101010101" pitchFamily="18" charset="-122"/>
                          </a:rPr>
                          <m:t>𝑏</m:t>
                        </m:r>
                      </m:e>
                      <m:sub>
                        <m:r>
                          <a:rPr lang="en-US" altLang="zh-CN" sz="2000" b="0" i="1" smtClean="0">
                            <a:latin typeface="Cambria Math" panose="02040503050406030204" pitchFamily="18" charset="0"/>
                            <a:ea typeface="汉仪正圆-55W" panose="00020600040101010101" pitchFamily="18" charset="-122"/>
                            <a:sym typeface="汉仪正圆-55W" panose="00020600040101010101" pitchFamily="18" charset="-122"/>
                          </a:rPr>
                          <m:t>𝑐</m:t>
                        </m:r>
                      </m:sub>
                    </m:sSub>
                  </m:oMath>
                </a14:m>
                <a:r>
                  <a:rPr lang="zh-CN" altLang="en-US" sz="2000" b="0">
                    <a:latin typeface="汉仪正圆-55W" panose="00020600040101010101" pitchFamily="18" charset="-122"/>
                    <a:ea typeface="汉仪正圆-55W" panose="00020600040101010101" pitchFamily="18" charset="-122"/>
                    <a:sym typeface="汉仪正圆-55W" panose="00020600040101010101" pitchFamily="18" charset="-122"/>
                  </a:rPr>
                  <a:t>，</a:t>
                </a:r>
                <a:r>
                  <a:rPr lang="zh-CN" altLang="en-US" sz="2000">
                    <a:latin typeface="汉仪正圆-55W" panose="00020600040101010101" pitchFamily="18" charset="-122"/>
                    <a:ea typeface="汉仪正圆-55W" panose="00020600040101010101" pitchFamily="18" charset="-122"/>
                    <a:sym typeface="汉仪正圆-55W" panose="00020600040101010101" pitchFamily="18" charset="-122"/>
                  </a:rPr>
                  <a:t>作用在</a:t>
                </a:r>
                <a14:m>
                  <m:oMath xmlns:m="http://schemas.openxmlformats.org/officeDocument/2006/math">
                    <m:sSub>
                      <m:sSubPr>
                        <m:ctrlPr>
                          <a:rPr lang="en-US" altLang="zh-CN" sz="2000" i="1" smtClean="0">
                            <a:solidFill>
                              <a:schemeClr val="tx1"/>
                            </a:solidFill>
                            <a:latin typeface="Cambria Math" panose="02040503050406030204" pitchFamily="18" charset="0"/>
                            <a:ea typeface="汉仪正圆-55W" panose="00020600040101010101" pitchFamily="18" charset="-122"/>
                            <a:sym typeface="汉仪正圆-55W" panose="00020600040101010101" pitchFamily="18" charset="-122"/>
                          </a:rPr>
                        </m:ctrlPr>
                      </m:sSubPr>
                      <m:e>
                        <m:r>
                          <a:rPr lang="en-US" altLang="zh-CN" sz="2000" i="1">
                            <a:solidFill>
                              <a:schemeClr val="tx1"/>
                            </a:solidFill>
                            <a:latin typeface="Cambria Math" panose="02040503050406030204" pitchFamily="18" charset="0"/>
                            <a:ea typeface="汉仪正圆-55W" panose="00020600040101010101" pitchFamily="18" charset="-122"/>
                            <a:sym typeface="汉仪正圆-55W" panose="00020600040101010101" pitchFamily="18" charset="-122"/>
                          </a:rPr>
                          <m:t>𝐶</m:t>
                        </m:r>
                      </m:e>
                      <m:sub>
                        <m:r>
                          <a:rPr lang="en-US" altLang="zh-CN" sz="2000" i="1">
                            <a:solidFill>
                              <a:schemeClr val="tx1"/>
                            </a:solidFill>
                            <a:latin typeface="Cambria Math" panose="02040503050406030204" pitchFamily="18" charset="0"/>
                            <a:ea typeface="汉仪正圆-55W" panose="00020600040101010101" pitchFamily="18" charset="-122"/>
                            <a:sym typeface="汉仪正圆-55W" panose="00020600040101010101" pitchFamily="18" charset="-122"/>
                          </a:rPr>
                          <m:t>𝑡</m:t>
                        </m:r>
                      </m:sub>
                    </m:sSub>
                    <m:r>
                      <a:rPr lang="en-US" altLang="zh-CN" sz="2000" i="1">
                        <a:solidFill>
                          <a:schemeClr val="tx1"/>
                        </a:solidFill>
                        <a:latin typeface="Cambria Math" panose="02040503050406030204" pitchFamily="18" charset="0"/>
                        <a:ea typeface="汉仪正圆-55W" panose="00020600040101010101" pitchFamily="18" charset="-122"/>
                        <a:sym typeface="汉仪正圆-55W" panose="00020600040101010101" pitchFamily="18" charset="-122"/>
                      </a:rPr>
                      <m:t> </m:t>
                    </m:r>
                    <m:r>
                      <a:rPr lang="zh-CN" altLang="en-US" sz="2000" i="1">
                        <a:solidFill>
                          <a:schemeClr val="tx1"/>
                        </a:solidFill>
                        <a:latin typeface="Cambria Math" panose="02040503050406030204" pitchFamily="18" charset="0"/>
                        <a:ea typeface="汉仪正圆-55W" panose="00020600040101010101" pitchFamily="18" charset="-122"/>
                        <a:sym typeface="汉仪正圆-55W" panose="00020600040101010101" pitchFamily="18" charset="-122"/>
                      </a:rPr>
                      <m:t>上</m:t>
                    </m:r>
                    <m:r>
                      <a:rPr lang="zh-CN" altLang="en-US" sz="2000" i="1">
                        <a:latin typeface="Cambria Math" panose="02040503050406030204" pitchFamily="18" charset="0"/>
                        <a:ea typeface="汉仪正圆-55W" panose="00020600040101010101" pitchFamily="18" charset="-122"/>
                        <a:sym typeface="汉仪正圆-55W" panose="00020600040101010101" pitchFamily="18" charset="-122"/>
                      </a:rPr>
                      <m:t>，范围</m:t>
                    </m:r>
                  </m:oMath>
                </a14:m>
                <a:r>
                  <a:rPr lang="zh-CN" altLang="en-US" sz="2000">
                    <a:latin typeface="Cambria Math" panose="02040503050406030204" pitchFamily="18" charset="0"/>
                    <a:ea typeface="汉仪正圆-55W" panose="00020600040101010101" pitchFamily="18" charset="-122"/>
                    <a:sym typeface="汉仪正圆-55W" panose="00020600040101010101" pitchFamily="18" charset="-122"/>
                  </a:rPr>
                  <a:t>在</a:t>
                </a:r>
                <a:r>
                  <a:rPr lang="en-US" altLang="zh-CN" sz="2000">
                    <a:latin typeface="Cambria Math" panose="02040503050406030204" pitchFamily="18" charset="0"/>
                    <a:ea typeface="汉仪正圆-55W" panose="00020600040101010101" pitchFamily="18" charset="-122"/>
                    <a:sym typeface="汉仪正圆-55W" panose="00020600040101010101" pitchFamily="18" charset="-122"/>
                  </a:rPr>
                  <a:t>-1</a:t>
                </a:r>
                <a:r>
                  <a:rPr lang="zh-CN" altLang="en-US" sz="2000">
                    <a:latin typeface="Cambria Math" panose="02040503050406030204" pitchFamily="18" charset="0"/>
                    <a:ea typeface="汉仪正圆-55W" panose="00020600040101010101" pitchFamily="18" charset="-122"/>
                    <a:sym typeface="汉仪正圆-55W" panose="00020600040101010101" pitchFamily="18" charset="-122"/>
                  </a:rPr>
                  <a:t>到</a:t>
                </a:r>
                <a:r>
                  <a:rPr lang="en-US" altLang="zh-CN" sz="2000">
                    <a:latin typeface="Cambria Math" panose="02040503050406030204" pitchFamily="18" charset="0"/>
                    <a:ea typeface="汉仪正圆-55W" panose="00020600040101010101" pitchFamily="18" charset="-122"/>
                    <a:sym typeface="汉仪正圆-55W" panose="00020600040101010101" pitchFamily="18" charset="-122"/>
                  </a:rPr>
                  <a:t>1</a:t>
                </a:r>
                <a:r>
                  <a:rPr lang="zh-CN" altLang="en-US" sz="2000">
                    <a:latin typeface="Cambria Math" panose="02040503050406030204" pitchFamily="18" charset="0"/>
                    <a:ea typeface="汉仪正圆-55W" panose="00020600040101010101" pitchFamily="18" charset="-122"/>
                    <a:sym typeface="汉仪正圆-55W" panose="00020600040101010101" pitchFamily="18" charset="-122"/>
                  </a:rPr>
                  <a:t>之间</a:t>
                </a:r>
                <a:endParaRPr lang="en-US" altLang="zh-CN" sz="2000">
                  <a:latin typeface="Cambria Math" panose="02040503050406030204" pitchFamily="18" charset="0"/>
                  <a:ea typeface="汉仪正圆-55W" panose="00020600040101010101" pitchFamily="18" charset="-122"/>
                  <a:sym typeface="汉仪正圆-55W" panose="00020600040101010101" pitchFamily="18" charset="-122"/>
                </a:endParaRPr>
              </a:p>
              <a:p>
                <a:pPr defTabSz="1217930">
                  <a:defRPr/>
                </a:pPr>
                <a:r>
                  <a:rPr lang="en-US" altLang="zh-CN" sz="2000">
                    <a:latin typeface="Cambria Math" panose="02040503050406030204" pitchFamily="18" charset="0"/>
                    <a:ea typeface="汉仪正圆-55W" panose="00020600040101010101" pitchFamily="18" charset="-122"/>
                    <a:sym typeface="汉仪正圆-55W" panose="00020600040101010101" pitchFamily="18" charset="-122"/>
                  </a:rPr>
                  <a:t>3.</a:t>
                </a:r>
                <a:r>
                  <a:rPr lang="zh-CN" altLang="en-US" sz="2000">
                    <a:latin typeface="Cambria Math" panose="02040503050406030204" pitchFamily="18" charset="0"/>
                    <a:ea typeface="汉仪正圆-55W" panose="00020600040101010101" pitchFamily="18" charset="-122"/>
                    <a:sym typeface="汉仪正圆-55W" panose="00020600040101010101" pitchFamily="18" charset="-122"/>
                  </a:rPr>
                  <a:t>通过两个门后得到的结果相乘得到</a:t>
                </a:r>
                <a:r>
                  <a:rPr lang="zh-CN" altLang="en-US" sz="2000">
                    <a:solidFill>
                      <a:srgbClr val="0070C0"/>
                    </a:solidFill>
                    <a:latin typeface="Cambria Math" panose="02040503050406030204" pitchFamily="18" charset="0"/>
                    <a:ea typeface="汉仪正圆-55W" panose="00020600040101010101" pitchFamily="18" charset="-122"/>
                    <a:sym typeface="汉仪正圆-55W" panose="00020600040101010101" pitchFamily="18" charset="-122"/>
                  </a:rPr>
                  <a:t>输出信号</a:t>
                </a:r>
                <a14:m>
                  <m:oMath xmlns:m="http://schemas.openxmlformats.org/officeDocument/2006/math">
                    <m:sSub>
                      <m:sSubPr>
                        <m:ctrlPr>
                          <a:rPr lang="en-US" altLang="zh-CN" sz="2000" b="0" i="1" smtClean="0">
                            <a:solidFill>
                              <a:srgbClr val="0070C0"/>
                            </a:solidFill>
                            <a:latin typeface="Cambria Math" panose="02040503050406030204" pitchFamily="18" charset="0"/>
                            <a:ea typeface="汉仪正圆-55W" panose="00020600040101010101" pitchFamily="18" charset="-122"/>
                            <a:sym typeface="汉仪正圆-55W" panose="00020600040101010101" pitchFamily="18" charset="-122"/>
                          </a:rPr>
                        </m:ctrlPr>
                      </m:sSubPr>
                      <m:e>
                        <m:r>
                          <a:rPr lang="en-US" altLang="zh-CN" sz="2000" b="0" i="1" smtClean="0">
                            <a:solidFill>
                              <a:srgbClr val="0070C0"/>
                            </a:solidFill>
                            <a:latin typeface="Cambria Math" panose="02040503050406030204" pitchFamily="18" charset="0"/>
                            <a:ea typeface="汉仪正圆-55W" panose="00020600040101010101" pitchFamily="18" charset="-122"/>
                            <a:sym typeface="汉仪正圆-55W" panose="00020600040101010101" pitchFamily="18" charset="-122"/>
                          </a:rPr>
                          <m:t>h</m:t>
                        </m:r>
                      </m:e>
                      <m:sub>
                        <m:r>
                          <a:rPr lang="en-US" altLang="zh-CN" sz="2000" b="0" i="1" smtClean="0">
                            <a:solidFill>
                              <a:srgbClr val="0070C0"/>
                            </a:solidFill>
                            <a:latin typeface="Cambria Math" panose="02040503050406030204" pitchFamily="18" charset="0"/>
                            <a:ea typeface="汉仪正圆-55W" panose="00020600040101010101" pitchFamily="18" charset="-122"/>
                            <a:sym typeface="汉仪正圆-55W" panose="00020600040101010101" pitchFamily="18" charset="-122"/>
                          </a:rPr>
                          <m:t>𝑡</m:t>
                        </m:r>
                      </m:sub>
                    </m:sSub>
                  </m:oMath>
                </a14:m>
                <a:endParaRPr lang="en-US" altLang="zh-CN" sz="2000" b="0">
                  <a:solidFill>
                    <a:srgbClr val="0070C0"/>
                  </a:solidFill>
                  <a:latin typeface="Cambria Math" panose="02040503050406030204" pitchFamily="18" charset="0"/>
                  <a:ea typeface="汉仪正圆-55W" panose="00020600040101010101" pitchFamily="18" charset="-122"/>
                  <a:sym typeface="汉仪正圆-55W" panose="00020600040101010101" pitchFamily="18" charset="-122"/>
                </a:endParaRPr>
              </a:p>
              <a:p>
                <a:pPr defTabSz="1217930">
                  <a:defRPr/>
                </a:pPr>
                <a:endParaRPr lang="en-US" altLang="zh-CN" sz="2000">
                  <a:latin typeface="Cambria Math" panose="02040503050406030204" pitchFamily="18" charset="0"/>
                  <a:ea typeface="汉仪正圆-55W" panose="00020600040101010101" pitchFamily="18" charset="-122"/>
                  <a:sym typeface="汉仪正圆-55W" panose="00020600040101010101" pitchFamily="18" charset="-122"/>
                </a:endParaRPr>
              </a:p>
              <a:p>
                <a:pPr defTabSz="1217930">
                  <a:defRPr/>
                </a:pPr>
                <a:endParaRPr lang="en-US" altLang="zh-CN" sz="2000" b="0">
                  <a:latin typeface="汉仪正圆-55W" panose="00020600040101010101" pitchFamily="18" charset="-122"/>
                  <a:ea typeface="汉仪正圆-55W" panose="00020600040101010101" pitchFamily="18" charset="-122"/>
                  <a:sym typeface="汉仪正圆-55W" panose="00020600040101010101" pitchFamily="18" charset="-122"/>
                </a:endParaRPr>
              </a:p>
              <a:p>
                <a:pPr defTabSz="1217930">
                  <a:defRPr/>
                </a:pPr>
                <a:endParaRPr lang="en-US" altLang="zh-CN" sz="2000" b="0">
                  <a:latin typeface="汉仪正圆-55W" panose="00020600040101010101" pitchFamily="18" charset="-122"/>
                  <a:ea typeface="汉仪正圆-55W" panose="00020600040101010101" pitchFamily="18" charset="-122"/>
                  <a:sym typeface="汉仪正圆-55W" panose="00020600040101010101" pitchFamily="18" charset="-122"/>
                </a:endParaRPr>
              </a:p>
              <a:p>
                <a:pPr defTabSz="1217930">
                  <a:defRPr/>
                </a:pPr>
                <a:endParaRPr lang="en-US" altLang="zh-CN" sz="2000" u="sng">
                  <a:latin typeface="汉仪正圆-55W" panose="00020600040101010101" pitchFamily="18" charset="-122"/>
                  <a:ea typeface="汉仪正圆-55W" panose="00020600040101010101" pitchFamily="18" charset="-122"/>
                  <a:sym typeface="汉仪正圆-55W" panose="00020600040101010101" pitchFamily="18" charset="-122"/>
                </a:endParaRPr>
              </a:p>
              <a:p>
                <a:pPr defTabSz="1217930">
                  <a:lnSpc>
                    <a:spcPts val="2000"/>
                  </a:lnSpc>
                  <a:defRPr/>
                </a:pPr>
                <a:endParaRPr lang="en-US" altLang="zh-CN" sz="1600" b="0">
                  <a:latin typeface="汉仪正圆-55W" panose="00020600040101010101" pitchFamily="18" charset="-122"/>
                  <a:ea typeface="汉仪正圆-55W" panose="00020600040101010101" pitchFamily="18" charset="-122"/>
                  <a:sym typeface="汉仪正圆-55W" panose="00020600040101010101" pitchFamily="18" charset="-122"/>
                </a:endParaRPr>
              </a:p>
              <a:p>
                <a:pPr defTabSz="1217930">
                  <a:lnSpc>
                    <a:spcPts val="2000"/>
                  </a:lnSpc>
                  <a:defRPr/>
                </a:pPr>
                <a:endParaRPr lang="en-US" altLang="zh-CN" sz="1600" b="0">
                  <a:latin typeface="汉仪正圆-55W" panose="00020600040101010101" pitchFamily="18" charset="-122"/>
                  <a:ea typeface="汉仪正圆-55W" panose="00020600040101010101" pitchFamily="18" charset="-122"/>
                  <a:sym typeface="汉仪正圆-55W" panose="00020600040101010101" pitchFamily="18" charset="-122"/>
                </a:endParaRPr>
              </a:p>
              <a:p>
                <a:pPr lvl="0" defTabSz="1217930">
                  <a:lnSpc>
                    <a:spcPts val="2000"/>
                  </a:lnSpc>
                  <a:defRPr/>
                </a:pPr>
                <a:endParaRPr lang="en-US" altLang="zh-CN" sz="1600" b="0">
                  <a:latin typeface="汉仪正圆-55W" panose="00020600040101010101" pitchFamily="18" charset="-122"/>
                  <a:ea typeface="汉仪正圆-55W" panose="00020600040101010101" pitchFamily="18" charset="-122"/>
                  <a:sym typeface="汉仪正圆-55W" panose="00020600040101010101" pitchFamily="18" charset="-122"/>
                </a:endParaRPr>
              </a:p>
            </p:txBody>
          </p:sp>
        </mc:Choice>
        <mc:Fallback xmlns="">
          <p:sp>
            <p:nvSpPr>
              <p:cNvPr id="2" name="深度视觉·原创设计 https://www.docer.com/works?userid=22383862">
                <a:extLst>
                  <a:ext uri="{FF2B5EF4-FFF2-40B4-BE49-F238E27FC236}">
                    <a16:creationId xmlns:a16="http://schemas.microsoft.com/office/drawing/2014/main" id="{E969FD05-77B6-916C-14BA-09BBC5252289}"/>
                  </a:ext>
                </a:extLst>
              </p:cNvPr>
              <p:cNvSpPr>
                <a:spLocks noRot="1" noChangeAspect="1" noMove="1" noResize="1" noEditPoints="1" noAdjustHandles="1" noChangeArrowheads="1" noChangeShapeType="1" noTextEdit="1"/>
              </p:cNvSpPr>
              <p:nvPr/>
            </p:nvSpPr>
            <p:spPr>
              <a:xfrm>
                <a:off x="5234445" y="1239315"/>
                <a:ext cx="5738338" cy="4247317"/>
              </a:xfrm>
              <a:prstGeom prst="rect">
                <a:avLst/>
              </a:prstGeom>
              <a:blipFill>
                <a:blip r:embed="rId2"/>
                <a:stretch>
                  <a:fillRect l="-1169" t="-71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深度视觉·原创设计 https://www.docer.com/works?userid=22383862">
                <a:extLst>
                  <a:ext uri="{FF2B5EF4-FFF2-40B4-BE49-F238E27FC236}">
                    <a16:creationId xmlns:a16="http://schemas.microsoft.com/office/drawing/2014/main" id="{F0773C0E-D4D9-EDF5-D56C-E26A2C524E43}"/>
                  </a:ext>
                </a:extLst>
              </p:cNvPr>
              <p:cNvSpPr/>
              <p:nvPr/>
            </p:nvSpPr>
            <p:spPr>
              <a:xfrm>
                <a:off x="5234445" y="4235382"/>
                <a:ext cx="5738338" cy="3190617"/>
              </a:xfrm>
              <a:prstGeom prst="rect">
                <a:avLst/>
              </a:prstGeom>
            </p:spPr>
            <p:txBody>
              <a:bodyPr wrap="square">
                <a:spAutoFit/>
              </a:bodyPr>
              <a:lstStyle/>
              <a:p>
                <a:pPr defTabSz="1217930">
                  <a:defRPr/>
                </a:pPr>
                <a:endParaRPr lang="en-US" altLang="zh-CN" sz="2400" i="1">
                  <a:latin typeface="Cambria Math" panose="02040503050406030204" pitchFamily="18" charset="0"/>
                  <a:ea typeface="汉仪正圆-55W" panose="00020600040101010101" pitchFamily="18" charset="-122"/>
                  <a:sym typeface="汉仪正圆-55W" panose="00020600040101010101" pitchFamily="18" charset="-122"/>
                </a:endParaRPr>
              </a:p>
              <a:p>
                <a:pPr defTabSz="1217930">
                  <a:defRPr/>
                </a:pPr>
                <a:endParaRPr lang="en-US" altLang="zh-CN" sz="2400" i="1">
                  <a:latin typeface="Cambria Math" panose="02040503050406030204" pitchFamily="18" charset="0"/>
                  <a:ea typeface="汉仪正圆-55W" panose="00020600040101010101" pitchFamily="18" charset="-122"/>
                  <a:sym typeface="汉仪正圆-55W" panose="00020600040101010101" pitchFamily="18" charset="-122"/>
                </a:endParaRPr>
              </a:p>
              <a:p>
                <a:pPr defTabSz="1217930">
                  <a:defRPr/>
                </a:pPr>
                <a14:m>
                  <m:oMathPara xmlns:m="http://schemas.openxmlformats.org/officeDocument/2006/math">
                    <m:oMathParaPr>
                      <m:jc m:val="centerGroup"/>
                    </m:oMathParaPr>
                    <m:oMath xmlns:m="http://schemas.openxmlformats.org/officeDocument/2006/math">
                      <m:sSub>
                        <m:sSubPr>
                          <m:ctrlPr>
                            <a:rPr lang="en-US" altLang="zh-CN" sz="2400" i="1" smtClean="0">
                              <a:latin typeface="Cambria Math" panose="02040503050406030204" pitchFamily="18" charset="0"/>
                              <a:ea typeface="汉仪正圆-55W" panose="00020600040101010101" pitchFamily="18" charset="-122"/>
                              <a:sym typeface="汉仪正圆-55W" panose="00020600040101010101" pitchFamily="18" charset="-122"/>
                            </a:rPr>
                          </m:ctrlPr>
                        </m:sSubPr>
                        <m:e>
                          <m:r>
                            <a:rPr lang="en-US" altLang="zh-CN" sz="2400" b="0" i="1" smtClean="0">
                              <a:latin typeface="Cambria Math" panose="02040503050406030204" pitchFamily="18" charset="0"/>
                              <a:ea typeface="汉仪正圆-55W" panose="00020600040101010101" pitchFamily="18" charset="-122"/>
                              <a:sym typeface="汉仪正圆-55W" panose="00020600040101010101" pitchFamily="18" charset="-122"/>
                            </a:rPr>
                            <m:t>𝑜</m:t>
                          </m:r>
                        </m:e>
                        <m:sub>
                          <m:r>
                            <a:rPr lang="en-US" altLang="zh-CN" sz="2400" i="1">
                              <a:latin typeface="Cambria Math" panose="02040503050406030204" pitchFamily="18" charset="0"/>
                              <a:ea typeface="汉仪正圆-55W" panose="00020600040101010101" pitchFamily="18" charset="-122"/>
                              <a:sym typeface="汉仪正圆-55W" panose="00020600040101010101" pitchFamily="18" charset="-122"/>
                            </a:rPr>
                            <m:t>𝑡</m:t>
                          </m:r>
                        </m:sub>
                      </m:sSub>
                      <m:r>
                        <a:rPr lang="en-US" altLang="zh-CN" sz="2400" i="1">
                          <a:latin typeface="Cambria Math" panose="02040503050406030204" pitchFamily="18" charset="0"/>
                          <a:ea typeface="汉仪正圆-55W" panose="00020600040101010101" pitchFamily="18" charset="-122"/>
                          <a:sym typeface="汉仪正圆-55W" panose="00020600040101010101" pitchFamily="18" charset="-122"/>
                        </a:rPr>
                        <m:t>=</m:t>
                      </m:r>
                      <m:r>
                        <a:rPr lang="zh-CN" altLang="en-US" sz="2400" i="1">
                          <a:latin typeface="Cambria Math" panose="02040503050406030204" pitchFamily="18" charset="0"/>
                          <a:ea typeface="汉仪正圆-55W" panose="00020600040101010101" pitchFamily="18" charset="-122"/>
                          <a:sym typeface="汉仪正圆-55W" panose="00020600040101010101" pitchFamily="18" charset="-122"/>
                        </a:rPr>
                        <m:t>𝜎</m:t>
                      </m:r>
                      <m:d>
                        <m:dPr>
                          <m:ctrlPr>
                            <a:rPr lang="en-US" altLang="zh-CN" sz="2400" i="1">
                              <a:latin typeface="Cambria Math" panose="02040503050406030204" pitchFamily="18" charset="0"/>
                              <a:ea typeface="汉仪正圆-55W" panose="00020600040101010101" pitchFamily="18" charset="-122"/>
                              <a:sym typeface="汉仪正圆-55W" panose="00020600040101010101" pitchFamily="18" charset="-122"/>
                            </a:rPr>
                          </m:ctrlPr>
                        </m:dPr>
                        <m:e>
                          <m:sSub>
                            <m:sSubPr>
                              <m:ctrlPr>
                                <a:rPr lang="en-US" altLang="zh-CN" sz="2400" b="0" i="1" smtClean="0">
                                  <a:latin typeface="Cambria Math" panose="02040503050406030204" pitchFamily="18" charset="0"/>
                                  <a:ea typeface="汉仪正圆-55W" panose="00020600040101010101" pitchFamily="18" charset="-122"/>
                                  <a:sym typeface="汉仪正圆-55W" panose="00020600040101010101" pitchFamily="18" charset="-122"/>
                                </a:rPr>
                              </m:ctrlPr>
                            </m:sSubPr>
                            <m:e>
                              <m:r>
                                <a:rPr lang="en-US" altLang="zh-CN" sz="2400" b="0" i="1" smtClean="0">
                                  <a:latin typeface="Cambria Math" panose="02040503050406030204" pitchFamily="18" charset="0"/>
                                  <a:ea typeface="汉仪正圆-55W" panose="00020600040101010101" pitchFamily="18" charset="-122"/>
                                  <a:sym typeface="汉仪正圆-55W" panose="00020600040101010101" pitchFamily="18" charset="-122"/>
                                </a:rPr>
                                <m:t>𝑊</m:t>
                              </m:r>
                            </m:e>
                            <m:sub>
                              <m:r>
                                <a:rPr lang="en-US" altLang="zh-CN" sz="2400" b="0" i="1" smtClean="0">
                                  <a:latin typeface="Cambria Math" panose="02040503050406030204" pitchFamily="18" charset="0"/>
                                  <a:ea typeface="汉仪正圆-55W" panose="00020600040101010101" pitchFamily="18" charset="-122"/>
                                  <a:sym typeface="汉仪正圆-55W" panose="00020600040101010101" pitchFamily="18" charset="-122"/>
                                </a:rPr>
                                <m:t>𝑜</m:t>
                              </m:r>
                            </m:sub>
                          </m:sSub>
                          <m:r>
                            <a:rPr lang="en-US" altLang="zh-CN" sz="2400" b="0" i="1" smtClean="0">
                              <a:latin typeface="Cambria Math" panose="02040503050406030204" pitchFamily="18" charset="0"/>
                              <a:ea typeface="汉仪正圆-55W" panose="00020600040101010101" pitchFamily="18" charset="-122"/>
                              <a:sym typeface="汉仪正圆-55W" panose="00020600040101010101" pitchFamily="18" charset="-122"/>
                            </a:rPr>
                            <m:t>⋅</m:t>
                          </m:r>
                          <m:d>
                            <m:dPr>
                              <m:begChr m:val="["/>
                              <m:endChr m:val="]"/>
                              <m:ctrlPr>
                                <a:rPr lang="en-US" altLang="zh-CN" sz="2400" b="0" i="1" smtClean="0">
                                  <a:latin typeface="Cambria Math" panose="02040503050406030204" pitchFamily="18" charset="0"/>
                                  <a:ea typeface="汉仪正圆-55W" panose="00020600040101010101" pitchFamily="18" charset="-122"/>
                                  <a:sym typeface="汉仪正圆-55W" panose="00020600040101010101" pitchFamily="18" charset="-122"/>
                                </a:rPr>
                              </m:ctrlPr>
                            </m:dPr>
                            <m:e>
                              <m:sSub>
                                <m:sSubPr>
                                  <m:ctrlPr>
                                    <a:rPr lang="en-US" altLang="zh-CN" sz="2400" b="0" i="1" smtClean="0">
                                      <a:latin typeface="Cambria Math" panose="02040503050406030204" pitchFamily="18" charset="0"/>
                                      <a:ea typeface="汉仪正圆-55W" panose="00020600040101010101" pitchFamily="18" charset="-122"/>
                                      <a:sym typeface="汉仪正圆-55W" panose="00020600040101010101" pitchFamily="18" charset="-122"/>
                                    </a:rPr>
                                  </m:ctrlPr>
                                </m:sSubPr>
                                <m:e>
                                  <m:r>
                                    <a:rPr lang="en-US" altLang="zh-CN" sz="2400" b="0" i="1" smtClean="0">
                                      <a:latin typeface="Cambria Math" panose="02040503050406030204" pitchFamily="18" charset="0"/>
                                      <a:ea typeface="汉仪正圆-55W" panose="00020600040101010101" pitchFamily="18" charset="-122"/>
                                      <a:sym typeface="汉仪正圆-55W" panose="00020600040101010101" pitchFamily="18" charset="-122"/>
                                    </a:rPr>
                                    <m:t>h</m:t>
                                  </m:r>
                                </m:e>
                                <m:sub>
                                  <m:r>
                                    <a:rPr lang="en-US" altLang="zh-CN" sz="2400" b="0" i="1" smtClean="0">
                                      <a:latin typeface="Cambria Math" panose="02040503050406030204" pitchFamily="18" charset="0"/>
                                      <a:ea typeface="汉仪正圆-55W" panose="00020600040101010101" pitchFamily="18" charset="-122"/>
                                      <a:sym typeface="汉仪正圆-55W" panose="00020600040101010101" pitchFamily="18" charset="-122"/>
                                    </a:rPr>
                                    <m:t>𝑡</m:t>
                                  </m:r>
                                  <m:r>
                                    <a:rPr lang="en-US" altLang="zh-CN" sz="2400" b="0" i="1" smtClean="0">
                                      <a:latin typeface="Cambria Math" panose="02040503050406030204" pitchFamily="18" charset="0"/>
                                      <a:ea typeface="汉仪正圆-55W" panose="00020600040101010101" pitchFamily="18" charset="-122"/>
                                      <a:sym typeface="汉仪正圆-55W" panose="00020600040101010101" pitchFamily="18" charset="-122"/>
                                    </a:rPr>
                                    <m:t>−1</m:t>
                                  </m:r>
                                </m:sub>
                              </m:sSub>
                              <m:r>
                                <a:rPr lang="en-US" altLang="zh-CN" sz="2400" b="0" i="1" smtClean="0">
                                  <a:latin typeface="Cambria Math" panose="02040503050406030204" pitchFamily="18" charset="0"/>
                                  <a:ea typeface="汉仪正圆-55W" panose="00020600040101010101" pitchFamily="18" charset="-122"/>
                                  <a:sym typeface="汉仪正圆-55W" panose="00020600040101010101" pitchFamily="18" charset="-122"/>
                                </a:rPr>
                                <m:t>,</m:t>
                              </m:r>
                              <m:sSub>
                                <m:sSubPr>
                                  <m:ctrlPr>
                                    <a:rPr lang="en-US" altLang="zh-CN" sz="2400" b="0" i="1" smtClean="0">
                                      <a:latin typeface="Cambria Math" panose="02040503050406030204" pitchFamily="18" charset="0"/>
                                      <a:ea typeface="汉仪正圆-55W" panose="00020600040101010101" pitchFamily="18" charset="-122"/>
                                      <a:sym typeface="汉仪正圆-55W" panose="00020600040101010101" pitchFamily="18" charset="-122"/>
                                    </a:rPr>
                                  </m:ctrlPr>
                                </m:sSubPr>
                                <m:e>
                                  <m:r>
                                    <a:rPr lang="en-US" altLang="zh-CN" sz="2400" b="0" i="1" smtClean="0">
                                      <a:latin typeface="Cambria Math" panose="02040503050406030204" pitchFamily="18" charset="0"/>
                                      <a:ea typeface="汉仪正圆-55W" panose="00020600040101010101" pitchFamily="18" charset="-122"/>
                                      <a:sym typeface="汉仪正圆-55W" panose="00020600040101010101" pitchFamily="18" charset="-122"/>
                                    </a:rPr>
                                    <m:t>𝑥</m:t>
                                  </m:r>
                                </m:e>
                                <m:sub>
                                  <m:r>
                                    <a:rPr lang="en-US" altLang="zh-CN" sz="2400" b="0" i="1" smtClean="0">
                                      <a:latin typeface="Cambria Math" panose="02040503050406030204" pitchFamily="18" charset="0"/>
                                      <a:ea typeface="汉仪正圆-55W" panose="00020600040101010101" pitchFamily="18" charset="-122"/>
                                      <a:sym typeface="汉仪正圆-55W" panose="00020600040101010101" pitchFamily="18" charset="-122"/>
                                    </a:rPr>
                                    <m:t>𝑡</m:t>
                                  </m:r>
                                </m:sub>
                              </m:sSub>
                            </m:e>
                          </m:d>
                          <m:r>
                            <a:rPr lang="en-US" altLang="zh-CN" sz="2400" b="0" i="1" smtClean="0">
                              <a:latin typeface="Cambria Math" panose="02040503050406030204" pitchFamily="18" charset="0"/>
                              <a:ea typeface="汉仪正圆-55W" panose="00020600040101010101" pitchFamily="18" charset="-122"/>
                              <a:sym typeface="汉仪正圆-55W" panose="00020600040101010101" pitchFamily="18" charset="-122"/>
                            </a:rPr>
                            <m:t>+</m:t>
                          </m:r>
                          <m:sSub>
                            <m:sSubPr>
                              <m:ctrlPr>
                                <a:rPr lang="en-US" altLang="zh-CN" sz="2400" b="0" i="1" smtClean="0">
                                  <a:latin typeface="Cambria Math" panose="02040503050406030204" pitchFamily="18" charset="0"/>
                                  <a:ea typeface="汉仪正圆-55W" panose="00020600040101010101" pitchFamily="18" charset="-122"/>
                                  <a:sym typeface="汉仪正圆-55W" panose="00020600040101010101" pitchFamily="18" charset="-122"/>
                                </a:rPr>
                              </m:ctrlPr>
                            </m:sSubPr>
                            <m:e>
                              <m:r>
                                <a:rPr lang="en-US" altLang="zh-CN" sz="2400" b="0" i="1" smtClean="0">
                                  <a:latin typeface="Cambria Math" panose="02040503050406030204" pitchFamily="18" charset="0"/>
                                  <a:ea typeface="汉仪正圆-55W" panose="00020600040101010101" pitchFamily="18" charset="-122"/>
                                  <a:sym typeface="汉仪正圆-55W" panose="00020600040101010101" pitchFamily="18" charset="-122"/>
                                </a:rPr>
                                <m:t>𝑏</m:t>
                              </m:r>
                            </m:e>
                            <m:sub>
                              <m:r>
                                <a:rPr lang="en-US" altLang="zh-CN" sz="2400" b="0" i="1" smtClean="0">
                                  <a:latin typeface="Cambria Math" panose="02040503050406030204" pitchFamily="18" charset="0"/>
                                  <a:ea typeface="汉仪正圆-55W" panose="00020600040101010101" pitchFamily="18" charset="-122"/>
                                  <a:sym typeface="汉仪正圆-55W" panose="00020600040101010101" pitchFamily="18" charset="-122"/>
                                </a:rPr>
                                <m:t>𝑜</m:t>
                              </m:r>
                            </m:sub>
                          </m:sSub>
                        </m:e>
                      </m:d>
                    </m:oMath>
                  </m:oMathPara>
                </a14:m>
                <a:endParaRPr lang="en-US" altLang="zh-CN" sz="2400" i="1">
                  <a:latin typeface="Cambria Math" panose="02040503050406030204" pitchFamily="18" charset="0"/>
                  <a:ea typeface="汉仪正圆-55W" panose="00020600040101010101" pitchFamily="18" charset="-122"/>
                  <a:sym typeface="汉仪正圆-55W" panose="00020600040101010101" pitchFamily="18" charset="-122"/>
                </a:endParaRPr>
              </a:p>
              <a:p>
                <a:pPr defTabSz="1217930">
                  <a:defRPr/>
                </a:pPr>
                <a:endParaRPr lang="en-US" altLang="zh-CN" sz="2400">
                  <a:solidFill>
                    <a:schemeClr val="tx1"/>
                  </a:solidFill>
                  <a:latin typeface="Cambria Math" panose="02040503050406030204" pitchFamily="18" charset="0"/>
                  <a:ea typeface="汉仪正圆-55W" panose="00020600040101010101" pitchFamily="18" charset="-122"/>
                  <a:sym typeface="汉仪正圆-55W" panose="00020600040101010101" pitchFamily="18" charset="-122"/>
                </a:endParaRPr>
              </a:p>
              <a:p>
                <a:pPr defTabSz="1217930">
                  <a:defRPr/>
                </a:pPr>
                <a14:m>
                  <m:oMathPara xmlns:m="http://schemas.openxmlformats.org/officeDocument/2006/math">
                    <m:oMathParaPr>
                      <m:jc m:val="centerGroup"/>
                    </m:oMathParaPr>
                    <m:oMath xmlns:m="http://schemas.openxmlformats.org/officeDocument/2006/math">
                      <m:sSub>
                        <m:sSubPr>
                          <m:ctrlPr>
                            <a:rPr lang="en-US" altLang="zh-CN" sz="2400" b="0" i="1" smtClean="0">
                              <a:solidFill>
                                <a:schemeClr val="tx1"/>
                              </a:solidFill>
                              <a:latin typeface="Cambria Math" panose="02040503050406030204" pitchFamily="18" charset="0"/>
                              <a:ea typeface="汉仪正圆-55W" panose="00020600040101010101" pitchFamily="18" charset="-122"/>
                              <a:sym typeface="汉仪正圆-55W" panose="00020600040101010101" pitchFamily="18" charset="-122"/>
                            </a:rPr>
                          </m:ctrlPr>
                        </m:sSubPr>
                        <m:e>
                          <m:r>
                            <a:rPr lang="en-US" altLang="zh-CN" sz="2400" b="0" i="1" smtClean="0">
                              <a:solidFill>
                                <a:schemeClr val="tx1"/>
                              </a:solidFill>
                              <a:latin typeface="Cambria Math" panose="02040503050406030204" pitchFamily="18" charset="0"/>
                              <a:ea typeface="汉仪正圆-55W" panose="00020600040101010101" pitchFamily="18" charset="-122"/>
                              <a:sym typeface="汉仪正圆-55W" panose="00020600040101010101" pitchFamily="18" charset="-122"/>
                            </a:rPr>
                            <m:t>h</m:t>
                          </m:r>
                        </m:e>
                        <m:sub>
                          <m:r>
                            <a:rPr lang="en-US" altLang="zh-CN" sz="2400" b="0" i="1" smtClean="0">
                              <a:solidFill>
                                <a:schemeClr val="tx1"/>
                              </a:solidFill>
                              <a:latin typeface="Cambria Math" panose="02040503050406030204" pitchFamily="18" charset="0"/>
                              <a:ea typeface="汉仪正圆-55W" panose="00020600040101010101" pitchFamily="18" charset="-122"/>
                              <a:sym typeface="汉仪正圆-55W" panose="00020600040101010101" pitchFamily="18" charset="-122"/>
                            </a:rPr>
                            <m:t>𝑡</m:t>
                          </m:r>
                        </m:sub>
                      </m:sSub>
                      <m:r>
                        <a:rPr lang="en-US" altLang="zh-CN" sz="2400" b="0" i="1" smtClean="0">
                          <a:solidFill>
                            <a:schemeClr val="tx1"/>
                          </a:solidFill>
                          <a:latin typeface="Cambria Math" panose="02040503050406030204" pitchFamily="18" charset="0"/>
                          <a:ea typeface="汉仪正圆-55W" panose="00020600040101010101" pitchFamily="18" charset="-122"/>
                          <a:sym typeface="汉仪正圆-55W" panose="00020600040101010101" pitchFamily="18" charset="-122"/>
                        </a:rPr>
                        <m:t>=</m:t>
                      </m:r>
                      <m:sSub>
                        <m:sSubPr>
                          <m:ctrlPr>
                            <a:rPr lang="en-US" altLang="zh-CN" sz="2400" b="0" i="1" smtClean="0">
                              <a:solidFill>
                                <a:schemeClr val="tx1"/>
                              </a:solidFill>
                              <a:latin typeface="Cambria Math" panose="02040503050406030204" pitchFamily="18" charset="0"/>
                              <a:ea typeface="汉仪正圆-55W" panose="00020600040101010101" pitchFamily="18" charset="-122"/>
                              <a:sym typeface="汉仪正圆-55W" panose="00020600040101010101" pitchFamily="18" charset="-122"/>
                            </a:rPr>
                          </m:ctrlPr>
                        </m:sSubPr>
                        <m:e>
                          <m:r>
                            <a:rPr lang="en-US" altLang="zh-CN" sz="2400" b="0" i="1" smtClean="0">
                              <a:solidFill>
                                <a:schemeClr val="tx1"/>
                              </a:solidFill>
                              <a:latin typeface="Cambria Math" panose="02040503050406030204" pitchFamily="18" charset="0"/>
                              <a:ea typeface="汉仪正圆-55W" panose="00020600040101010101" pitchFamily="18" charset="-122"/>
                              <a:sym typeface="汉仪正圆-55W" panose="00020600040101010101" pitchFamily="18" charset="-122"/>
                            </a:rPr>
                            <m:t>𝑜</m:t>
                          </m:r>
                        </m:e>
                        <m:sub>
                          <m:r>
                            <a:rPr lang="en-US" altLang="zh-CN" sz="2400" b="0" i="1" smtClean="0">
                              <a:solidFill>
                                <a:schemeClr val="tx1"/>
                              </a:solidFill>
                              <a:latin typeface="Cambria Math" panose="02040503050406030204" pitchFamily="18" charset="0"/>
                              <a:ea typeface="汉仪正圆-55W" panose="00020600040101010101" pitchFamily="18" charset="-122"/>
                              <a:sym typeface="汉仪正圆-55W" panose="00020600040101010101" pitchFamily="18" charset="-122"/>
                            </a:rPr>
                            <m:t>𝑡</m:t>
                          </m:r>
                        </m:sub>
                      </m:sSub>
                      <m:r>
                        <a:rPr lang="en-US" altLang="zh-CN" sz="2400" b="0" i="1" smtClean="0">
                          <a:solidFill>
                            <a:schemeClr val="tx1"/>
                          </a:solidFill>
                          <a:latin typeface="Cambria Math" panose="02040503050406030204" pitchFamily="18" charset="0"/>
                          <a:ea typeface="汉仪正圆-55W" panose="00020600040101010101" pitchFamily="18" charset="-122"/>
                          <a:sym typeface="汉仪正圆-55W" panose="00020600040101010101" pitchFamily="18" charset="-122"/>
                        </a:rPr>
                        <m:t>⊙</m:t>
                      </m:r>
                      <m:func>
                        <m:funcPr>
                          <m:ctrlPr>
                            <a:rPr lang="en-US" altLang="zh-CN" sz="2400" b="0" i="1" smtClean="0">
                              <a:solidFill>
                                <a:schemeClr val="tx1"/>
                              </a:solidFill>
                              <a:latin typeface="Cambria Math" panose="02040503050406030204" pitchFamily="18" charset="0"/>
                              <a:ea typeface="汉仪正圆-55W" panose="00020600040101010101" pitchFamily="18" charset="-122"/>
                              <a:sym typeface="汉仪正圆-55W" panose="00020600040101010101" pitchFamily="18" charset="-122"/>
                            </a:rPr>
                          </m:ctrlPr>
                        </m:funcPr>
                        <m:fName>
                          <m:r>
                            <m:rPr>
                              <m:sty m:val="p"/>
                            </m:rPr>
                            <a:rPr lang="en-US" altLang="zh-CN" sz="2400" b="0" i="0" smtClean="0">
                              <a:solidFill>
                                <a:schemeClr val="tx1"/>
                              </a:solidFill>
                              <a:latin typeface="Cambria Math" panose="02040503050406030204" pitchFamily="18" charset="0"/>
                              <a:ea typeface="汉仪正圆-55W" panose="00020600040101010101" pitchFamily="18" charset="-122"/>
                              <a:sym typeface="汉仪正圆-55W" panose="00020600040101010101" pitchFamily="18" charset="-122"/>
                            </a:rPr>
                            <m:t>tanh</m:t>
                          </m:r>
                        </m:fName>
                        <m:e>
                          <m:d>
                            <m:dPr>
                              <m:ctrlPr>
                                <a:rPr lang="en-US" altLang="zh-CN" sz="2400" b="0" i="1" smtClean="0">
                                  <a:solidFill>
                                    <a:schemeClr val="tx1"/>
                                  </a:solidFill>
                                  <a:latin typeface="Cambria Math" panose="02040503050406030204" pitchFamily="18" charset="0"/>
                                  <a:ea typeface="汉仪正圆-55W" panose="00020600040101010101" pitchFamily="18" charset="-122"/>
                                  <a:sym typeface="汉仪正圆-55W" panose="00020600040101010101" pitchFamily="18" charset="-122"/>
                                </a:rPr>
                              </m:ctrlPr>
                            </m:dPr>
                            <m:e>
                              <m:sSub>
                                <m:sSubPr>
                                  <m:ctrlPr>
                                    <a:rPr lang="en-US" altLang="zh-CN" sz="2400" i="1">
                                      <a:latin typeface="Cambria Math" panose="02040503050406030204" pitchFamily="18" charset="0"/>
                                      <a:ea typeface="汉仪正圆-55W" panose="00020600040101010101" pitchFamily="18" charset="-122"/>
                                      <a:sym typeface="汉仪正圆-55W" panose="00020600040101010101" pitchFamily="18" charset="-122"/>
                                    </a:rPr>
                                  </m:ctrlPr>
                                </m:sSubPr>
                                <m:e>
                                  <m:r>
                                    <a:rPr lang="en-US" altLang="zh-CN" sz="2400" i="1">
                                      <a:latin typeface="Cambria Math" panose="02040503050406030204" pitchFamily="18" charset="0"/>
                                      <a:ea typeface="汉仪正圆-55W" panose="00020600040101010101" pitchFamily="18" charset="-122"/>
                                      <a:sym typeface="汉仪正圆-55W" panose="00020600040101010101" pitchFamily="18" charset="-122"/>
                                    </a:rPr>
                                    <m:t>𝐶</m:t>
                                  </m:r>
                                </m:e>
                                <m:sub>
                                  <m:r>
                                    <a:rPr lang="en-US" altLang="zh-CN" sz="2400" i="1">
                                      <a:latin typeface="Cambria Math" panose="02040503050406030204" pitchFamily="18" charset="0"/>
                                      <a:ea typeface="汉仪正圆-55W" panose="00020600040101010101" pitchFamily="18" charset="-122"/>
                                      <a:sym typeface="汉仪正圆-55W" panose="00020600040101010101" pitchFamily="18" charset="-122"/>
                                    </a:rPr>
                                    <m:t>𝑡</m:t>
                                  </m:r>
                                </m:sub>
                              </m:sSub>
                            </m:e>
                          </m:d>
                        </m:e>
                      </m:func>
                    </m:oMath>
                  </m:oMathPara>
                </a14:m>
                <a:endParaRPr lang="en-US" altLang="zh-CN" sz="2400" b="0" i="1">
                  <a:solidFill>
                    <a:schemeClr val="tx1"/>
                  </a:solidFill>
                  <a:latin typeface="Cambria Math" panose="02040503050406030204" pitchFamily="18" charset="0"/>
                  <a:ea typeface="汉仪正圆-55W" panose="00020600040101010101" pitchFamily="18" charset="-122"/>
                  <a:sym typeface="汉仪正圆-55W" panose="00020600040101010101" pitchFamily="18" charset="-122"/>
                </a:endParaRPr>
              </a:p>
              <a:p>
                <a:pPr defTabSz="1217930">
                  <a:defRPr/>
                </a:pPr>
                <a:endParaRPr lang="en-US" altLang="zh-CN" sz="2400" i="1">
                  <a:latin typeface="Cambria Math" panose="02040503050406030204" pitchFamily="18" charset="0"/>
                  <a:ea typeface="汉仪正圆-55W" panose="00020600040101010101" pitchFamily="18" charset="-122"/>
                  <a:sym typeface="汉仪正圆-55W" panose="00020600040101010101" pitchFamily="18" charset="-122"/>
                </a:endParaRPr>
              </a:p>
              <a:p>
                <a:pPr defTabSz="1217930">
                  <a:defRPr/>
                </a:pPr>
                <a:endParaRPr lang="en-US" altLang="zh-CN" sz="2400" i="1">
                  <a:latin typeface="Cambria Math" panose="02040503050406030204" pitchFamily="18" charset="0"/>
                  <a:ea typeface="汉仪正圆-55W" panose="00020600040101010101" pitchFamily="18" charset="-122"/>
                  <a:sym typeface="汉仪正圆-55W" panose="00020600040101010101" pitchFamily="18" charset="-122"/>
                </a:endParaRPr>
              </a:p>
              <a:p>
                <a:pPr defTabSz="1217930">
                  <a:lnSpc>
                    <a:spcPts val="2000"/>
                  </a:lnSpc>
                  <a:defRPr/>
                </a:pPr>
                <a:endParaRPr lang="en-US" altLang="zh-CN" sz="1600" i="1">
                  <a:latin typeface="Cambria Math" panose="02040503050406030204" pitchFamily="18" charset="0"/>
                  <a:ea typeface="汉仪正圆-55W" panose="00020600040101010101" pitchFamily="18" charset="-122"/>
                  <a:sym typeface="汉仪正圆-55W" panose="00020600040101010101" pitchFamily="18" charset="-122"/>
                </a:endParaRPr>
              </a:p>
              <a:p>
                <a:pPr lvl="0" defTabSz="1217930">
                  <a:lnSpc>
                    <a:spcPts val="2000"/>
                  </a:lnSpc>
                  <a:defRPr/>
                </a:pPr>
                <a:endParaRPr lang="en-US" altLang="zh-CN" sz="1600" b="0">
                  <a:latin typeface="汉仪正圆-55W" panose="00020600040101010101" pitchFamily="18" charset="-122"/>
                  <a:ea typeface="汉仪正圆-55W" panose="00020600040101010101" pitchFamily="18" charset="-122"/>
                  <a:sym typeface="汉仪正圆-55W" panose="00020600040101010101" pitchFamily="18" charset="-122"/>
                </a:endParaRPr>
              </a:p>
            </p:txBody>
          </p:sp>
        </mc:Choice>
        <mc:Fallback xmlns="">
          <p:sp>
            <p:nvSpPr>
              <p:cNvPr id="3" name="深度视觉·原创设计 https://www.docer.com/works?userid=22383862">
                <a:extLst>
                  <a:ext uri="{FF2B5EF4-FFF2-40B4-BE49-F238E27FC236}">
                    <a16:creationId xmlns:a16="http://schemas.microsoft.com/office/drawing/2014/main" id="{F0773C0E-D4D9-EDF5-D56C-E26A2C524E43}"/>
                  </a:ext>
                </a:extLst>
              </p:cNvPr>
              <p:cNvSpPr>
                <a:spLocks noRot="1" noChangeAspect="1" noMove="1" noResize="1" noEditPoints="1" noAdjustHandles="1" noChangeArrowheads="1" noChangeShapeType="1" noTextEdit="1"/>
              </p:cNvSpPr>
              <p:nvPr/>
            </p:nvSpPr>
            <p:spPr>
              <a:xfrm>
                <a:off x="5234445" y="4235382"/>
                <a:ext cx="5738338" cy="3190617"/>
              </a:xfrm>
              <a:prstGeom prst="rect">
                <a:avLst/>
              </a:prstGeom>
              <a:blipFill>
                <a:blip r:embed="rId3"/>
                <a:stretch>
                  <a:fillRect/>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49D6CB72-8DF0-410A-A8FB-9B0619208689}"/>
              </a:ext>
            </a:extLst>
          </p:cNvPr>
          <p:cNvPicPr>
            <a:picLocks noChangeAspect="1"/>
          </p:cNvPicPr>
          <p:nvPr/>
        </p:nvPicPr>
        <p:blipFill>
          <a:blip r:embed="rId4"/>
          <a:stretch>
            <a:fillRect/>
          </a:stretch>
        </p:blipFill>
        <p:spPr>
          <a:xfrm>
            <a:off x="-1" y="1112603"/>
            <a:ext cx="5020376" cy="3362794"/>
          </a:xfrm>
          <a:prstGeom prst="rect">
            <a:avLst/>
          </a:prstGeom>
        </p:spPr>
      </p:pic>
    </p:spTree>
    <p:extLst>
      <p:ext uri="{BB962C8B-B14F-4D97-AF65-F5344CB8AC3E}">
        <p14:creationId xmlns:p14="http://schemas.microsoft.com/office/powerpoint/2010/main" val="720013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1000"/>
                                        <p:tgtEl>
                                          <p:spTgt spid="3"/>
                                        </p:tgtEl>
                                      </p:cBhvr>
                                    </p:animEffect>
                                    <p:anim calcmode="lin" valueType="num">
                                      <p:cBhvr>
                                        <p:cTn id="14" dur="1000" fill="hold"/>
                                        <p:tgtEl>
                                          <p:spTgt spid="3"/>
                                        </p:tgtEl>
                                        <p:attrNameLst>
                                          <p:attrName>ppt_x</p:attrName>
                                        </p:attrNameLst>
                                      </p:cBhvr>
                                      <p:tavLst>
                                        <p:tav tm="0">
                                          <p:val>
                                            <p:strVal val="#ppt_x"/>
                                          </p:val>
                                        </p:tav>
                                        <p:tav tm="100000">
                                          <p:val>
                                            <p:strVal val="#ppt_x"/>
                                          </p:val>
                                        </p:tav>
                                      </p:tavLst>
                                    </p:anim>
                                    <p:anim calcmode="lin" valueType="num">
                                      <p:cBhvr>
                                        <p:cTn id="15"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深度视觉·原创设计 https://www.docer.com/works?userid=22383862"/>
          <p:cNvSpPr/>
          <p:nvPr/>
        </p:nvSpPr>
        <p:spPr>
          <a:xfrm flipH="1">
            <a:off x="11252019" y="5989229"/>
            <a:ext cx="939981" cy="868771"/>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55" name="深度视觉·原创设计 https://www.docer.com/works?userid=22383862"/>
          <p:cNvSpPr/>
          <p:nvPr/>
        </p:nvSpPr>
        <p:spPr>
          <a:xfrm rot="10800000" flipH="1">
            <a:off x="0" y="0"/>
            <a:ext cx="939981" cy="868771"/>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56" name="深度视觉·原创设计 https://www.docer.com/works?userid=22383862"/>
          <p:cNvSpPr/>
          <p:nvPr/>
        </p:nvSpPr>
        <p:spPr>
          <a:xfrm>
            <a:off x="4535714" y="350796"/>
            <a:ext cx="3541486" cy="5179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57" name="深度视觉·原创设计 https://www.docer.com/works?userid=22383862"/>
          <p:cNvSpPr txBox="1"/>
          <p:nvPr/>
        </p:nvSpPr>
        <p:spPr>
          <a:xfrm>
            <a:off x="4443790" y="480270"/>
            <a:ext cx="3725333" cy="307777"/>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000" i="0" u="none" strike="noStrike" kern="1200" cap="none" spc="300" normalizeH="0" baseline="0" noProof="0">
                <a:ln>
                  <a:noFill/>
                </a:ln>
                <a:solidFill>
                  <a:schemeClr val="tx1">
                    <a:lumMod val="75000"/>
                    <a:lumOff val="25000"/>
                  </a:schemeClr>
                </a:solidFill>
                <a:effectLst/>
                <a:uLnTx/>
                <a:uFillTx/>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rPr>
              <a:t>LSTM</a:t>
            </a:r>
            <a:r>
              <a:rPr kumimoji="0" lang="zh-CN" altLang="en-US" sz="2000" i="0" u="none" strike="noStrike" kern="1200" cap="none" spc="300" normalizeH="0" baseline="0" noProof="0">
                <a:ln>
                  <a:noFill/>
                </a:ln>
                <a:solidFill>
                  <a:schemeClr val="tx1">
                    <a:lumMod val="75000"/>
                    <a:lumOff val="25000"/>
                  </a:schemeClr>
                </a:solidFill>
                <a:effectLst/>
                <a:uLnTx/>
                <a:uFillTx/>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rPr>
              <a:t>变体①门上加窥视孔</a:t>
            </a:r>
          </a:p>
        </p:txBody>
      </p:sp>
      <p:sp>
        <p:nvSpPr>
          <p:cNvPr id="2" name="深度视觉·原创设计 https://www.docer.com/works?userid=22383862">
            <a:extLst>
              <a:ext uri="{FF2B5EF4-FFF2-40B4-BE49-F238E27FC236}">
                <a16:creationId xmlns:a16="http://schemas.microsoft.com/office/drawing/2014/main" id="{E969FD05-77B6-916C-14BA-09BBC5252289}"/>
              </a:ext>
            </a:extLst>
          </p:cNvPr>
          <p:cNvSpPr/>
          <p:nvPr/>
        </p:nvSpPr>
        <p:spPr>
          <a:xfrm>
            <a:off x="5239438" y="1891248"/>
            <a:ext cx="5738338" cy="1785104"/>
          </a:xfrm>
          <a:prstGeom prst="rect">
            <a:avLst/>
          </a:prstGeom>
        </p:spPr>
        <p:txBody>
          <a:bodyPr wrap="square">
            <a:spAutoFit/>
          </a:bodyPr>
          <a:lstStyle/>
          <a:p>
            <a:pPr defTabSz="1217930">
              <a:defRPr/>
            </a:pPr>
            <a:r>
              <a:rPr lang="zh-CN" altLang="en-US" sz="2000">
                <a:latin typeface="汉仪正圆-55W" panose="00020600040101010101" pitchFamily="18" charset="-122"/>
                <a:ea typeface="汉仪正圆-55W" panose="00020600040101010101" pitchFamily="18" charset="-122"/>
                <a:sym typeface="汉仪正圆-55W" panose="00020600040101010101" pitchFamily="18" charset="-122"/>
              </a:rPr>
              <a:t>作用：</a:t>
            </a:r>
            <a:r>
              <a:rPr lang="zh-CN" altLang="en-US" sz="2000" b="0" u="sng">
                <a:solidFill>
                  <a:srgbClr val="0070C0"/>
                </a:solidFill>
                <a:latin typeface="汉仪正圆-55W" panose="00020600040101010101" pitchFamily="18" charset="-122"/>
                <a:ea typeface="汉仪正圆-55W" panose="00020600040101010101" pitchFamily="18" charset="-122"/>
                <a:sym typeface="汉仪正圆-55W" panose="00020600040101010101" pitchFamily="18" charset="-122"/>
              </a:rPr>
              <a:t>引入额外连接来使门控能够观察到细胞状态的信息，更好地捕捉到序列数据中的长期依赖关系</a:t>
            </a:r>
            <a:endParaRPr lang="en-US" altLang="zh-CN" sz="2000" b="0" u="sng">
              <a:solidFill>
                <a:srgbClr val="0070C0"/>
              </a:solidFill>
              <a:latin typeface="汉仪正圆-55W" panose="00020600040101010101" pitchFamily="18" charset="-122"/>
              <a:ea typeface="汉仪正圆-55W" panose="00020600040101010101" pitchFamily="18" charset="-122"/>
              <a:sym typeface="汉仪正圆-55W" panose="00020600040101010101" pitchFamily="18" charset="-122"/>
            </a:endParaRPr>
          </a:p>
          <a:p>
            <a:pPr defTabSz="1217930">
              <a:lnSpc>
                <a:spcPts val="2000"/>
              </a:lnSpc>
              <a:defRPr/>
            </a:pPr>
            <a:endParaRPr lang="en-US" altLang="zh-CN" sz="1600" b="0">
              <a:latin typeface="汉仪正圆-55W" panose="00020600040101010101" pitchFamily="18" charset="-122"/>
              <a:ea typeface="汉仪正圆-55W" panose="00020600040101010101" pitchFamily="18" charset="-122"/>
              <a:sym typeface="汉仪正圆-55W" panose="00020600040101010101" pitchFamily="18" charset="-122"/>
            </a:endParaRPr>
          </a:p>
          <a:p>
            <a:pPr defTabSz="1217930">
              <a:lnSpc>
                <a:spcPts val="2000"/>
              </a:lnSpc>
              <a:defRPr/>
            </a:pPr>
            <a:endParaRPr lang="en-US" altLang="zh-CN" sz="1600" b="0">
              <a:latin typeface="汉仪正圆-55W" panose="00020600040101010101" pitchFamily="18" charset="-122"/>
              <a:ea typeface="汉仪正圆-55W" panose="00020600040101010101" pitchFamily="18" charset="-122"/>
              <a:sym typeface="汉仪正圆-55W" panose="00020600040101010101" pitchFamily="18" charset="-122"/>
            </a:endParaRPr>
          </a:p>
          <a:p>
            <a:pPr lvl="0" defTabSz="1217930">
              <a:lnSpc>
                <a:spcPts val="2000"/>
              </a:lnSpc>
              <a:defRPr/>
            </a:pPr>
            <a:endParaRPr lang="en-US" altLang="zh-CN" sz="1600" b="0">
              <a:latin typeface="汉仪正圆-55W" panose="00020600040101010101" pitchFamily="18" charset="-122"/>
              <a:ea typeface="汉仪正圆-55W" panose="00020600040101010101" pitchFamily="18" charset="-122"/>
              <a:sym typeface="汉仪正圆-55W" panose="00020600040101010101" pitchFamily="18" charset="-122"/>
            </a:endParaRPr>
          </a:p>
        </p:txBody>
      </p:sp>
      <mc:AlternateContent xmlns:mc="http://schemas.openxmlformats.org/markup-compatibility/2006" xmlns:a14="http://schemas.microsoft.com/office/drawing/2010/main">
        <mc:Choice Requires="a14">
          <p:sp>
            <p:nvSpPr>
              <p:cNvPr id="3" name="深度视觉·原创设计 https://www.docer.com/works?userid=22383862">
                <a:extLst>
                  <a:ext uri="{FF2B5EF4-FFF2-40B4-BE49-F238E27FC236}">
                    <a16:creationId xmlns:a16="http://schemas.microsoft.com/office/drawing/2014/main" id="{F0773C0E-D4D9-EDF5-D56C-E26A2C524E43}"/>
                  </a:ext>
                </a:extLst>
              </p:cNvPr>
              <p:cNvSpPr/>
              <p:nvPr/>
            </p:nvSpPr>
            <p:spPr>
              <a:xfrm>
                <a:off x="4966459" y="3521878"/>
                <a:ext cx="5738338" cy="1256370"/>
              </a:xfrm>
              <a:prstGeom prst="rect">
                <a:avLst/>
              </a:prstGeom>
            </p:spPr>
            <p:txBody>
              <a:bodyPr wrap="square">
                <a:spAutoFit/>
              </a:bodyPr>
              <a:lstStyle/>
              <a:p>
                <a:pPr defTabSz="1217930">
                  <a:defRPr/>
                </a:pPr>
                <a14:m>
                  <m:oMathPara xmlns:m="http://schemas.openxmlformats.org/officeDocument/2006/math">
                    <m:oMathParaPr>
                      <m:jc m:val="centerGroup"/>
                    </m:oMathParaPr>
                    <m:oMath xmlns:m="http://schemas.openxmlformats.org/officeDocument/2006/math">
                      <m:sSub>
                        <m:sSubPr>
                          <m:ctrlPr>
                            <a:rPr lang="en-US" altLang="zh-CN" sz="2400" i="1" smtClean="0">
                              <a:latin typeface="Cambria Math" panose="02040503050406030204" pitchFamily="18" charset="0"/>
                              <a:ea typeface="汉仪正圆-55W" panose="00020600040101010101" pitchFamily="18" charset="-122"/>
                              <a:sym typeface="汉仪正圆-55W" panose="00020600040101010101" pitchFamily="18" charset="-122"/>
                            </a:rPr>
                          </m:ctrlPr>
                        </m:sSubPr>
                        <m:e>
                          <m:r>
                            <a:rPr lang="en-US" altLang="zh-CN" sz="2400" i="1">
                              <a:latin typeface="Cambria Math" panose="02040503050406030204" pitchFamily="18" charset="0"/>
                              <a:ea typeface="汉仪正圆-55W" panose="00020600040101010101" pitchFamily="18" charset="-122"/>
                              <a:sym typeface="汉仪正圆-55W" panose="00020600040101010101" pitchFamily="18" charset="-122"/>
                            </a:rPr>
                            <m:t>𝑓</m:t>
                          </m:r>
                        </m:e>
                        <m:sub>
                          <m:r>
                            <a:rPr lang="en-US" altLang="zh-CN" sz="2400" i="1">
                              <a:latin typeface="Cambria Math" panose="02040503050406030204" pitchFamily="18" charset="0"/>
                              <a:ea typeface="汉仪正圆-55W" panose="00020600040101010101" pitchFamily="18" charset="-122"/>
                              <a:sym typeface="汉仪正圆-55W" panose="00020600040101010101" pitchFamily="18" charset="-122"/>
                            </a:rPr>
                            <m:t>𝑡</m:t>
                          </m:r>
                        </m:sub>
                      </m:sSub>
                      <m:r>
                        <a:rPr lang="en-US" altLang="zh-CN" sz="2400" i="1">
                          <a:latin typeface="Cambria Math" panose="02040503050406030204" pitchFamily="18" charset="0"/>
                          <a:ea typeface="汉仪正圆-55W" panose="00020600040101010101" pitchFamily="18" charset="-122"/>
                          <a:sym typeface="汉仪正圆-55W" panose="00020600040101010101" pitchFamily="18" charset="-122"/>
                        </a:rPr>
                        <m:t>=</m:t>
                      </m:r>
                      <m:r>
                        <a:rPr lang="zh-CN" altLang="en-US" sz="2400" i="1">
                          <a:latin typeface="Cambria Math" panose="02040503050406030204" pitchFamily="18" charset="0"/>
                          <a:ea typeface="汉仪正圆-55W" panose="00020600040101010101" pitchFamily="18" charset="-122"/>
                          <a:sym typeface="汉仪正圆-55W" panose="00020600040101010101" pitchFamily="18" charset="-122"/>
                        </a:rPr>
                        <m:t>𝜎</m:t>
                      </m:r>
                      <m:d>
                        <m:dPr>
                          <m:ctrlPr>
                            <a:rPr lang="en-US" altLang="zh-CN" sz="2400" i="1">
                              <a:latin typeface="Cambria Math" panose="02040503050406030204" pitchFamily="18" charset="0"/>
                              <a:ea typeface="汉仪正圆-55W" panose="00020600040101010101" pitchFamily="18" charset="-122"/>
                              <a:sym typeface="汉仪正圆-55W" panose="00020600040101010101" pitchFamily="18" charset="-122"/>
                            </a:rPr>
                          </m:ctrlPr>
                        </m:dPr>
                        <m:e>
                          <m:sSub>
                            <m:sSubPr>
                              <m:ctrlPr>
                                <a:rPr lang="en-US" altLang="zh-CN" sz="2400" i="1">
                                  <a:latin typeface="Cambria Math" panose="02040503050406030204" pitchFamily="18" charset="0"/>
                                  <a:ea typeface="汉仪正圆-55W" panose="00020600040101010101" pitchFamily="18" charset="-122"/>
                                  <a:sym typeface="汉仪正圆-55W" panose="00020600040101010101" pitchFamily="18" charset="-122"/>
                                </a:rPr>
                              </m:ctrlPr>
                            </m:sSubPr>
                            <m:e>
                              <m:r>
                                <a:rPr lang="en-US" altLang="zh-CN" sz="2400" i="1">
                                  <a:latin typeface="Cambria Math" panose="02040503050406030204" pitchFamily="18" charset="0"/>
                                  <a:ea typeface="汉仪正圆-55W" panose="00020600040101010101" pitchFamily="18" charset="-122"/>
                                  <a:sym typeface="汉仪正圆-55W" panose="00020600040101010101" pitchFamily="18" charset="-122"/>
                                </a:rPr>
                                <m:t>𝑊</m:t>
                              </m:r>
                            </m:e>
                            <m:sub>
                              <m:r>
                                <a:rPr lang="en-US" altLang="zh-CN" sz="2400" i="1">
                                  <a:latin typeface="Cambria Math" panose="02040503050406030204" pitchFamily="18" charset="0"/>
                                  <a:ea typeface="汉仪正圆-55W" panose="00020600040101010101" pitchFamily="18" charset="-122"/>
                                  <a:sym typeface="汉仪正圆-55W" panose="00020600040101010101" pitchFamily="18" charset="-122"/>
                                </a:rPr>
                                <m:t>𝑓</m:t>
                              </m:r>
                            </m:sub>
                          </m:sSub>
                          <m:r>
                            <a:rPr lang="en-US" altLang="zh-CN" sz="2400" i="1">
                              <a:latin typeface="Cambria Math" panose="02040503050406030204" pitchFamily="18" charset="0"/>
                              <a:ea typeface="汉仪正圆-55W" panose="00020600040101010101" pitchFamily="18" charset="-122"/>
                              <a:sym typeface="汉仪正圆-55W" panose="00020600040101010101" pitchFamily="18" charset="-122"/>
                            </a:rPr>
                            <m:t>⋅</m:t>
                          </m:r>
                          <m:d>
                            <m:dPr>
                              <m:begChr m:val="["/>
                              <m:endChr m:val="]"/>
                              <m:ctrlPr>
                                <a:rPr lang="en-US" altLang="zh-CN" sz="2400" i="1">
                                  <a:latin typeface="Cambria Math" panose="02040503050406030204" pitchFamily="18" charset="0"/>
                                  <a:ea typeface="汉仪正圆-55W" panose="00020600040101010101" pitchFamily="18" charset="-122"/>
                                  <a:sym typeface="汉仪正圆-55W" panose="00020600040101010101" pitchFamily="18" charset="-122"/>
                                </a:rPr>
                              </m:ctrlPr>
                            </m:dPr>
                            <m:e>
                              <m:sSub>
                                <m:sSubPr>
                                  <m:ctrlPr>
                                    <a:rPr lang="en-US" altLang="zh-CN" sz="2400" i="1">
                                      <a:solidFill>
                                        <a:srgbClr val="0070C0"/>
                                      </a:solidFill>
                                      <a:latin typeface="Cambria Math" panose="02040503050406030204" pitchFamily="18" charset="0"/>
                                      <a:ea typeface="汉仪正圆-55W" panose="00020600040101010101" pitchFamily="18" charset="-122"/>
                                      <a:sym typeface="汉仪正圆-55W" panose="00020600040101010101" pitchFamily="18" charset="-122"/>
                                    </a:rPr>
                                  </m:ctrlPr>
                                </m:sSubPr>
                                <m:e>
                                  <m:r>
                                    <a:rPr lang="en-US" altLang="zh-CN" sz="2400" i="1">
                                      <a:solidFill>
                                        <a:srgbClr val="0070C0"/>
                                      </a:solidFill>
                                      <a:latin typeface="Cambria Math" panose="02040503050406030204" pitchFamily="18" charset="0"/>
                                      <a:ea typeface="汉仪正圆-55W" panose="00020600040101010101" pitchFamily="18" charset="-122"/>
                                      <a:sym typeface="汉仪正圆-55W" panose="00020600040101010101" pitchFamily="18" charset="-122"/>
                                    </a:rPr>
                                    <m:t>𝐶</m:t>
                                  </m:r>
                                </m:e>
                                <m:sub>
                                  <m:r>
                                    <a:rPr lang="en-US" altLang="zh-CN" sz="2400" i="1">
                                      <a:solidFill>
                                        <a:srgbClr val="0070C0"/>
                                      </a:solidFill>
                                      <a:latin typeface="Cambria Math" panose="02040503050406030204" pitchFamily="18" charset="0"/>
                                      <a:ea typeface="汉仪正圆-55W" panose="00020600040101010101" pitchFamily="18" charset="-122"/>
                                      <a:sym typeface="汉仪正圆-55W" panose="00020600040101010101" pitchFamily="18" charset="-122"/>
                                    </a:rPr>
                                    <m:t>𝑡</m:t>
                                  </m:r>
                                  <m:r>
                                    <a:rPr lang="en-US" altLang="zh-CN" sz="2400" i="1">
                                      <a:solidFill>
                                        <a:srgbClr val="0070C0"/>
                                      </a:solidFill>
                                      <a:latin typeface="Cambria Math" panose="02040503050406030204" pitchFamily="18" charset="0"/>
                                      <a:ea typeface="汉仪正圆-55W" panose="00020600040101010101" pitchFamily="18" charset="-122"/>
                                      <a:sym typeface="汉仪正圆-55W" panose="00020600040101010101" pitchFamily="18" charset="-122"/>
                                    </a:rPr>
                                    <m:t>−1</m:t>
                                  </m:r>
                                </m:sub>
                              </m:sSub>
                              <m:r>
                                <a:rPr lang="en-US" altLang="zh-CN" sz="2400" i="1">
                                  <a:latin typeface="Cambria Math" panose="02040503050406030204" pitchFamily="18" charset="0"/>
                                  <a:ea typeface="汉仪正圆-55W" panose="00020600040101010101" pitchFamily="18" charset="-122"/>
                                  <a:sym typeface="汉仪正圆-55W" panose="00020600040101010101" pitchFamily="18" charset="-122"/>
                                </a:rPr>
                                <m:t>,</m:t>
                              </m:r>
                              <m:sSub>
                                <m:sSubPr>
                                  <m:ctrlPr>
                                    <a:rPr lang="en-US" altLang="zh-CN" sz="2400" i="1">
                                      <a:latin typeface="Cambria Math" panose="02040503050406030204" pitchFamily="18" charset="0"/>
                                      <a:ea typeface="汉仪正圆-55W" panose="00020600040101010101" pitchFamily="18" charset="-122"/>
                                      <a:sym typeface="汉仪正圆-55W" panose="00020600040101010101" pitchFamily="18" charset="-122"/>
                                    </a:rPr>
                                  </m:ctrlPr>
                                </m:sSubPr>
                                <m:e>
                                  <m:r>
                                    <a:rPr lang="en-US" altLang="zh-CN" sz="2400" i="1">
                                      <a:latin typeface="Cambria Math" panose="02040503050406030204" pitchFamily="18" charset="0"/>
                                      <a:ea typeface="汉仪正圆-55W" panose="00020600040101010101" pitchFamily="18" charset="-122"/>
                                      <a:sym typeface="汉仪正圆-55W" panose="00020600040101010101" pitchFamily="18" charset="-122"/>
                                    </a:rPr>
                                    <m:t>h</m:t>
                                  </m:r>
                                </m:e>
                                <m:sub>
                                  <m:r>
                                    <a:rPr lang="en-US" altLang="zh-CN" sz="2400" i="1">
                                      <a:latin typeface="Cambria Math" panose="02040503050406030204" pitchFamily="18" charset="0"/>
                                      <a:ea typeface="汉仪正圆-55W" panose="00020600040101010101" pitchFamily="18" charset="-122"/>
                                      <a:sym typeface="汉仪正圆-55W" panose="00020600040101010101" pitchFamily="18" charset="-122"/>
                                    </a:rPr>
                                    <m:t>𝑡</m:t>
                                  </m:r>
                                  <m:r>
                                    <a:rPr lang="en-US" altLang="zh-CN" sz="2400" i="1">
                                      <a:latin typeface="Cambria Math" panose="02040503050406030204" pitchFamily="18" charset="0"/>
                                      <a:ea typeface="汉仪正圆-55W" panose="00020600040101010101" pitchFamily="18" charset="-122"/>
                                      <a:sym typeface="汉仪正圆-55W" panose="00020600040101010101" pitchFamily="18" charset="-122"/>
                                    </a:rPr>
                                    <m:t>−1</m:t>
                                  </m:r>
                                </m:sub>
                              </m:sSub>
                              <m:r>
                                <a:rPr lang="en-US" altLang="zh-CN" sz="2400" i="1">
                                  <a:latin typeface="Cambria Math" panose="02040503050406030204" pitchFamily="18" charset="0"/>
                                  <a:ea typeface="汉仪正圆-55W" panose="00020600040101010101" pitchFamily="18" charset="-122"/>
                                  <a:sym typeface="汉仪正圆-55W" panose="00020600040101010101" pitchFamily="18" charset="-122"/>
                                </a:rPr>
                                <m:t>,</m:t>
                              </m:r>
                              <m:sSub>
                                <m:sSubPr>
                                  <m:ctrlPr>
                                    <a:rPr lang="en-US" altLang="zh-CN" sz="2400" i="1">
                                      <a:latin typeface="Cambria Math" panose="02040503050406030204" pitchFamily="18" charset="0"/>
                                      <a:ea typeface="汉仪正圆-55W" panose="00020600040101010101" pitchFamily="18" charset="-122"/>
                                      <a:sym typeface="汉仪正圆-55W" panose="00020600040101010101" pitchFamily="18" charset="-122"/>
                                    </a:rPr>
                                  </m:ctrlPr>
                                </m:sSubPr>
                                <m:e>
                                  <m:r>
                                    <a:rPr lang="en-US" altLang="zh-CN" sz="2400" i="1">
                                      <a:latin typeface="Cambria Math" panose="02040503050406030204" pitchFamily="18" charset="0"/>
                                      <a:ea typeface="汉仪正圆-55W" panose="00020600040101010101" pitchFamily="18" charset="-122"/>
                                      <a:sym typeface="汉仪正圆-55W" panose="00020600040101010101" pitchFamily="18" charset="-122"/>
                                    </a:rPr>
                                    <m:t>𝑥</m:t>
                                  </m:r>
                                </m:e>
                                <m:sub>
                                  <m:r>
                                    <a:rPr lang="en-US" altLang="zh-CN" sz="2400" i="1">
                                      <a:latin typeface="Cambria Math" panose="02040503050406030204" pitchFamily="18" charset="0"/>
                                      <a:ea typeface="汉仪正圆-55W" panose="00020600040101010101" pitchFamily="18" charset="-122"/>
                                      <a:sym typeface="汉仪正圆-55W" panose="00020600040101010101" pitchFamily="18" charset="-122"/>
                                    </a:rPr>
                                    <m:t>𝑡</m:t>
                                  </m:r>
                                </m:sub>
                              </m:sSub>
                            </m:e>
                          </m:d>
                          <m:r>
                            <a:rPr lang="en-US" altLang="zh-CN" sz="2400" i="1">
                              <a:latin typeface="Cambria Math" panose="02040503050406030204" pitchFamily="18" charset="0"/>
                              <a:ea typeface="汉仪正圆-55W" panose="00020600040101010101" pitchFamily="18" charset="-122"/>
                              <a:sym typeface="汉仪正圆-55W" panose="00020600040101010101" pitchFamily="18" charset="-122"/>
                            </a:rPr>
                            <m:t>+</m:t>
                          </m:r>
                          <m:sSub>
                            <m:sSubPr>
                              <m:ctrlPr>
                                <a:rPr lang="en-US" altLang="zh-CN" sz="2400" i="1">
                                  <a:latin typeface="Cambria Math" panose="02040503050406030204" pitchFamily="18" charset="0"/>
                                  <a:ea typeface="汉仪正圆-55W" panose="00020600040101010101" pitchFamily="18" charset="-122"/>
                                  <a:sym typeface="汉仪正圆-55W" panose="00020600040101010101" pitchFamily="18" charset="-122"/>
                                </a:rPr>
                              </m:ctrlPr>
                            </m:sSubPr>
                            <m:e>
                              <m:r>
                                <a:rPr lang="en-US" altLang="zh-CN" sz="2400" i="1">
                                  <a:latin typeface="Cambria Math" panose="02040503050406030204" pitchFamily="18" charset="0"/>
                                  <a:ea typeface="汉仪正圆-55W" panose="00020600040101010101" pitchFamily="18" charset="-122"/>
                                  <a:sym typeface="汉仪正圆-55W" panose="00020600040101010101" pitchFamily="18" charset="-122"/>
                                </a:rPr>
                                <m:t>𝑏</m:t>
                              </m:r>
                            </m:e>
                            <m:sub>
                              <m:r>
                                <a:rPr lang="en-US" altLang="zh-CN" sz="2400" i="1">
                                  <a:latin typeface="Cambria Math" panose="02040503050406030204" pitchFamily="18" charset="0"/>
                                  <a:ea typeface="汉仪正圆-55W" panose="00020600040101010101" pitchFamily="18" charset="-122"/>
                                  <a:sym typeface="汉仪正圆-55W" panose="00020600040101010101" pitchFamily="18" charset="-122"/>
                                </a:rPr>
                                <m:t>𝑓</m:t>
                              </m:r>
                            </m:sub>
                          </m:sSub>
                        </m:e>
                      </m:d>
                    </m:oMath>
                  </m:oMathPara>
                </a14:m>
                <a:endParaRPr lang="en-US" altLang="zh-CN" sz="2400" i="1">
                  <a:latin typeface="Cambria Math" panose="02040503050406030204" pitchFamily="18" charset="0"/>
                  <a:ea typeface="汉仪正圆-55W" panose="00020600040101010101" pitchFamily="18" charset="-122"/>
                  <a:sym typeface="汉仪正圆-55W" panose="00020600040101010101" pitchFamily="18" charset="-122"/>
                </a:endParaRPr>
              </a:p>
              <a:p>
                <a:pPr lvl="0" defTabSz="1217930">
                  <a:defRPr/>
                </a:pPr>
                <a14:m>
                  <m:oMathPara xmlns:m="http://schemas.openxmlformats.org/officeDocument/2006/math">
                    <m:oMathParaPr>
                      <m:jc m:val="centerGroup"/>
                    </m:oMathParaPr>
                    <m:oMath xmlns:m="http://schemas.openxmlformats.org/officeDocument/2006/math">
                      <m:sSub>
                        <m:sSubPr>
                          <m:ctrlPr>
                            <a:rPr lang="en-US" altLang="zh-CN" sz="2400" i="1" smtClean="0">
                              <a:latin typeface="Cambria Math" panose="02040503050406030204" pitchFamily="18" charset="0"/>
                              <a:ea typeface="汉仪正圆-55W" panose="00020600040101010101" pitchFamily="18" charset="-122"/>
                              <a:sym typeface="汉仪正圆-55W" panose="00020600040101010101" pitchFamily="18" charset="-122"/>
                            </a:rPr>
                          </m:ctrlPr>
                        </m:sSubPr>
                        <m:e>
                          <m:r>
                            <a:rPr lang="en-US" altLang="zh-CN" sz="2400" b="0" i="1" smtClean="0">
                              <a:latin typeface="Cambria Math" panose="02040503050406030204" pitchFamily="18" charset="0"/>
                              <a:ea typeface="汉仪正圆-55W" panose="00020600040101010101" pitchFamily="18" charset="-122"/>
                              <a:sym typeface="汉仪正圆-55W" panose="00020600040101010101" pitchFamily="18" charset="-122"/>
                            </a:rPr>
                            <m:t>𝑖</m:t>
                          </m:r>
                        </m:e>
                        <m:sub>
                          <m:r>
                            <a:rPr lang="en-US" altLang="zh-CN" sz="2400" b="0" i="1" smtClean="0">
                              <a:latin typeface="Cambria Math" panose="02040503050406030204" pitchFamily="18" charset="0"/>
                              <a:ea typeface="汉仪正圆-55W" panose="00020600040101010101" pitchFamily="18" charset="-122"/>
                              <a:sym typeface="汉仪正圆-55W" panose="00020600040101010101" pitchFamily="18" charset="-122"/>
                            </a:rPr>
                            <m:t>𝑖</m:t>
                          </m:r>
                        </m:sub>
                      </m:sSub>
                      <m:r>
                        <a:rPr lang="en-US" altLang="zh-CN" sz="2400" i="1">
                          <a:latin typeface="Cambria Math" panose="02040503050406030204" pitchFamily="18" charset="0"/>
                          <a:ea typeface="汉仪正圆-55W" panose="00020600040101010101" pitchFamily="18" charset="-122"/>
                          <a:sym typeface="汉仪正圆-55W" panose="00020600040101010101" pitchFamily="18" charset="-122"/>
                        </a:rPr>
                        <m:t>=</m:t>
                      </m:r>
                      <m:r>
                        <a:rPr lang="zh-CN" altLang="en-US" sz="2400" i="1">
                          <a:latin typeface="Cambria Math" panose="02040503050406030204" pitchFamily="18" charset="0"/>
                          <a:ea typeface="汉仪正圆-55W" panose="00020600040101010101" pitchFamily="18" charset="-122"/>
                          <a:sym typeface="汉仪正圆-55W" panose="00020600040101010101" pitchFamily="18" charset="-122"/>
                        </a:rPr>
                        <m:t>𝜎</m:t>
                      </m:r>
                      <m:d>
                        <m:dPr>
                          <m:ctrlPr>
                            <a:rPr lang="en-US" altLang="zh-CN" sz="2400" i="1">
                              <a:latin typeface="Cambria Math" panose="02040503050406030204" pitchFamily="18" charset="0"/>
                              <a:ea typeface="汉仪正圆-55W" panose="00020600040101010101" pitchFamily="18" charset="-122"/>
                              <a:sym typeface="汉仪正圆-55W" panose="00020600040101010101" pitchFamily="18" charset="-122"/>
                            </a:rPr>
                          </m:ctrlPr>
                        </m:dPr>
                        <m:e>
                          <m:sSub>
                            <m:sSubPr>
                              <m:ctrlPr>
                                <a:rPr lang="en-US" altLang="zh-CN" sz="2400" i="1">
                                  <a:latin typeface="Cambria Math" panose="02040503050406030204" pitchFamily="18" charset="0"/>
                                  <a:ea typeface="汉仪正圆-55W" panose="00020600040101010101" pitchFamily="18" charset="-122"/>
                                  <a:sym typeface="汉仪正圆-55W" panose="00020600040101010101" pitchFamily="18" charset="-122"/>
                                </a:rPr>
                              </m:ctrlPr>
                            </m:sSubPr>
                            <m:e>
                              <m:r>
                                <a:rPr lang="en-US" altLang="zh-CN" sz="2400" i="1">
                                  <a:latin typeface="Cambria Math" panose="02040503050406030204" pitchFamily="18" charset="0"/>
                                  <a:ea typeface="汉仪正圆-55W" panose="00020600040101010101" pitchFamily="18" charset="-122"/>
                                  <a:sym typeface="汉仪正圆-55W" panose="00020600040101010101" pitchFamily="18" charset="-122"/>
                                </a:rPr>
                                <m:t>𝑊</m:t>
                              </m:r>
                            </m:e>
                            <m:sub>
                              <m:r>
                                <a:rPr lang="en-US" altLang="zh-CN" sz="2400" b="0" i="1" smtClean="0">
                                  <a:latin typeface="Cambria Math" panose="02040503050406030204" pitchFamily="18" charset="0"/>
                                  <a:ea typeface="汉仪正圆-55W" panose="00020600040101010101" pitchFamily="18" charset="-122"/>
                                  <a:sym typeface="汉仪正圆-55W" panose="00020600040101010101" pitchFamily="18" charset="-122"/>
                                </a:rPr>
                                <m:t>𝑖</m:t>
                              </m:r>
                            </m:sub>
                          </m:sSub>
                          <m:r>
                            <a:rPr lang="en-US" altLang="zh-CN" sz="2400" i="1">
                              <a:latin typeface="Cambria Math" panose="02040503050406030204" pitchFamily="18" charset="0"/>
                              <a:ea typeface="汉仪正圆-55W" panose="00020600040101010101" pitchFamily="18" charset="-122"/>
                              <a:sym typeface="汉仪正圆-55W" panose="00020600040101010101" pitchFamily="18" charset="-122"/>
                            </a:rPr>
                            <m:t>⋅</m:t>
                          </m:r>
                          <m:d>
                            <m:dPr>
                              <m:begChr m:val="["/>
                              <m:endChr m:val="]"/>
                              <m:ctrlPr>
                                <a:rPr lang="en-US" altLang="zh-CN" sz="2400" i="1">
                                  <a:latin typeface="Cambria Math" panose="02040503050406030204" pitchFamily="18" charset="0"/>
                                  <a:ea typeface="汉仪正圆-55W" panose="00020600040101010101" pitchFamily="18" charset="-122"/>
                                  <a:sym typeface="汉仪正圆-55W" panose="00020600040101010101" pitchFamily="18" charset="-122"/>
                                </a:rPr>
                              </m:ctrlPr>
                            </m:dPr>
                            <m:e>
                              <m:sSub>
                                <m:sSubPr>
                                  <m:ctrlPr>
                                    <a:rPr lang="en-US" altLang="zh-CN" sz="2400" i="1">
                                      <a:solidFill>
                                        <a:srgbClr val="0070C0"/>
                                      </a:solidFill>
                                      <a:latin typeface="Cambria Math" panose="02040503050406030204" pitchFamily="18" charset="0"/>
                                      <a:ea typeface="汉仪正圆-55W" panose="00020600040101010101" pitchFamily="18" charset="-122"/>
                                      <a:sym typeface="汉仪正圆-55W" panose="00020600040101010101" pitchFamily="18" charset="-122"/>
                                    </a:rPr>
                                  </m:ctrlPr>
                                </m:sSubPr>
                                <m:e>
                                  <m:r>
                                    <a:rPr lang="en-US" altLang="zh-CN" sz="2400" i="1">
                                      <a:solidFill>
                                        <a:srgbClr val="0070C0"/>
                                      </a:solidFill>
                                      <a:latin typeface="Cambria Math" panose="02040503050406030204" pitchFamily="18" charset="0"/>
                                      <a:ea typeface="汉仪正圆-55W" panose="00020600040101010101" pitchFamily="18" charset="-122"/>
                                      <a:sym typeface="汉仪正圆-55W" panose="00020600040101010101" pitchFamily="18" charset="-122"/>
                                    </a:rPr>
                                    <m:t>𝐶</m:t>
                                  </m:r>
                                </m:e>
                                <m:sub>
                                  <m:r>
                                    <a:rPr lang="en-US" altLang="zh-CN" sz="2400" i="1">
                                      <a:solidFill>
                                        <a:srgbClr val="0070C0"/>
                                      </a:solidFill>
                                      <a:latin typeface="Cambria Math" panose="02040503050406030204" pitchFamily="18" charset="0"/>
                                      <a:ea typeface="汉仪正圆-55W" panose="00020600040101010101" pitchFamily="18" charset="-122"/>
                                      <a:sym typeface="汉仪正圆-55W" panose="00020600040101010101" pitchFamily="18" charset="-122"/>
                                    </a:rPr>
                                    <m:t>𝑡</m:t>
                                  </m:r>
                                  <m:r>
                                    <a:rPr lang="en-US" altLang="zh-CN" sz="2400" i="1">
                                      <a:solidFill>
                                        <a:srgbClr val="0070C0"/>
                                      </a:solidFill>
                                      <a:latin typeface="Cambria Math" panose="02040503050406030204" pitchFamily="18" charset="0"/>
                                      <a:ea typeface="汉仪正圆-55W" panose="00020600040101010101" pitchFamily="18" charset="-122"/>
                                      <a:sym typeface="汉仪正圆-55W" panose="00020600040101010101" pitchFamily="18" charset="-122"/>
                                    </a:rPr>
                                    <m:t>−1</m:t>
                                  </m:r>
                                </m:sub>
                              </m:sSub>
                              <m:r>
                                <a:rPr lang="en-US" altLang="zh-CN" sz="2400" i="1">
                                  <a:latin typeface="Cambria Math" panose="02040503050406030204" pitchFamily="18" charset="0"/>
                                  <a:ea typeface="汉仪正圆-55W" panose="00020600040101010101" pitchFamily="18" charset="-122"/>
                                  <a:sym typeface="汉仪正圆-55W" panose="00020600040101010101" pitchFamily="18" charset="-122"/>
                                </a:rPr>
                                <m:t>,</m:t>
                              </m:r>
                              <m:sSub>
                                <m:sSubPr>
                                  <m:ctrlPr>
                                    <a:rPr lang="en-US" altLang="zh-CN" sz="2400" i="1">
                                      <a:latin typeface="Cambria Math" panose="02040503050406030204" pitchFamily="18" charset="0"/>
                                      <a:ea typeface="汉仪正圆-55W" panose="00020600040101010101" pitchFamily="18" charset="-122"/>
                                      <a:sym typeface="汉仪正圆-55W" panose="00020600040101010101" pitchFamily="18" charset="-122"/>
                                    </a:rPr>
                                  </m:ctrlPr>
                                </m:sSubPr>
                                <m:e>
                                  <m:r>
                                    <a:rPr lang="en-US" altLang="zh-CN" sz="2400" i="1">
                                      <a:latin typeface="Cambria Math" panose="02040503050406030204" pitchFamily="18" charset="0"/>
                                      <a:ea typeface="汉仪正圆-55W" panose="00020600040101010101" pitchFamily="18" charset="-122"/>
                                      <a:sym typeface="汉仪正圆-55W" panose="00020600040101010101" pitchFamily="18" charset="-122"/>
                                    </a:rPr>
                                    <m:t>h</m:t>
                                  </m:r>
                                </m:e>
                                <m:sub>
                                  <m:r>
                                    <a:rPr lang="en-US" altLang="zh-CN" sz="2400" i="1">
                                      <a:latin typeface="Cambria Math" panose="02040503050406030204" pitchFamily="18" charset="0"/>
                                      <a:ea typeface="汉仪正圆-55W" panose="00020600040101010101" pitchFamily="18" charset="-122"/>
                                      <a:sym typeface="汉仪正圆-55W" panose="00020600040101010101" pitchFamily="18" charset="-122"/>
                                    </a:rPr>
                                    <m:t>𝑡</m:t>
                                  </m:r>
                                  <m:r>
                                    <a:rPr lang="en-US" altLang="zh-CN" sz="2400" i="1">
                                      <a:latin typeface="Cambria Math" panose="02040503050406030204" pitchFamily="18" charset="0"/>
                                      <a:ea typeface="汉仪正圆-55W" panose="00020600040101010101" pitchFamily="18" charset="-122"/>
                                      <a:sym typeface="汉仪正圆-55W" panose="00020600040101010101" pitchFamily="18" charset="-122"/>
                                    </a:rPr>
                                    <m:t>−1</m:t>
                                  </m:r>
                                </m:sub>
                              </m:sSub>
                              <m:r>
                                <a:rPr lang="en-US" altLang="zh-CN" sz="2400" i="1">
                                  <a:latin typeface="Cambria Math" panose="02040503050406030204" pitchFamily="18" charset="0"/>
                                  <a:ea typeface="汉仪正圆-55W" panose="00020600040101010101" pitchFamily="18" charset="-122"/>
                                  <a:sym typeface="汉仪正圆-55W" panose="00020600040101010101" pitchFamily="18" charset="-122"/>
                                </a:rPr>
                                <m:t>,</m:t>
                              </m:r>
                              <m:sSub>
                                <m:sSubPr>
                                  <m:ctrlPr>
                                    <a:rPr lang="en-US" altLang="zh-CN" sz="2400" i="1">
                                      <a:latin typeface="Cambria Math" panose="02040503050406030204" pitchFamily="18" charset="0"/>
                                      <a:ea typeface="汉仪正圆-55W" panose="00020600040101010101" pitchFamily="18" charset="-122"/>
                                      <a:sym typeface="汉仪正圆-55W" panose="00020600040101010101" pitchFamily="18" charset="-122"/>
                                    </a:rPr>
                                  </m:ctrlPr>
                                </m:sSubPr>
                                <m:e>
                                  <m:r>
                                    <a:rPr lang="en-US" altLang="zh-CN" sz="2400" i="1">
                                      <a:latin typeface="Cambria Math" panose="02040503050406030204" pitchFamily="18" charset="0"/>
                                      <a:ea typeface="汉仪正圆-55W" panose="00020600040101010101" pitchFamily="18" charset="-122"/>
                                      <a:sym typeface="汉仪正圆-55W" panose="00020600040101010101" pitchFamily="18" charset="-122"/>
                                    </a:rPr>
                                    <m:t>𝑥</m:t>
                                  </m:r>
                                </m:e>
                                <m:sub>
                                  <m:r>
                                    <a:rPr lang="en-US" altLang="zh-CN" sz="2400" i="1">
                                      <a:latin typeface="Cambria Math" panose="02040503050406030204" pitchFamily="18" charset="0"/>
                                      <a:ea typeface="汉仪正圆-55W" panose="00020600040101010101" pitchFamily="18" charset="-122"/>
                                      <a:sym typeface="汉仪正圆-55W" panose="00020600040101010101" pitchFamily="18" charset="-122"/>
                                    </a:rPr>
                                    <m:t>𝑡</m:t>
                                  </m:r>
                                </m:sub>
                              </m:sSub>
                            </m:e>
                          </m:d>
                          <m:r>
                            <a:rPr lang="en-US" altLang="zh-CN" sz="2400" i="1">
                              <a:latin typeface="Cambria Math" panose="02040503050406030204" pitchFamily="18" charset="0"/>
                              <a:ea typeface="汉仪正圆-55W" panose="00020600040101010101" pitchFamily="18" charset="-122"/>
                              <a:sym typeface="汉仪正圆-55W" panose="00020600040101010101" pitchFamily="18" charset="-122"/>
                            </a:rPr>
                            <m:t>+</m:t>
                          </m:r>
                          <m:sSub>
                            <m:sSubPr>
                              <m:ctrlPr>
                                <a:rPr lang="en-US" altLang="zh-CN" sz="2400" i="1">
                                  <a:latin typeface="Cambria Math" panose="02040503050406030204" pitchFamily="18" charset="0"/>
                                  <a:ea typeface="汉仪正圆-55W" panose="00020600040101010101" pitchFamily="18" charset="-122"/>
                                  <a:sym typeface="汉仪正圆-55W" panose="00020600040101010101" pitchFamily="18" charset="-122"/>
                                </a:rPr>
                              </m:ctrlPr>
                            </m:sSubPr>
                            <m:e>
                              <m:r>
                                <a:rPr lang="en-US" altLang="zh-CN" sz="2400" i="1">
                                  <a:latin typeface="Cambria Math" panose="02040503050406030204" pitchFamily="18" charset="0"/>
                                  <a:ea typeface="汉仪正圆-55W" panose="00020600040101010101" pitchFamily="18" charset="-122"/>
                                  <a:sym typeface="汉仪正圆-55W" panose="00020600040101010101" pitchFamily="18" charset="-122"/>
                                </a:rPr>
                                <m:t>𝑏</m:t>
                              </m:r>
                            </m:e>
                            <m:sub>
                              <m:r>
                                <a:rPr lang="en-US" altLang="zh-CN" sz="2400" b="0" i="1" smtClean="0">
                                  <a:latin typeface="Cambria Math" panose="02040503050406030204" pitchFamily="18" charset="0"/>
                                  <a:ea typeface="汉仪正圆-55W" panose="00020600040101010101" pitchFamily="18" charset="-122"/>
                                  <a:sym typeface="汉仪正圆-55W" panose="00020600040101010101" pitchFamily="18" charset="-122"/>
                                </a:rPr>
                                <m:t>𝑖</m:t>
                              </m:r>
                            </m:sub>
                          </m:sSub>
                        </m:e>
                      </m:d>
                    </m:oMath>
                  </m:oMathPara>
                </a14:m>
                <a:endParaRPr lang="en-US" altLang="zh-CN" sz="2400" b="0">
                  <a:latin typeface="汉仪正圆-55W" panose="00020600040101010101" pitchFamily="18" charset="-122"/>
                  <a:ea typeface="汉仪正圆-55W" panose="00020600040101010101" pitchFamily="18" charset="-122"/>
                  <a:sym typeface="汉仪正圆-55W" panose="00020600040101010101" pitchFamily="18" charset="-122"/>
                </a:endParaRPr>
              </a:p>
              <a:p>
                <a:pPr lvl="0" defTabSz="1217930">
                  <a:defRPr/>
                </a:pPr>
                <a14:m>
                  <m:oMathPara xmlns:m="http://schemas.openxmlformats.org/officeDocument/2006/math">
                    <m:oMathParaPr>
                      <m:jc m:val="centerGroup"/>
                    </m:oMathParaPr>
                    <m:oMath xmlns:m="http://schemas.openxmlformats.org/officeDocument/2006/math">
                      <m:sSub>
                        <m:sSubPr>
                          <m:ctrlPr>
                            <a:rPr lang="en-US" altLang="zh-CN" sz="2400" i="1" smtClean="0">
                              <a:latin typeface="Cambria Math" panose="02040503050406030204" pitchFamily="18" charset="0"/>
                              <a:ea typeface="汉仪正圆-55W" panose="00020600040101010101" pitchFamily="18" charset="-122"/>
                              <a:sym typeface="汉仪正圆-55W" panose="00020600040101010101" pitchFamily="18" charset="-122"/>
                            </a:rPr>
                          </m:ctrlPr>
                        </m:sSubPr>
                        <m:e>
                          <m:r>
                            <a:rPr lang="en-US" altLang="zh-CN" sz="2400" b="0" i="1" smtClean="0">
                              <a:latin typeface="Cambria Math" panose="02040503050406030204" pitchFamily="18" charset="0"/>
                              <a:ea typeface="汉仪正圆-55W" panose="00020600040101010101" pitchFamily="18" charset="-122"/>
                              <a:sym typeface="汉仪正圆-55W" panose="00020600040101010101" pitchFamily="18" charset="-122"/>
                            </a:rPr>
                            <m:t>𝑜</m:t>
                          </m:r>
                        </m:e>
                        <m:sub>
                          <m:r>
                            <a:rPr lang="en-US" altLang="zh-CN" sz="2400" i="1">
                              <a:latin typeface="Cambria Math" panose="02040503050406030204" pitchFamily="18" charset="0"/>
                              <a:ea typeface="汉仪正圆-55W" panose="00020600040101010101" pitchFamily="18" charset="-122"/>
                              <a:sym typeface="汉仪正圆-55W" panose="00020600040101010101" pitchFamily="18" charset="-122"/>
                            </a:rPr>
                            <m:t>𝑡</m:t>
                          </m:r>
                        </m:sub>
                      </m:sSub>
                      <m:r>
                        <a:rPr lang="en-US" altLang="zh-CN" sz="2400" i="1">
                          <a:latin typeface="Cambria Math" panose="02040503050406030204" pitchFamily="18" charset="0"/>
                          <a:ea typeface="汉仪正圆-55W" panose="00020600040101010101" pitchFamily="18" charset="-122"/>
                          <a:sym typeface="汉仪正圆-55W" panose="00020600040101010101" pitchFamily="18" charset="-122"/>
                        </a:rPr>
                        <m:t>=</m:t>
                      </m:r>
                      <m:r>
                        <a:rPr lang="zh-CN" altLang="en-US" sz="2400" i="1">
                          <a:latin typeface="Cambria Math" panose="02040503050406030204" pitchFamily="18" charset="0"/>
                          <a:ea typeface="汉仪正圆-55W" panose="00020600040101010101" pitchFamily="18" charset="-122"/>
                          <a:sym typeface="汉仪正圆-55W" panose="00020600040101010101" pitchFamily="18" charset="-122"/>
                        </a:rPr>
                        <m:t>𝜎</m:t>
                      </m:r>
                      <m:d>
                        <m:dPr>
                          <m:ctrlPr>
                            <a:rPr lang="en-US" altLang="zh-CN" sz="2400" i="1">
                              <a:latin typeface="Cambria Math" panose="02040503050406030204" pitchFamily="18" charset="0"/>
                              <a:ea typeface="汉仪正圆-55W" panose="00020600040101010101" pitchFamily="18" charset="-122"/>
                              <a:sym typeface="汉仪正圆-55W" panose="00020600040101010101" pitchFamily="18" charset="-122"/>
                            </a:rPr>
                          </m:ctrlPr>
                        </m:dPr>
                        <m:e>
                          <m:sSub>
                            <m:sSubPr>
                              <m:ctrlPr>
                                <a:rPr lang="en-US" altLang="zh-CN" sz="2400" i="1">
                                  <a:latin typeface="Cambria Math" panose="02040503050406030204" pitchFamily="18" charset="0"/>
                                  <a:ea typeface="汉仪正圆-55W" panose="00020600040101010101" pitchFamily="18" charset="-122"/>
                                  <a:sym typeface="汉仪正圆-55W" panose="00020600040101010101" pitchFamily="18" charset="-122"/>
                                </a:rPr>
                              </m:ctrlPr>
                            </m:sSubPr>
                            <m:e>
                              <m:r>
                                <a:rPr lang="en-US" altLang="zh-CN" sz="2400" i="1">
                                  <a:latin typeface="Cambria Math" panose="02040503050406030204" pitchFamily="18" charset="0"/>
                                  <a:ea typeface="汉仪正圆-55W" panose="00020600040101010101" pitchFamily="18" charset="-122"/>
                                  <a:sym typeface="汉仪正圆-55W" panose="00020600040101010101" pitchFamily="18" charset="-122"/>
                                </a:rPr>
                                <m:t>𝑊</m:t>
                              </m:r>
                            </m:e>
                            <m:sub>
                              <m:r>
                                <a:rPr lang="en-US" altLang="zh-CN" sz="2400" b="0" i="1" smtClean="0">
                                  <a:latin typeface="Cambria Math" panose="02040503050406030204" pitchFamily="18" charset="0"/>
                                  <a:ea typeface="汉仪正圆-55W" panose="00020600040101010101" pitchFamily="18" charset="-122"/>
                                  <a:sym typeface="汉仪正圆-55W" panose="00020600040101010101" pitchFamily="18" charset="-122"/>
                                </a:rPr>
                                <m:t>𝑜</m:t>
                              </m:r>
                            </m:sub>
                          </m:sSub>
                          <m:r>
                            <a:rPr lang="en-US" altLang="zh-CN" sz="2400" i="1">
                              <a:latin typeface="Cambria Math" panose="02040503050406030204" pitchFamily="18" charset="0"/>
                              <a:ea typeface="汉仪正圆-55W" panose="00020600040101010101" pitchFamily="18" charset="-122"/>
                              <a:sym typeface="汉仪正圆-55W" panose="00020600040101010101" pitchFamily="18" charset="-122"/>
                            </a:rPr>
                            <m:t>⋅</m:t>
                          </m:r>
                          <m:d>
                            <m:dPr>
                              <m:begChr m:val="["/>
                              <m:endChr m:val="]"/>
                              <m:ctrlPr>
                                <a:rPr lang="en-US" altLang="zh-CN" sz="2400" i="1">
                                  <a:latin typeface="Cambria Math" panose="02040503050406030204" pitchFamily="18" charset="0"/>
                                  <a:ea typeface="汉仪正圆-55W" panose="00020600040101010101" pitchFamily="18" charset="-122"/>
                                  <a:sym typeface="汉仪正圆-55W" panose="00020600040101010101" pitchFamily="18" charset="-122"/>
                                </a:rPr>
                              </m:ctrlPr>
                            </m:dPr>
                            <m:e>
                              <m:sSub>
                                <m:sSubPr>
                                  <m:ctrlPr>
                                    <a:rPr lang="en-US" altLang="zh-CN" sz="2400" i="1">
                                      <a:solidFill>
                                        <a:srgbClr val="0070C0"/>
                                      </a:solidFill>
                                      <a:latin typeface="Cambria Math" panose="02040503050406030204" pitchFamily="18" charset="0"/>
                                      <a:ea typeface="汉仪正圆-55W" panose="00020600040101010101" pitchFamily="18" charset="-122"/>
                                      <a:sym typeface="汉仪正圆-55W" panose="00020600040101010101" pitchFamily="18" charset="-122"/>
                                    </a:rPr>
                                  </m:ctrlPr>
                                </m:sSubPr>
                                <m:e>
                                  <m:r>
                                    <a:rPr lang="en-US" altLang="zh-CN" sz="2400" i="1">
                                      <a:solidFill>
                                        <a:srgbClr val="0070C0"/>
                                      </a:solidFill>
                                      <a:latin typeface="Cambria Math" panose="02040503050406030204" pitchFamily="18" charset="0"/>
                                      <a:ea typeface="汉仪正圆-55W" panose="00020600040101010101" pitchFamily="18" charset="-122"/>
                                      <a:sym typeface="汉仪正圆-55W" panose="00020600040101010101" pitchFamily="18" charset="-122"/>
                                    </a:rPr>
                                    <m:t>𝐶</m:t>
                                  </m:r>
                                </m:e>
                                <m:sub>
                                  <m:r>
                                    <a:rPr lang="en-US" altLang="zh-CN" sz="2400" i="1">
                                      <a:solidFill>
                                        <a:srgbClr val="0070C0"/>
                                      </a:solidFill>
                                      <a:latin typeface="Cambria Math" panose="02040503050406030204" pitchFamily="18" charset="0"/>
                                      <a:ea typeface="汉仪正圆-55W" panose="00020600040101010101" pitchFamily="18" charset="-122"/>
                                      <a:sym typeface="汉仪正圆-55W" panose="00020600040101010101" pitchFamily="18" charset="-122"/>
                                    </a:rPr>
                                    <m:t>𝑡</m:t>
                                  </m:r>
                                </m:sub>
                              </m:sSub>
                              <m:r>
                                <a:rPr lang="en-US" altLang="zh-CN" sz="2400" i="1">
                                  <a:latin typeface="Cambria Math" panose="02040503050406030204" pitchFamily="18" charset="0"/>
                                  <a:ea typeface="汉仪正圆-55W" panose="00020600040101010101" pitchFamily="18" charset="-122"/>
                                  <a:sym typeface="汉仪正圆-55W" panose="00020600040101010101" pitchFamily="18" charset="-122"/>
                                </a:rPr>
                                <m:t>,</m:t>
                              </m:r>
                              <m:sSub>
                                <m:sSubPr>
                                  <m:ctrlPr>
                                    <a:rPr lang="en-US" altLang="zh-CN" sz="2400" i="1">
                                      <a:latin typeface="Cambria Math" panose="02040503050406030204" pitchFamily="18" charset="0"/>
                                      <a:ea typeface="汉仪正圆-55W" panose="00020600040101010101" pitchFamily="18" charset="-122"/>
                                      <a:sym typeface="汉仪正圆-55W" panose="00020600040101010101" pitchFamily="18" charset="-122"/>
                                    </a:rPr>
                                  </m:ctrlPr>
                                </m:sSubPr>
                                <m:e>
                                  <m:r>
                                    <a:rPr lang="en-US" altLang="zh-CN" sz="2400" i="1">
                                      <a:latin typeface="Cambria Math" panose="02040503050406030204" pitchFamily="18" charset="0"/>
                                      <a:ea typeface="汉仪正圆-55W" panose="00020600040101010101" pitchFamily="18" charset="-122"/>
                                      <a:sym typeface="汉仪正圆-55W" panose="00020600040101010101" pitchFamily="18" charset="-122"/>
                                    </a:rPr>
                                    <m:t>h</m:t>
                                  </m:r>
                                </m:e>
                                <m:sub>
                                  <m:r>
                                    <a:rPr lang="en-US" altLang="zh-CN" sz="2400" i="1">
                                      <a:latin typeface="Cambria Math" panose="02040503050406030204" pitchFamily="18" charset="0"/>
                                      <a:ea typeface="汉仪正圆-55W" panose="00020600040101010101" pitchFamily="18" charset="-122"/>
                                      <a:sym typeface="汉仪正圆-55W" panose="00020600040101010101" pitchFamily="18" charset="-122"/>
                                    </a:rPr>
                                    <m:t>𝑡</m:t>
                                  </m:r>
                                  <m:r>
                                    <a:rPr lang="en-US" altLang="zh-CN" sz="2400" i="1">
                                      <a:latin typeface="Cambria Math" panose="02040503050406030204" pitchFamily="18" charset="0"/>
                                      <a:ea typeface="汉仪正圆-55W" panose="00020600040101010101" pitchFamily="18" charset="-122"/>
                                      <a:sym typeface="汉仪正圆-55W" panose="00020600040101010101" pitchFamily="18" charset="-122"/>
                                    </a:rPr>
                                    <m:t>−1</m:t>
                                  </m:r>
                                </m:sub>
                              </m:sSub>
                              <m:r>
                                <a:rPr lang="en-US" altLang="zh-CN" sz="2400" i="1">
                                  <a:latin typeface="Cambria Math" panose="02040503050406030204" pitchFamily="18" charset="0"/>
                                  <a:ea typeface="汉仪正圆-55W" panose="00020600040101010101" pitchFamily="18" charset="-122"/>
                                  <a:sym typeface="汉仪正圆-55W" panose="00020600040101010101" pitchFamily="18" charset="-122"/>
                                </a:rPr>
                                <m:t>,</m:t>
                              </m:r>
                              <m:sSub>
                                <m:sSubPr>
                                  <m:ctrlPr>
                                    <a:rPr lang="en-US" altLang="zh-CN" sz="2400" i="1">
                                      <a:latin typeface="Cambria Math" panose="02040503050406030204" pitchFamily="18" charset="0"/>
                                      <a:ea typeface="汉仪正圆-55W" panose="00020600040101010101" pitchFamily="18" charset="-122"/>
                                      <a:sym typeface="汉仪正圆-55W" panose="00020600040101010101" pitchFamily="18" charset="-122"/>
                                    </a:rPr>
                                  </m:ctrlPr>
                                </m:sSubPr>
                                <m:e>
                                  <m:r>
                                    <a:rPr lang="en-US" altLang="zh-CN" sz="2400" i="1">
                                      <a:latin typeface="Cambria Math" panose="02040503050406030204" pitchFamily="18" charset="0"/>
                                      <a:ea typeface="汉仪正圆-55W" panose="00020600040101010101" pitchFamily="18" charset="-122"/>
                                      <a:sym typeface="汉仪正圆-55W" panose="00020600040101010101" pitchFamily="18" charset="-122"/>
                                    </a:rPr>
                                    <m:t>𝑥</m:t>
                                  </m:r>
                                </m:e>
                                <m:sub>
                                  <m:r>
                                    <a:rPr lang="en-US" altLang="zh-CN" sz="2400" i="1">
                                      <a:latin typeface="Cambria Math" panose="02040503050406030204" pitchFamily="18" charset="0"/>
                                      <a:ea typeface="汉仪正圆-55W" panose="00020600040101010101" pitchFamily="18" charset="-122"/>
                                      <a:sym typeface="汉仪正圆-55W" panose="00020600040101010101" pitchFamily="18" charset="-122"/>
                                    </a:rPr>
                                    <m:t>𝑡</m:t>
                                  </m:r>
                                </m:sub>
                              </m:sSub>
                            </m:e>
                          </m:d>
                          <m:r>
                            <a:rPr lang="en-US" altLang="zh-CN" sz="2400" i="1">
                              <a:latin typeface="Cambria Math" panose="02040503050406030204" pitchFamily="18" charset="0"/>
                              <a:ea typeface="汉仪正圆-55W" panose="00020600040101010101" pitchFamily="18" charset="-122"/>
                              <a:sym typeface="汉仪正圆-55W" panose="00020600040101010101" pitchFamily="18" charset="-122"/>
                            </a:rPr>
                            <m:t>+</m:t>
                          </m:r>
                          <m:sSub>
                            <m:sSubPr>
                              <m:ctrlPr>
                                <a:rPr lang="en-US" altLang="zh-CN" sz="2400" i="1">
                                  <a:latin typeface="Cambria Math" panose="02040503050406030204" pitchFamily="18" charset="0"/>
                                  <a:ea typeface="汉仪正圆-55W" panose="00020600040101010101" pitchFamily="18" charset="-122"/>
                                  <a:sym typeface="汉仪正圆-55W" panose="00020600040101010101" pitchFamily="18" charset="-122"/>
                                </a:rPr>
                              </m:ctrlPr>
                            </m:sSubPr>
                            <m:e>
                              <m:r>
                                <a:rPr lang="en-US" altLang="zh-CN" sz="2400" i="1">
                                  <a:latin typeface="Cambria Math" panose="02040503050406030204" pitchFamily="18" charset="0"/>
                                  <a:ea typeface="汉仪正圆-55W" panose="00020600040101010101" pitchFamily="18" charset="-122"/>
                                  <a:sym typeface="汉仪正圆-55W" panose="00020600040101010101" pitchFamily="18" charset="-122"/>
                                </a:rPr>
                                <m:t>𝑏</m:t>
                              </m:r>
                            </m:e>
                            <m:sub>
                              <m:r>
                                <a:rPr lang="en-US" altLang="zh-CN" sz="2400" b="0" i="1" smtClean="0">
                                  <a:latin typeface="Cambria Math" panose="02040503050406030204" pitchFamily="18" charset="0"/>
                                  <a:ea typeface="汉仪正圆-55W" panose="00020600040101010101" pitchFamily="18" charset="-122"/>
                                  <a:sym typeface="汉仪正圆-55W" panose="00020600040101010101" pitchFamily="18" charset="-122"/>
                                </a:rPr>
                                <m:t>𝑜</m:t>
                              </m:r>
                            </m:sub>
                          </m:sSub>
                        </m:e>
                      </m:d>
                    </m:oMath>
                  </m:oMathPara>
                </a14:m>
                <a:endParaRPr lang="en-US" altLang="zh-CN" sz="2400" b="0">
                  <a:latin typeface="汉仪正圆-55W" panose="00020600040101010101" pitchFamily="18" charset="-122"/>
                  <a:ea typeface="汉仪正圆-55W" panose="00020600040101010101" pitchFamily="18" charset="-122"/>
                  <a:sym typeface="汉仪正圆-55W" panose="00020600040101010101" pitchFamily="18" charset="-122"/>
                </a:endParaRPr>
              </a:p>
            </p:txBody>
          </p:sp>
        </mc:Choice>
        <mc:Fallback xmlns="">
          <p:sp>
            <p:nvSpPr>
              <p:cNvPr id="3" name="深度视觉·原创设计 https://www.docer.com/works?userid=22383862">
                <a:extLst>
                  <a:ext uri="{FF2B5EF4-FFF2-40B4-BE49-F238E27FC236}">
                    <a16:creationId xmlns:a16="http://schemas.microsoft.com/office/drawing/2014/main" id="{F0773C0E-D4D9-EDF5-D56C-E26A2C524E43}"/>
                  </a:ext>
                </a:extLst>
              </p:cNvPr>
              <p:cNvSpPr>
                <a:spLocks noRot="1" noChangeAspect="1" noMove="1" noResize="1" noEditPoints="1" noAdjustHandles="1" noChangeArrowheads="1" noChangeShapeType="1" noTextEdit="1"/>
              </p:cNvSpPr>
              <p:nvPr/>
            </p:nvSpPr>
            <p:spPr>
              <a:xfrm>
                <a:off x="4966459" y="3521878"/>
                <a:ext cx="5738338" cy="1256370"/>
              </a:xfrm>
              <a:prstGeom prst="rect">
                <a:avLst/>
              </a:prstGeom>
              <a:blipFill>
                <a:blip r:embed="rId2"/>
                <a:stretch>
                  <a:fillRect/>
                </a:stretch>
              </a:blipFill>
            </p:spPr>
            <p:txBody>
              <a:bodyPr/>
              <a:lstStyle/>
              <a:p>
                <a:r>
                  <a:rPr lang="zh-CN" altLang="en-US">
                    <a:noFill/>
                  </a:rPr>
                  <a:t> </a:t>
                </a:r>
              </a:p>
            </p:txBody>
          </p:sp>
        </mc:Fallback>
      </mc:AlternateContent>
      <p:pic>
        <p:nvPicPr>
          <p:cNvPr id="6" name="图片 5">
            <a:extLst>
              <a:ext uri="{FF2B5EF4-FFF2-40B4-BE49-F238E27FC236}">
                <a16:creationId xmlns:a16="http://schemas.microsoft.com/office/drawing/2014/main" id="{0E64974A-ED3D-20C2-B01E-1F85F1758295}"/>
              </a:ext>
            </a:extLst>
          </p:cNvPr>
          <p:cNvPicPr>
            <a:picLocks noChangeAspect="1"/>
          </p:cNvPicPr>
          <p:nvPr/>
        </p:nvPicPr>
        <p:blipFill>
          <a:blip r:embed="rId3"/>
          <a:stretch>
            <a:fillRect/>
          </a:stretch>
        </p:blipFill>
        <p:spPr>
          <a:xfrm>
            <a:off x="0" y="1192517"/>
            <a:ext cx="5048955" cy="3219899"/>
          </a:xfrm>
          <a:prstGeom prst="rect">
            <a:avLst/>
          </a:prstGeom>
        </p:spPr>
      </p:pic>
    </p:spTree>
    <p:extLst>
      <p:ext uri="{BB962C8B-B14F-4D97-AF65-F5344CB8AC3E}">
        <p14:creationId xmlns:p14="http://schemas.microsoft.com/office/powerpoint/2010/main" val="3189305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1000"/>
                                        <p:tgtEl>
                                          <p:spTgt spid="3"/>
                                        </p:tgtEl>
                                      </p:cBhvr>
                                    </p:animEffect>
                                    <p:anim calcmode="lin" valueType="num">
                                      <p:cBhvr>
                                        <p:cTn id="14" dur="1000" fill="hold"/>
                                        <p:tgtEl>
                                          <p:spTgt spid="3"/>
                                        </p:tgtEl>
                                        <p:attrNameLst>
                                          <p:attrName>ppt_x</p:attrName>
                                        </p:attrNameLst>
                                      </p:cBhvr>
                                      <p:tavLst>
                                        <p:tav tm="0">
                                          <p:val>
                                            <p:strVal val="#ppt_x"/>
                                          </p:val>
                                        </p:tav>
                                        <p:tav tm="100000">
                                          <p:val>
                                            <p:strVal val="#ppt_x"/>
                                          </p:val>
                                        </p:tav>
                                      </p:tavLst>
                                    </p:anim>
                                    <p:anim calcmode="lin" valueType="num">
                                      <p:cBhvr>
                                        <p:cTn id="15"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深度视觉·原创设计 https://www.docer.com/works?userid=22383862"/>
          <p:cNvSpPr/>
          <p:nvPr/>
        </p:nvSpPr>
        <p:spPr>
          <a:xfrm flipH="1">
            <a:off x="11252019" y="5989229"/>
            <a:ext cx="939981" cy="868771"/>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55" name="深度视觉·原创设计 https://www.docer.com/works?userid=22383862"/>
          <p:cNvSpPr/>
          <p:nvPr/>
        </p:nvSpPr>
        <p:spPr>
          <a:xfrm rot="10800000" flipH="1">
            <a:off x="0" y="0"/>
            <a:ext cx="939981" cy="868771"/>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56" name="深度视觉·原创设计 https://www.docer.com/works?userid=22383862"/>
          <p:cNvSpPr/>
          <p:nvPr/>
        </p:nvSpPr>
        <p:spPr>
          <a:xfrm>
            <a:off x="4535714" y="350796"/>
            <a:ext cx="3120572" cy="5179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57" name="深度视觉·原创设计 https://www.docer.com/works?userid=22383862"/>
          <p:cNvSpPr txBox="1"/>
          <p:nvPr/>
        </p:nvSpPr>
        <p:spPr>
          <a:xfrm>
            <a:off x="4966459" y="455895"/>
            <a:ext cx="2259081" cy="307777"/>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000" i="0" u="none" strike="noStrike" kern="1200" cap="none" spc="300" normalizeH="0" baseline="0" noProof="0">
                <a:ln>
                  <a:noFill/>
                </a:ln>
                <a:solidFill>
                  <a:schemeClr val="tx1">
                    <a:lumMod val="75000"/>
                    <a:lumOff val="25000"/>
                  </a:schemeClr>
                </a:solidFill>
                <a:effectLst/>
                <a:uLnTx/>
                <a:uFillTx/>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rPr>
              <a:t>时间门</a:t>
            </a:r>
          </a:p>
        </p:txBody>
      </p:sp>
      <mc:AlternateContent xmlns:mc="http://schemas.openxmlformats.org/markup-compatibility/2006" xmlns:a14="http://schemas.microsoft.com/office/drawing/2010/main">
        <mc:Choice Requires="a14">
          <p:sp>
            <p:nvSpPr>
              <p:cNvPr id="2" name="深度视觉·原创设计 https://www.docer.com/works?userid=22383862">
                <a:extLst>
                  <a:ext uri="{FF2B5EF4-FFF2-40B4-BE49-F238E27FC236}">
                    <a16:creationId xmlns:a16="http://schemas.microsoft.com/office/drawing/2014/main" id="{E969FD05-77B6-916C-14BA-09BBC5252289}"/>
                  </a:ext>
                </a:extLst>
              </p:cNvPr>
              <p:cNvSpPr/>
              <p:nvPr/>
            </p:nvSpPr>
            <p:spPr>
              <a:xfrm>
                <a:off x="5124214" y="1351207"/>
                <a:ext cx="6407386" cy="2144177"/>
              </a:xfrm>
              <a:prstGeom prst="rect">
                <a:avLst/>
              </a:prstGeom>
            </p:spPr>
            <p:txBody>
              <a:bodyPr wrap="square">
                <a:spAutoFit/>
              </a:bodyPr>
              <a:lstStyle/>
              <a:p>
                <a:pPr defTabSz="1217930">
                  <a:lnSpc>
                    <a:spcPts val="2000"/>
                  </a:lnSpc>
                  <a:defRPr/>
                </a:pPr>
                <a:r>
                  <a:rPr lang="en-US" altLang="zh-CN" sz="1600" b="0">
                    <a:latin typeface="汉仪正圆-55W" panose="00020600040101010101" pitchFamily="18" charset="-122"/>
                    <a:ea typeface="汉仪正圆-55W" panose="00020600040101010101" pitchFamily="18" charset="-122"/>
                    <a:sym typeface="汉仪正圆-55W" panose="00020600040101010101" pitchFamily="18" charset="-122"/>
                  </a:rPr>
                  <a:t>1.</a:t>
                </a:r>
                <a:r>
                  <a:rPr lang="zh-CN" altLang="en-US" sz="1600" b="0">
                    <a:latin typeface="汉仪正圆-55W" panose="00020600040101010101" pitchFamily="18" charset="-122"/>
                    <a:ea typeface="汉仪正圆-55W" panose="00020600040101010101" pitchFamily="18" charset="-122"/>
                    <a:sym typeface="汉仪正圆-55W" panose="00020600040101010101" pitchFamily="18" charset="-122"/>
                  </a:rPr>
                  <a:t>相比于</a:t>
                </a:r>
                <a:r>
                  <a:rPr lang="en-US" altLang="zh-CN" sz="1600" b="0">
                    <a:latin typeface="汉仪正圆-55W" panose="00020600040101010101" pitchFamily="18" charset="-122"/>
                    <a:ea typeface="汉仪正圆-55W" panose="00020600040101010101" pitchFamily="18" charset="-122"/>
                    <a:sym typeface="汉仪正圆-55W" panose="00020600040101010101" pitchFamily="18" charset="-122"/>
                  </a:rPr>
                  <a:t>LSTM</a:t>
                </a:r>
                <a:r>
                  <a:rPr lang="zh-CN" altLang="en-US" sz="1600" b="0">
                    <a:latin typeface="汉仪正圆-55W" panose="00020600040101010101" pitchFamily="18" charset="-122"/>
                    <a:ea typeface="汉仪正圆-55W" panose="00020600040101010101" pitchFamily="18" charset="-122"/>
                    <a:sym typeface="汉仪正圆-55W" panose="00020600040101010101" pitchFamily="18" charset="-122"/>
                  </a:rPr>
                  <a:t>，</a:t>
                </a:r>
                <a:r>
                  <a:rPr lang="en-US" altLang="zh-CN" sz="1600" b="0">
                    <a:latin typeface="汉仪正圆-55W" panose="00020600040101010101" pitchFamily="18" charset="-122"/>
                    <a:ea typeface="汉仪正圆-55W" panose="00020600040101010101" pitchFamily="18" charset="-122"/>
                    <a:sym typeface="汉仪正圆-55W" panose="00020600040101010101" pitchFamily="18" charset="-122"/>
                  </a:rPr>
                  <a:t>Phased LSTM</a:t>
                </a:r>
                <a:r>
                  <a:rPr lang="zh-CN" altLang="en-US" sz="1600" b="0">
                    <a:solidFill>
                      <a:srgbClr val="0070C0"/>
                    </a:solidFill>
                    <a:latin typeface="汉仪正圆-55W" panose="00020600040101010101" pitchFamily="18" charset="-122"/>
                    <a:ea typeface="汉仪正圆-55W" panose="00020600040101010101" pitchFamily="18" charset="-122"/>
                    <a:sym typeface="汉仪正圆-55W" panose="00020600040101010101" pitchFamily="18" charset="-122"/>
                  </a:rPr>
                  <a:t>新增了一个时间门</a:t>
                </a:r>
                <a14:m>
                  <m:oMath xmlns:m="http://schemas.openxmlformats.org/officeDocument/2006/math">
                    <m:sSub>
                      <m:sSubPr>
                        <m:ctrlPr>
                          <a:rPr lang="en-US" altLang="zh-CN" sz="1600" b="0" i="1" smtClean="0">
                            <a:solidFill>
                              <a:srgbClr val="0070C0"/>
                            </a:solidFill>
                            <a:latin typeface="Cambria Math" panose="02040503050406030204" pitchFamily="18" charset="0"/>
                            <a:ea typeface="汉仪正圆-55W" panose="00020600040101010101" pitchFamily="18" charset="-122"/>
                            <a:sym typeface="汉仪正圆-55W" panose="00020600040101010101" pitchFamily="18" charset="-122"/>
                          </a:rPr>
                        </m:ctrlPr>
                      </m:sSubPr>
                      <m:e>
                        <m:r>
                          <a:rPr lang="en-US" altLang="zh-CN" sz="1600" b="0" i="1" smtClean="0">
                            <a:solidFill>
                              <a:srgbClr val="0070C0"/>
                            </a:solidFill>
                            <a:latin typeface="Cambria Math" panose="02040503050406030204" pitchFamily="18" charset="0"/>
                            <a:ea typeface="汉仪正圆-55W" panose="00020600040101010101" pitchFamily="18" charset="-122"/>
                            <a:sym typeface="汉仪正圆-55W" panose="00020600040101010101" pitchFamily="18" charset="-122"/>
                          </a:rPr>
                          <m:t>𝑘</m:t>
                        </m:r>
                      </m:e>
                      <m:sub>
                        <m:r>
                          <a:rPr lang="en-US" altLang="zh-CN" sz="1600" b="0" i="1" smtClean="0">
                            <a:solidFill>
                              <a:srgbClr val="0070C0"/>
                            </a:solidFill>
                            <a:latin typeface="Cambria Math" panose="02040503050406030204" pitchFamily="18" charset="0"/>
                            <a:ea typeface="汉仪正圆-55W" panose="00020600040101010101" pitchFamily="18" charset="-122"/>
                            <a:sym typeface="汉仪正圆-55W" panose="00020600040101010101" pitchFamily="18" charset="-122"/>
                          </a:rPr>
                          <m:t>𝑡</m:t>
                        </m:r>
                      </m:sub>
                    </m:sSub>
                  </m:oMath>
                </a14:m>
                <a:endParaRPr lang="en-US" altLang="zh-CN" sz="1600" b="0">
                  <a:latin typeface="汉仪正圆-55W" panose="00020600040101010101" pitchFamily="18" charset="-122"/>
                  <a:ea typeface="汉仪正圆-55W" panose="00020600040101010101" pitchFamily="18" charset="-122"/>
                  <a:sym typeface="汉仪正圆-55W" panose="00020600040101010101" pitchFamily="18" charset="-122"/>
                </a:endParaRPr>
              </a:p>
              <a:p>
                <a:pPr defTabSz="1217930">
                  <a:lnSpc>
                    <a:spcPts val="2000"/>
                  </a:lnSpc>
                  <a:defRPr/>
                </a:pPr>
                <a:r>
                  <a:rPr lang="en-US" altLang="zh-CN" sz="1600">
                    <a:latin typeface="汉仪正圆-55W" panose="00020600040101010101" pitchFamily="18" charset="-122"/>
                    <a:ea typeface="汉仪正圆-55W" panose="00020600040101010101" pitchFamily="18" charset="-122"/>
                    <a:sym typeface="汉仪正圆-55W" panose="00020600040101010101" pitchFamily="18" charset="-122"/>
                  </a:rPr>
                  <a:t>2.</a:t>
                </a:r>
                <a:r>
                  <a:rPr lang="zh-CN" altLang="en-US" sz="1600">
                    <a:latin typeface="汉仪正圆-55W" panose="00020600040101010101" pitchFamily="18" charset="-122"/>
                    <a:ea typeface="汉仪正圆-55W" panose="00020600040101010101" pitchFamily="18" charset="-122"/>
                    <a:sym typeface="汉仪正圆-55W" panose="00020600040101010101" pitchFamily="18" charset="-122"/>
                  </a:rPr>
                  <a:t>门的</a:t>
                </a:r>
                <a:r>
                  <a:rPr lang="zh-CN" altLang="en-US" sz="1600">
                    <a:solidFill>
                      <a:srgbClr val="0070C0"/>
                    </a:solidFill>
                    <a:latin typeface="汉仪正圆-55W" panose="00020600040101010101" pitchFamily="18" charset="-122"/>
                    <a:ea typeface="汉仪正圆-55W" panose="00020600040101010101" pitchFamily="18" charset="-122"/>
                    <a:sym typeface="汉仪正圆-55W" panose="00020600040101010101" pitchFamily="18" charset="-122"/>
                  </a:rPr>
                  <a:t>开启和关闭</a:t>
                </a:r>
                <a:r>
                  <a:rPr lang="zh-CN" altLang="en-US" sz="1600">
                    <a:latin typeface="汉仪正圆-55W" panose="00020600040101010101" pitchFamily="18" charset="-122"/>
                    <a:ea typeface="汉仪正圆-55W" panose="00020600040101010101" pitchFamily="18" charset="-122"/>
                    <a:sym typeface="汉仪正圆-55W" panose="00020600040101010101" pitchFamily="18" charset="-122"/>
                  </a:rPr>
                  <a:t>受到一个由三个参数指定的独立的有节奏的震荡的控制</a:t>
                </a:r>
                <a:endParaRPr lang="en-US" altLang="zh-CN" sz="1600">
                  <a:latin typeface="汉仪正圆-55W" panose="00020600040101010101" pitchFamily="18" charset="-122"/>
                  <a:ea typeface="汉仪正圆-55W" panose="00020600040101010101" pitchFamily="18" charset="-122"/>
                  <a:sym typeface="汉仪正圆-55W" panose="00020600040101010101" pitchFamily="18" charset="-122"/>
                </a:endParaRPr>
              </a:p>
              <a:p>
                <a:pPr defTabSz="1217930">
                  <a:lnSpc>
                    <a:spcPts val="2000"/>
                  </a:lnSpc>
                  <a:defRPr/>
                </a:pPr>
                <a:r>
                  <a:rPr lang="en-US" altLang="zh-CN" sz="1600" b="0">
                    <a:latin typeface="汉仪正圆-55W" panose="00020600040101010101" pitchFamily="18" charset="-122"/>
                    <a:ea typeface="汉仪正圆-55W" panose="00020600040101010101" pitchFamily="18" charset="-122"/>
                    <a:sym typeface="汉仪正圆-55W" panose="00020600040101010101" pitchFamily="18" charset="-122"/>
                  </a:rPr>
                  <a:t>3.</a:t>
                </a:r>
                <a:r>
                  <a:rPr lang="zh-CN" altLang="en-US" sz="1600" b="0">
                    <a:latin typeface="汉仪正圆-55W" panose="00020600040101010101" pitchFamily="18" charset="-122"/>
                    <a:ea typeface="汉仪正圆-55W" panose="00020600040101010101" pitchFamily="18" charset="-122"/>
                    <a:sym typeface="汉仪正圆-55W" panose="00020600040101010101" pitchFamily="18" charset="-122"/>
                  </a:rPr>
                  <a:t>三个参数：</a:t>
                </a:r>
                <a:endParaRPr lang="en-US" altLang="zh-CN" sz="1600" b="0">
                  <a:latin typeface="汉仪正圆-55W" panose="00020600040101010101" pitchFamily="18" charset="-122"/>
                  <a:ea typeface="汉仪正圆-55W" panose="00020600040101010101" pitchFamily="18" charset="-122"/>
                  <a:sym typeface="汉仪正圆-55W" panose="00020600040101010101" pitchFamily="18" charset="-122"/>
                </a:endParaRPr>
              </a:p>
              <a:p>
                <a:pPr defTabSz="1217930">
                  <a:lnSpc>
                    <a:spcPts val="2000"/>
                  </a:lnSpc>
                  <a:defRPr/>
                </a:pPr>
                <a:r>
                  <a:rPr lang="zh-CN" altLang="en-US" sz="1600">
                    <a:latin typeface="汉仪正圆-55W" panose="00020600040101010101" pitchFamily="18" charset="-122"/>
                    <a:ea typeface="汉仪正圆-55W" panose="00020600040101010101" pitchFamily="18" charset="-122"/>
                    <a:sym typeface="汉仪正圆-55W" panose="00020600040101010101" pitchFamily="18" charset="-122"/>
                  </a:rPr>
                  <a:t>①</a:t>
                </a:r>
                <a14:m>
                  <m:oMath xmlns:m="http://schemas.openxmlformats.org/officeDocument/2006/math">
                    <m:r>
                      <a:rPr lang="zh-CN" altLang="en-US" sz="1600" i="1" smtClean="0">
                        <a:latin typeface="Cambria Math" panose="02040503050406030204" pitchFamily="18" charset="0"/>
                        <a:ea typeface="汉仪正圆-55W" panose="00020600040101010101" pitchFamily="18" charset="-122"/>
                        <a:sym typeface="汉仪正圆-55W" panose="00020600040101010101" pitchFamily="18" charset="-122"/>
                      </a:rPr>
                      <m:t>𝜏</m:t>
                    </m:r>
                    <m:r>
                      <a:rPr lang="zh-CN" altLang="en-US" sz="1600" i="1">
                        <a:latin typeface="Cambria Math" panose="02040503050406030204" pitchFamily="18" charset="0"/>
                        <a:ea typeface="汉仪正圆-55W" panose="00020600040101010101" pitchFamily="18" charset="-122"/>
                        <a:sym typeface="汉仪正圆-55W" panose="00020600040101010101" pitchFamily="18" charset="-122"/>
                      </a:rPr>
                      <m:t>：</m:t>
                    </m:r>
                  </m:oMath>
                </a14:m>
                <a:r>
                  <a:rPr lang="zh-CN" altLang="en-US" sz="1600" b="0">
                    <a:latin typeface="汉仪正圆-55W" panose="00020600040101010101" pitchFamily="18" charset="-122"/>
                    <a:ea typeface="汉仪正圆-55W" panose="00020600040101010101" pitchFamily="18" charset="-122"/>
                    <a:sym typeface="汉仪正圆-55W" panose="00020600040101010101" pitchFamily="18" charset="-122"/>
                  </a:rPr>
                  <a:t>控制振荡的实时</a:t>
                </a:r>
                <a:r>
                  <a:rPr lang="zh-CN" altLang="en-US" sz="1600" b="0">
                    <a:solidFill>
                      <a:srgbClr val="0070C0"/>
                    </a:solidFill>
                    <a:latin typeface="汉仪正圆-55W" panose="00020600040101010101" pitchFamily="18" charset="-122"/>
                    <a:ea typeface="汉仪正圆-55W" panose="00020600040101010101" pitchFamily="18" charset="-122"/>
                    <a:sym typeface="汉仪正圆-55W" panose="00020600040101010101" pitchFamily="18" charset="-122"/>
                  </a:rPr>
                  <a:t>周期</a:t>
                </a:r>
                <a:endParaRPr lang="en-US" altLang="zh-CN" sz="1600" b="0">
                  <a:solidFill>
                    <a:srgbClr val="0070C0"/>
                  </a:solidFill>
                  <a:latin typeface="汉仪正圆-55W" panose="00020600040101010101" pitchFamily="18" charset="-122"/>
                  <a:ea typeface="汉仪正圆-55W" panose="00020600040101010101" pitchFamily="18" charset="-122"/>
                  <a:sym typeface="汉仪正圆-55W" panose="00020600040101010101" pitchFamily="18" charset="-122"/>
                </a:endParaRPr>
              </a:p>
              <a:p>
                <a:pPr defTabSz="1217930">
                  <a:lnSpc>
                    <a:spcPts val="2000"/>
                  </a:lnSpc>
                  <a:defRPr/>
                </a:pPr>
                <a:r>
                  <a:rPr lang="zh-CN" altLang="en-US" sz="1600">
                    <a:latin typeface="汉仪正圆-55W" panose="00020600040101010101" pitchFamily="18" charset="-122"/>
                    <a:ea typeface="汉仪正圆-55W" panose="00020600040101010101" pitchFamily="18" charset="-122"/>
                    <a:sym typeface="汉仪正圆-55W" panose="00020600040101010101" pitchFamily="18" charset="-122"/>
                  </a:rPr>
                  <a:t>②</a:t>
                </a:r>
                <a14:m>
                  <m:oMath xmlns:m="http://schemas.openxmlformats.org/officeDocument/2006/math">
                    <m:sSub>
                      <m:sSubPr>
                        <m:ctrlPr>
                          <a:rPr lang="en-US" altLang="zh-CN" sz="1600" b="0" i="1" smtClean="0">
                            <a:latin typeface="Cambria Math" panose="02040503050406030204" pitchFamily="18" charset="0"/>
                            <a:ea typeface="汉仪正圆-55W" panose="00020600040101010101" pitchFamily="18" charset="-122"/>
                            <a:sym typeface="汉仪正圆-55W" panose="00020600040101010101" pitchFamily="18" charset="-122"/>
                          </a:rPr>
                        </m:ctrlPr>
                      </m:sSubPr>
                      <m:e>
                        <m:r>
                          <a:rPr lang="en-US" altLang="zh-CN" sz="1600" b="0" i="1" smtClean="0">
                            <a:latin typeface="Cambria Math" panose="02040503050406030204" pitchFamily="18" charset="0"/>
                            <a:ea typeface="汉仪正圆-55W" panose="00020600040101010101" pitchFamily="18" charset="-122"/>
                            <a:sym typeface="汉仪正圆-55W" panose="00020600040101010101" pitchFamily="18" charset="-122"/>
                          </a:rPr>
                          <m:t>𝑟</m:t>
                        </m:r>
                      </m:e>
                      <m:sub>
                        <m:r>
                          <a:rPr lang="en-US" altLang="zh-CN" sz="1600" b="0" i="1" smtClean="0">
                            <a:latin typeface="Cambria Math" panose="02040503050406030204" pitchFamily="18" charset="0"/>
                            <a:ea typeface="汉仪正圆-55W" panose="00020600040101010101" pitchFamily="18" charset="-122"/>
                            <a:sym typeface="汉仪正圆-55W" panose="00020600040101010101" pitchFamily="18" charset="-122"/>
                          </a:rPr>
                          <m:t>𝑜𝑛</m:t>
                        </m:r>
                      </m:sub>
                    </m:sSub>
                    <m:r>
                      <a:rPr lang="zh-CN" altLang="en-US" sz="1600" i="1">
                        <a:latin typeface="Cambria Math" panose="02040503050406030204" pitchFamily="18" charset="0"/>
                        <a:ea typeface="汉仪正圆-55W" panose="00020600040101010101" pitchFamily="18" charset="-122"/>
                        <a:sym typeface="汉仪正圆-55W" panose="00020600040101010101" pitchFamily="18" charset="-122"/>
                      </a:rPr>
                      <m:t>：</m:t>
                    </m:r>
                  </m:oMath>
                </a14:m>
                <a:r>
                  <a:rPr lang="zh-CN" altLang="en-US" sz="1600" b="0">
                    <a:latin typeface="汉仪正圆-55W" panose="00020600040101010101" pitchFamily="18" charset="-122"/>
                    <a:ea typeface="汉仪正圆-55W" panose="00020600040101010101" pitchFamily="18" charset="-122"/>
                    <a:sym typeface="汉仪正圆-55W" panose="00020600040101010101" pitchFamily="18" charset="-122"/>
                  </a:rPr>
                  <a:t>控制</a:t>
                </a:r>
                <a:r>
                  <a:rPr lang="zh-CN" altLang="en-US" sz="1600">
                    <a:latin typeface="汉仪正圆-55W" panose="00020600040101010101" pitchFamily="18" charset="-122"/>
                    <a:ea typeface="汉仪正圆-55W" panose="00020600040101010101" pitchFamily="18" charset="-122"/>
                    <a:sym typeface="汉仪正圆-55W" panose="00020600040101010101" pitchFamily="18" charset="-122"/>
                  </a:rPr>
                  <a:t>门开启阶段相对于整个时期的</a:t>
                </a:r>
                <a:r>
                  <a:rPr lang="zh-CN" altLang="en-US" sz="1600">
                    <a:solidFill>
                      <a:srgbClr val="0070C0"/>
                    </a:solidFill>
                    <a:latin typeface="汉仪正圆-55W" panose="00020600040101010101" pitchFamily="18" charset="-122"/>
                    <a:ea typeface="汉仪正圆-55W" panose="00020600040101010101" pitchFamily="18" charset="-122"/>
                    <a:sym typeface="汉仪正圆-55W" panose="00020600040101010101" pitchFamily="18" charset="-122"/>
                  </a:rPr>
                  <a:t>比率</a:t>
                </a:r>
                <a:endParaRPr lang="en-US" altLang="zh-CN" sz="1600">
                  <a:solidFill>
                    <a:srgbClr val="0070C0"/>
                  </a:solidFill>
                  <a:latin typeface="汉仪正圆-55W" panose="00020600040101010101" pitchFamily="18" charset="-122"/>
                  <a:ea typeface="汉仪正圆-55W" panose="00020600040101010101" pitchFamily="18" charset="-122"/>
                  <a:sym typeface="汉仪正圆-55W" panose="00020600040101010101" pitchFamily="18" charset="-122"/>
                </a:endParaRPr>
              </a:p>
              <a:p>
                <a:pPr defTabSz="1217930">
                  <a:lnSpc>
                    <a:spcPts val="2000"/>
                  </a:lnSpc>
                  <a:defRPr/>
                </a:pPr>
                <a:r>
                  <a:rPr lang="zh-CN" altLang="en-US" sz="1600" b="0">
                    <a:latin typeface="汉仪正圆-55W" panose="00020600040101010101" pitchFamily="18" charset="-122"/>
                    <a:ea typeface="汉仪正圆-55W" panose="00020600040101010101" pitchFamily="18" charset="-122"/>
                    <a:sym typeface="汉仪正圆-55W" panose="00020600040101010101" pitchFamily="18" charset="-122"/>
                  </a:rPr>
                  <a:t>③</a:t>
                </a:r>
                <a14:m>
                  <m:oMath xmlns:m="http://schemas.openxmlformats.org/officeDocument/2006/math">
                    <m:r>
                      <a:rPr lang="en-US" altLang="zh-CN" sz="1600" b="0" i="1" smtClean="0">
                        <a:latin typeface="Cambria Math" panose="02040503050406030204" pitchFamily="18" charset="0"/>
                        <a:ea typeface="汉仪正圆-55W" panose="00020600040101010101" pitchFamily="18" charset="-122"/>
                        <a:sym typeface="汉仪正圆-55W" panose="00020600040101010101" pitchFamily="18" charset="-122"/>
                      </a:rPr>
                      <m:t>𝑠</m:t>
                    </m:r>
                  </m:oMath>
                </a14:m>
                <a:r>
                  <a:rPr lang="zh-CN" altLang="en-US" sz="1600" b="0">
                    <a:latin typeface="汉仪正圆-55W" panose="00020600040101010101" pitchFamily="18" charset="-122"/>
                    <a:ea typeface="汉仪正圆-55W" panose="00020600040101010101" pitchFamily="18" charset="-122"/>
                    <a:sym typeface="汉仪正圆-55W" panose="00020600040101010101" pitchFamily="18" charset="-122"/>
                  </a:rPr>
                  <a:t>：控制每个</a:t>
                </a:r>
                <a:r>
                  <a:rPr lang="en-US" altLang="zh-CN" sz="1600" b="0">
                    <a:latin typeface="汉仪正圆-55W" panose="00020600040101010101" pitchFamily="18" charset="-122"/>
                    <a:ea typeface="汉仪正圆-55W" panose="00020600040101010101" pitchFamily="18" charset="-122"/>
                    <a:sym typeface="汉仪正圆-55W" panose="00020600040101010101" pitchFamily="18" charset="-122"/>
                  </a:rPr>
                  <a:t>Phased LSTM</a:t>
                </a:r>
                <a:r>
                  <a:rPr lang="zh-CN" altLang="en-US" sz="1600" b="0">
                    <a:latin typeface="汉仪正圆-55W" panose="00020600040101010101" pitchFamily="18" charset="-122"/>
                    <a:ea typeface="汉仪正圆-55W" panose="00020600040101010101" pitchFamily="18" charset="-122"/>
                    <a:sym typeface="汉仪正圆-55W" panose="00020600040101010101" pitchFamily="18" charset="-122"/>
                  </a:rPr>
                  <a:t>细胞在振荡中的阶段切换，是</a:t>
                </a:r>
                <a:r>
                  <a:rPr lang="zh-CN" altLang="en-US" sz="1600" b="0">
                    <a:solidFill>
                      <a:srgbClr val="0070C0"/>
                    </a:solidFill>
                    <a:latin typeface="汉仪正圆-55W" panose="00020600040101010101" pitchFamily="18" charset="-122"/>
                    <a:ea typeface="汉仪正圆-55W" panose="00020600040101010101" pitchFamily="18" charset="-122"/>
                    <a:sym typeface="汉仪正圆-55W" panose="00020600040101010101" pitchFamily="18" charset="-122"/>
                  </a:rPr>
                  <a:t>相位偏移</a:t>
                </a:r>
                <a:endParaRPr lang="en-US" altLang="zh-CN" sz="1600" b="0">
                  <a:solidFill>
                    <a:srgbClr val="0070C0"/>
                  </a:solidFill>
                  <a:latin typeface="汉仪正圆-55W" panose="00020600040101010101" pitchFamily="18" charset="-122"/>
                  <a:ea typeface="汉仪正圆-55W" panose="00020600040101010101" pitchFamily="18" charset="-122"/>
                  <a:sym typeface="汉仪正圆-55W" panose="00020600040101010101" pitchFamily="18" charset="-122"/>
                </a:endParaRPr>
              </a:p>
              <a:p>
                <a:pPr defTabSz="1217930">
                  <a:lnSpc>
                    <a:spcPts val="2000"/>
                  </a:lnSpc>
                  <a:defRPr/>
                </a:pPr>
                <a:endParaRPr lang="en-US" altLang="zh-CN" sz="1600" b="0">
                  <a:latin typeface="汉仪正圆-55W" panose="00020600040101010101" pitchFamily="18" charset="-122"/>
                  <a:ea typeface="汉仪正圆-55W" panose="00020600040101010101" pitchFamily="18" charset="-122"/>
                  <a:sym typeface="汉仪正圆-55W" panose="00020600040101010101" pitchFamily="18" charset="-122"/>
                </a:endParaRPr>
              </a:p>
            </p:txBody>
          </p:sp>
        </mc:Choice>
        <mc:Fallback xmlns="">
          <p:sp>
            <p:nvSpPr>
              <p:cNvPr id="2" name="深度视觉·原创设计 https://www.docer.com/works?userid=22383862">
                <a:extLst>
                  <a:ext uri="{FF2B5EF4-FFF2-40B4-BE49-F238E27FC236}">
                    <a16:creationId xmlns:a16="http://schemas.microsoft.com/office/drawing/2014/main" id="{E969FD05-77B6-916C-14BA-09BBC5252289}"/>
                  </a:ext>
                </a:extLst>
              </p:cNvPr>
              <p:cNvSpPr>
                <a:spLocks noRot="1" noChangeAspect="1" noMove="1" noResize="1" noEditPoints="1" noAdjustHandles="1" noChangeArrowheads="1" noChangeShapeType="1" noTextEdit="1"/>
              </p:cNvSpPr>
              <p:nvPr/>
            </p:nvSpPr>
            <p:spPr>
              <a:xfrm>
                <a:off x="5124214" y="1351207"/>
                <a:ext cx="6407386" cy="2144177"/>
              </a:xfrm>
              <a:prstGeom prst="rect">
                <a:avLst/>
              </a:prstGeom>
              <a:blipFill>
                <a:blip r:embed="rId2"/>
                <a:stretch>
                  <a:fillRect l="-571" t="-285"/>
                </a:stretch>
              </a:blipFill>
            </p:spPr>
            <p:txBody>
              <a:bodyPr/>
              <a:lstStyle/>
              <a:p>
                <a:r>
                  <a:rPr lang="zh-CN" altLang="en-US">
                    <a:noFill/>
                  </a:rPr>
                  <a:t> </a:t>
                </a:r>
              </a:p>
            </p:txBody>
          </p:sp>
        </mc:Fallback>
      </mc:AlternateContent>
      <p:pic>
        <p:nvPicPr>
          <p:cNvPr id="3" name="图片 2" descr="图示, 示意图&#10;&#10;描述已自动生成">
            <a:extLst>
              <a:ext uri="{FF2B5EF4-FFF2-40B4-BE49-F238E27FC236}">
                <a16:creationId xmlns:a16="http://schemas.microsoft.com/office/drawing/2014/main" id="{FD583E89-E540-F722-9E68-F9E8EAA65CA7}"/>
              </a:ext>
            </a:extLst>
          </p:cNvPr>
          <p:cNvPicPr>
            <a:picLocks noChangeAspect="1"/>
          </p:cNvPicPr>
          <p:nvPr/>
        </p:nvPicPr>
        <p:blipFill>
          <a:blip r:embed="rId3"/>
          <a:stretch>
            <a:fillRect/>
          </a:stretch>
        </p:blipFill>
        <p:spPr>
          <a:xfrm>
            <a:off x="0" y="868772"/>
            <a:ext cx="4368628" cy="3109048"/>
          </a:xfrm>
          <a:prstGeom prst="rect">
            <a:avLst/>
          </a:prstGeom>
        </p:spPr>
      </p:pic>
      <mc:AlternateContent xmlns:mc="http://schemas.openxmlformats.org/markup-compatibility/2006" xmlns:a14="http://schemas.microsoft.com/office/drawing/2010/main">
        <mc:Choice Requires="a14">
          <p:sp>
            <p:nvSpPr>
              <p:cNvPr id="4" name="深度视觉·原创设计 https://www.docer.com/works?userid=22383862">
                <a:extLst>
                  <a:ext uri="{FF2B5EF4-FFF2-40B4-BE49-F238E27FC236}">
                    <a16:creationId xmlns:a16="http://schemas.microsoft.com/office/drawing/2014/main" id="{D4FE0D45-75E1-2C07-ACB6-AAD50C09784B}"/>
                  </a:ext>
                </a:extLst>
              </p:cNvPr>
              <p:cNvSpPr/>
              <p:nvPr/>
            </p:nvSpPr>
            <p:spPr>
              <a:xfrm>
                <a:off x="5124213" y="3485404"/>
                <a:ext cx="6754519" cy="605294"/>
              </a:xfrm>
              <a:prstGeom prst="rect">
                <a:avLst/>
              </a:prstGeom>
            </p:spPr>
            <p:txBody>
              <a:bodyPr wrap="square">
                <a:spAutoFit/>
              </a:bodyPr>
              <a:lstStyle/>
              <a:p>
                <a:pPr defTabSz="1217930">
                  <a:lnSpc>
                    <a:spcPts val="2000"/>
                  </a:lnSpc>
                  <a:defRPr/>
                </a:pPr>
                <a14:m>
                  <m:oMath xmlns:m="http://schemas.openxmlformats.org/officeDocument/2006/math">
                    <m:sSub>
                      <m:sSubPr>
                        <m:ctrlPr>
                          <a:rPr lang="en-US" altLang="zh-CN" sz="1600" b="0" i="1" smtClean="0">
                            <a:latin typeface="Cambria Math" panose="02040503050406030204" pitchFamily="18" charset="0"/>
                            <a:ea typeface="汉仪正圆-55W" panose="00020600040101010101" pitchFamily="18" charset="-122"/>
                            <a:sym typeface="汉仪正圆-55W" panose="00020600040101010101" pitchFamily="18" charset="-122"/>
                          </a:rPr>
                        </m:ctrlPr>
                      </m:sSubPr>
                      <m:e>
                        <m:r>
                          <a:rPr lang="en-US" altLang="zh-CN" sz="1600" b="0" i="1" smtClean="0">
                            <a:latin typeface="Cambria Math" panose="02040503050406030204" pitchFamily="18" charset="0"/>
                            <a:ea typeface="汉仪正圆-55W" panose="00020600040101010101" pitchFamily="18" charset="-122"/>
                            <a:sym typeface="汉仪正圆-55W" panose="00020600040101010101" pitchFamily="18" charset="-122"/>
                          </a:rPr>
                          <m:t>𝑘</m:t>
                        </m:r>
                      </m:e>
                      <m:sub>
                        <m:r>
                          <a:rPr lang="en-US" altLang="zh-CN" sz="1600" b="0" i="1" smtClean="0">
                            <a:latin typeface="Cambria Math" panose="02040503050406030204" pitchFamily="18" charset="0"/>
                            <a:ea typeface="汉仪正圆-55W" panose="00020600040101010101" pitchFamily="18" charset="-122"/>
                            <a:sym typeface="汉仪正圆-55W" panose="00020600040101010101" pitchFamily="18" charset="-122"/>
                          </a:rPr>
                          <m:t>𝑡</m:t>
                        </m:r>
                      </m:sub>
                    </m:sSub>
                  </m:oMath>
                </a14:m>
                <a:r>
                  <a:rPr lang="zh-CN" altLang="en-US" sz="1600" b="0">
                    <a:latin typeface="汉仪正圆-55W" panose="00020600040101010101" pitchFamily="18" charset="-122"/>
                    <a:ea typeface="汉仪正圆-55W" panose="00020600040101010101" pitchFamily="18" charset="-122"/>
                    <a:sym typeface="汉仪正圆-55W" panose="00020600040101010101" pitchFamily="18" charset="-122"/>
                  </a:rPr>
                  <a:t>的计算类似于传播梯度的整流线性单元</a:t>
                </a:r>
                <a:r>
                  <a:rPr lang="en-US" altLang="zh-CN" sz="1600" b="0">
                    <a:solidFill>
                      <a:schemeClr val="bg1">
                        <a:lumMod val="50000"/>
                      </a:schemeClr>
                    </a:solidFill>
                    <a:latin typeface="汉仪正圆-55W" panose="00020600040101010101" pitchFamily="18" charset="-122"/>
                    <a:ea typeface="汉仪正圆-55W" panose="00020600040101010101" pitchFamily="18" charset="-122"/>
                    <a:sym typeface="汉仪正圆-55W" panose="00020600040101010101" pitchFamily="18" charset="-122"/>
                  </a:rPr>
                  <a:t>(</a:t>
                </a:r>
                <a:r>
                  <a:rPr lang="zh-CN" altLang="en-US" sz="1600" b="0">
                    <a:solidFill>
                      <a:schemeClr val="bg1">
                        <a:lumMod val="50000"/>
                      </a:schemeClr>
                    </a:solidFill>
                    <a:latin typeface="汉仪正圆-55W" panose="00020600040101010101" pitchFamily="18" charset="-122"/>
                    <a:ea typeface="汉仪正圆-55W" panose="00020600040101010101" pitchFamily="18" charset="-122"/>
                    <a:sym typeface="汉仪正圆-55W" panose="00020600040101010101" pitchFamily="18" charset="-122"/>
                  </a:rPr>
                  <a:t>这句话是直译，没太看懂</a:t>
                </a:r>
                <a:r>
                  <a:rPr lang="en-US" altLang="zh-CN" sz="1600" b="0">
                    <a:solidFill>
                      <a:schemeClr val="bg1">
                        <a:lumMod val="50000"/>
                      </a:schemeClr>
                    </a:solidFill>
                    <a:latin typeface="汉仪正圆-55W" panose="00020600040101010101" pitchFamily="18" charset="-122"/>
                    <a:ea typeface="汉仪正圆-55W" panose="00020600040101010101" pitchFamily="18" charset="-122"/>
                    <a:sym typeface="汉仪正圆-55W" panose="00020600040101010101" pitchFamily="18" charset="-122"/>
                  </a:rPr>
                  <a:t>)</a:t>
                </a:r>
              </a:p>
              <a:p>
                <a:pPr defTabSz="1217930">
                  <a:lnSpc>
                    <a:spcPts val="2000"/>
                  </a:lnSpc>
                  <a:defRPr/>
                </a:pPr>
                <a:endParaRPr lang="en-US" altLang="zh-CN" sz="1600" b="0">
                  <a:latin typeface="汉仪正圆-55W" panose="00020600040101010101" pitchFamily="18" charset="-122"/>
                  <a:ea typeface="汉仪正圆-55W" panose="00020600040101010101" pitchFamily="18" charset="-122"/>
                  <a:sym typeface="汉仪正圆-55W" panose="00020600040101010101" pitchFamily="18" charset="-122"/>
                </a:endParaRPr>
              </a:p>
            </p:txBody>
          </p:sp>
        </mc:Choice>
        <mc:Fallback xmlns="">
          <p:sp>
            <p:nvSpPr>
              <p:cNvPr id="4" name="深度视觉·原创设计 https://www.docer.com/works?userid=22383862">
                <a:extLst>
                  <a:ext uri="{FF2B5EF4-FFF2-40B4-BE49-F238E27FC236}">
                    <a16:creationId xmlns:a16="http://schemas.microsoft.com/office/drawing/2014/main" id="{D4FE0D45-75E1-2C07-ACB6-AAD50C09784B}"/>
                  </a:ext>
                </a:extLst>
              </p:cNvPr>
              <p:cNvSpPr>
                <a:spLocks noRot="1" noChangeAspect="1" noMove="1" noResize="1" noEditPoints="1" noAdjustHandles="1" noChangeArrowheads="1" noChangeShapeType="1" noTextEdit="1"/>
              </p:cNvSpPr>
              <p:nvPr/>
            </p:nvSpPr>
            <p:spPr>
              <a:xfrm>
                <a:off x="5124213" y="3485404"/>
                <a:ext cx="6754519" cy="605294"/>
              </a:xfrm>
              <a:prstGeom prst="rect">
                <a:avLst/>
              </a:prstGeom>
              <a:blipFill>
                <a:blip r:embed="rId4"/>
                <a:stretch>
                  <a:fillRect t="-1010"/>
                </a:stretch>
              </a:blipFill>
            </p:spPr>
            <p:txBody>
              <a:bodyPr/>
              <a:lstStyle/>
              <a:p>
                <a:r>
                  <a:rPr lang="zh-CN" altLang="en-US">
                    <a:noFill/>
                  </a:rPr>
                  <a:t> </a:t>
                </a:r>
              </a:p>
            </p:txBody>
          </p:sp>
        </mc:Fallback>
      </mc:AlternateContent>
      <p:pic>
        <p:nvPicPr>
          <p:cNvPr id="7" name="图片 6" descr="图示&#10;&#10;描述已自动生成">
            <a:extLst>
              <a:ext uri="{FF2B5EF4-FFF2-40B4-BE49-F238E27FC236}">
                <a16:creationId xmlns:a16="http://schemas.microsoft.com/office/drawing/2014/main" id="{6C3B6B99-B865-BEE7-5C16-93B0F7A9DA90}"/>
              </a:ext>
            </a:extLst>
          </p:cNvPr>
          <p:cNvPicPr>
            <a:picLocks noChangeAspect="1"/>
          </p:cNvPicPr>
          <p:nvPr/>
        </p:nvPicPr>
        <p:blipFill>
          <a:blip r:embed="rId5"/>
          <a:stretch>
            <a:fillRect/>
          </a:stretch>
        </p:blipFill>
        <p:spPr>
          <a:xfrm>
            <a:off x="3274609" y="4085691"/>
            <a:ext cx="8763353" cy="1645766"/>
          </a:xfrm>
          <a:prstGeom prst="rect">
            <a:avLst/>
          </a:prstGeom>
        </p:spPr>
      </p:pic>
      <p:sp>
        <p:nvSpPr>
          <p:cNvPr id="11" name="深度视觉·原创设计 https://www.docer.com/works?userid=22383862">
            <a:extLst>
              <a:ext uri="{FF2B5EF4-FFF2-40B4-BE49-F238E27FC236}">
                <a16:creationId xmlns:a16="http://schemas.microsoft.com/office/drawing/2014/main" id="{E4F5D41D-6615-AE53-E828-314CF7EE8F1A}"/>
              </a:ext>
            </a:extLst>
          </p:cNvPr>
          <p:cNvSpPr/>
          <p:nvPr/>
        </p:nvSpPr>
        <p:spPr>
          <a:xfrm>
            <a:off x="653570" y="350796"/>
            <a:ext cx="3120572" cy="5179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12" name="深度视觉·原创设计 https://www.docer.com/works?userid=22383862">
            <a:extLst>
              <a:ext uri="{FF2B5EF4-FFF2-40B4-BE49-F238E27FC236}">
                <a16:creationId xmlns:a16="http://schemas.microsoft.com/office/drawing/2014/main" id="{DE23EC54-A499-EE94-5748-186107BC6A28}"/>
              </a:ext>
            </a:extLst>
          </p:cNvPr>
          <p:cNvSpPr txBox="1"/>
          <p:nvPr/>
        </p:nvSpPr>
        <p:spPr>
          <a:xfrm>
            <a:off x="1084315" y="455895"/>
            <a:ext cx="2259081" cy="307777"/>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000" spc="300">
                <a:solidFill>
                  <a:schemeClr val="tx1">
                    <a:lumMod val="75000"/>
                    <a:lumOff val="25000"/>
                  </a:schemeClr>
                </a:solidFill>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rPr>
              <a:t>Phased LSTM</a:t>
            </a:r>
            <a:endParaRPr kumimoji="0" lang="zh-CN" altLang="en-US" sz="2000" i="0" u="none" strike="noStrike" kern="1200" cap="none" spc="300" normalizeH="0" baseline="0" noProof="0">
              <a:ln>
                <a:noFill/>
              </a:ln>
              <a:solidFill>
                <a:schemeClr val="tx1">
                  <a:lumMod val="75000"/>
                  <a:lumOff val="25000"/>
                </a:schemeClr>
              </a:solidFill>
              <a:effectLst/>
              <a:uLnTx/>
              <a:uFillTx/>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endParaRPr>
          </a:p>
        </p:txBody>
      </p:sp>
    </p:spTree>
    <p:extLst>
      <p:ext uri="{BB962C8B-B14F-4D97-AF65-F5344CB8AC3E}">
        <p14:creationId xmlns:p14="http://schemas.microsoft.com/office/powerpoint/2010/main" val="3385302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anim calcmode="lin" valueType="num">
                                      <p:cBhvr>
                                        <p:cTn id="14" dur="1000" fill="hold"/>
                                        <p:tgtEl>
                                          <p:spTgt spid="4"/>
                                        </p:tgtEl>
                                        <p:attrNameLst>
                                          <p:attrName>ppt_x</p:attrName>
                                        </p:attrNameLst>
                                      </p:cBhvr>
                                      <p:tavLst>
                                        <p:tav tm="0">
                                          <p:val>
                                            <p:strVal val="#ppt_x"/>
                                          </p:val>
                                        </p:tav>
                                        <p:tav tm="100000">
                                          <p:val>
                                            <p:strVal val="#ppt_x"/>
                                          </p:val>
                                        </p:tav>
                                      </p:tavLst>
                                    </p:anim>
                                    <p:anim calcmode="lin" valueType="num">
                                      <p:cBhvr>
                                        <p:cTn id="15"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深度视觉·原创设计 https://www.docer.com/works?userid=22383862"/>
          <p:cNvSpPr/>
          <p:nvPr/>
        </p:nvSpPr>
        <p:spPr>
          <a:xfrm flipH="1">
            <a:off x="11252019" y="5989229"/>
            <a:ext cx="939981" cy="868771"/>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55" name="深度视觉·原创设计 https://www.docer.com/works?userid=22383862"/>
          <p:cNvSpPr/>
          <p:nvPr/>
        </p:nvSpPr>
        <p:spPr>
          <a:xfrm rot="10800000" flipH="1">
            <a:off x="0" y="0"/>
            <a:ext cx="939981" cy="868771"/>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56" name="深度视觉·原创设计 https://www.docer.com/works?userid=22383862"/>
          <p:cNvSpPr/>
          <p:nvPr/>
        </p:nvSpPr>
        <p:spPr>
          <a:xfrm>
            <a:off x="4535714" y="350796"/>
            <a:ext cx="3120572" cy="5179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57" name="深度视觉·原创设计 https://www.docer.com/works?userid=22383862"/>
          <p:cNvSpPr txBox="1"/>
          <p:nvPr/>
        </p:nvSpPr>
        <p:spPr>
          <a:xfrm>
            <a:off x="4966459" y="455895"/>
            <a:ext cx="2259081" cy="307777"/>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000" spc="300" noProof="0">
                <a:solidFill>
                  <a:schemeClr val="tx1">
                    <a:lumMod val="75000"/>
                    <a:lumOff val="25000"/>
                  </a:schemeClr>
                </a:solidFill>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rPr>
              <a:t>参数作用及公式</a:t>
            </a:r>
            <a:endParaRPr kumimoji="0" lang="zh-CN" altLang="en-US" sz="2000" i="0" u="none" strike="noStrike" kern="1200" cap="none" spc="300" normalizeH="0" baseline="0" noProof="0">
              <a:ln>
                <a:noFill/>
              </a:ln>
              <a:solidFill>
                <a:schemeClr val="tx1">
                  <a:lumMod val="75000"/>
                  <a:lumOff val="25000"/>
                </a:schemeClr>
              </a:solidFill>
              <a:effectLst/>
              <a:uLnTx/>
              <a:uFillTx/>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endParaRPr>
          </a:p>
        </p:txBody>
      </p:sp>
      <mc:AlternateContent xmlns:mc="http://schemas.openxmlformats.org/markup-compatibility/2006" xmlns:a14="http://schemas.microsoft.com/office/drawing/2010/main">
        <mc:Choice Requires="a14">
          <p:sp>
            <p:nvSpPr>
              <p:cNvPr id="2" name="深度视觉·原创设计 https://www.docer.com/works?userid=22383862">
                <a:extLst>
                  <a:ext uri="{FF2B5EF4-FFF2-40B4-BE49-F238E27FC236}">
                    <a16:creationId xmlns:a16="http://schemas.microsoft.com/office/drawing/2014/main" id="{E969FD05-77B6-916C-14BA-09BBC5252289}"/>
                  </a:ext>
                </a:extLst>
              </p:cNvPr>
              <p:cNvSpPr/>
              <p:nvPr/>
            </p:nvSpPr>
            <p:spPr>
              <a:xfrm>
                <a:off x="4535713" y="1234923"/>
                <a:ext cx="6885820" cy="1115690"/>
              </a:xfrm>
              <a:prstGeom prst="rect">
                <a:avLst/>
              </a:prstGeom>
            </p:spPr>
            <p:txBody>
              <a:bodyPr wrap="square">
                <a:spAutoFit/>
              </a:bodyPr>
              <a:lstStyle/>
              <a:p>
                <a:pPr lvl="0" defTabSz="1217930">
                  <a:lnSpc>
                    <a:spcPts val="2000"/>
                  </a:lnSpc>
                  <a:defRPr/>
                </a:pPr>
                <a:r>
                  <a:rPr lang="zh-CN" altLang="en-US" sz="1600" b="1">
                    <a:solidFill>
                      <a:srgbClr val="00B050"/>
                    </a:solidFill>
                    <a:latin typeface="Cambria Math" panose="02040503050406030204" pitchFamily="18" charset="0"/>
                    <a:ea typeface="汉仪正圆-55W" panose="00020600040101010101" pitchFamily="18" charset="-122"/>
                    <a:sym typeface="汉仪正圆-55W" panose="00020600040101010101" pitchFamily="18" charset="-122"/>
                  </a:rPr>
                  <a:t>上图</a:t>
                </a:r>
                <a:endParaRPr lang="en-US" altLang="zh-CN" sz="1600" b="1">
                  <a:solidFill>
                    <a:srgbClr val="00B050"/>
                  </a:solidFill>
                  <a:latin typeface="Cambria Math" panose="02040503050406030204" pitchFamily="18" charset="0"/>
                  <a:ea typeface="汉仪正圆-55W" panose="00020600040101010101" pitchFamily="18" charset="-122"/>
                  <a:sym typeface="汉仪正圆-55W" panose="00020600040101010101" pitchFamily="18" charset="-122"/>
                </a:endParaRPr>
              </a:p>
              <a:p>
                <a:pPr lvl="0" defTabSz="1217930">
                  <a:lnSpc>
                    <a:spcPts val="2000"/>
                  </a:lnSpc>
                  <a:defRPr/>
                </a:pPr>
                <a14:m>
                  <m:oMath xmlns:m="http://schemas.openxmlformats.org/officeDocument/2006/math">
                    <m:sSub>
                      <m:sSubPr>
                        <m:ctrlPr>
                          <a:rPr lang="en-US" altLang="zh-CN" sz="1600" b="0" i="1" smtClean="0">
                            <a:latin typeface="Cambria Math" panose="02040503050406030204" pitchFamily="18" charset="0"/>
                            <a:ea typeface="汉仪正圆-55W" panose="00020600040101010101" pitchFamily="18" charset="-122"/>
                            <a:sym typeface="汉仪正圆-55W" panose="00020600040101010101" pitchFamily="18" charset="-122"/>
                          </a:rPr>
                        </m:ctrlPr>
                      </m:sSubPr>
                      <m:e>
                        <m:r>
                          <m:rPr>
                            <m:sty m:val="p"/>
                          </m:rPr>
                          <a:rPr lang="el-GR" altLang="zh-CN" sz="1600" b="0" i="1" smtClean="0">
                            <a:latin typeface="Cambria Math" panose="02040503050406030204" pitchFamily="18" charset="0"/>
                            <a:ea typeface="汉仪正圆-55W" panose="00020600040101010101" pitchFamily="18" charset="-122"/>
                            <a:sym typeface="汉仪正圆-55W" panose="00020600040101010101" pitchFamily="18" charset="-122"/>
                          </a:rPr>
                          <m:t>Φ</m:t>
                        </m:r>
                      </m:e>
                      <m:sub>
                        <m:r>
                          <a:rPr lang="en-US" altLang="zh-CN" sz="1600" b="0" i="1" smtClean="0">
                            <a:latin typeface="Cambria Math" panose="02040503050406030204" pitchFamily="18" charset="0"/>
                            <a:ea typeface="汉仪正圆-55W" panose="00020600040101010101" pitchFamily="18" charset="-122"/>
                            <a:sym typeface="汉仪正圆-55W" panose="00020600040101010101" pitchFamily="18" charset="-122"/>
                          </a:rPr>
                          <m:t>𝑡</m:t>
                        </m:r>
                      </m:sub>
                    </m:sSub>
                    <m:r>
                      <a:rPr lang="zh-CN" altLang="en-US" sz="1600" i="1">
                        <a:latin typeface="Cambria Math" panose="02040503050406030204" pitchFamily="18" charset="0"/>
                        <a:ea typeface="汉仪正圆-55W" panose="00020600040101010101" pitchFamily="18" charset="-122"/>
                        <a:sym typeface="汉仪正圆-55W" panose="00020600040101010101" pitchFamily="18" charset="-122"/>
                      </a:rPr>
                      <m:t>：</m:t>
                    </m:r>
                    <m:r>
                      <a:rPr lang="zh-CN" altLang="en-US" sz="1600" i="1" smtClean="0">
                        <a:latin typeface="Cambria Math" panose="02040503050406030204" pitchFamily="18" charset="0"/>
                        <a:ea typeface="汉仪正圆-55W" panose="00020600040101010101" pitchFamily="18" charset="-122"/>
                        <a:sym typeface="汉仪正圆-55W" panose="00020600040101010101" pitchFamily="18" charset="-122"/>
                      </a:rPr>
                      <m:t>代表</m:t>
                    </m:r>
                  </m:oMath>
                </a14:m>
                <a:r>
                  <a:rPr lang="zh-CN" altLang="en-US" sz="1600" b="0">
                    <a:latin typeface="汉仪正圆-55W" panose="00020600040101010101" pitchFamily="18" charset="-122"/>
                    <a:ea typeface="汉仪正圆-55W" panose="00020600040101010101" pitchFamily="18" charset="-122"/>
                    <a:sym typeface="汉仪正圆-55W" panose="00020600040101010101" pitchFamily="18" charset="-122"/>
                  </a:rPr>
                  <a:t>在</a:t>
                </a:r>
                <a:r>
                  <a:rPr lang="en-US" altLang="zh-CN" sz="1600">
                    <a:latin typeface="汉仪正圆-55W" panose="00020600040101010101" pitchFamily="18" charset="-122"/>
                    <a:ea typeface="汉仪正圆-55W" panose="00020600040101010101" pitchFamily="18" charset="-122"/>
                    <a:sym typeface="汉仪正圆-55W" panose="00020600040101010101" pitchFamily="18" charset="-122"/>
                  </a:rPr>
                  <a:t>rhythmic cycle</a:t>
                </a:r>
                <a:r>
                  <a:rPr lang="zh-CN" altLang="en-US" sz="1600">
                    <a:latin typeface="汉仪正圆-55W" panose="00020600040101010101" pitchFamily="18" charset="-122"/>
                    <a:ea typeface="汉仪正圆-55W" panose="00020600040101010101" pitchFamily="18" charset="-122"/>
                    <a:sym typeface="汉仪正圆-55W" panose="00020600040101010101" pitchFamily="18" charset="-122"/>
                  </a:rPr>
                  <a:t>中的阶段，表示</a:t>
                </a:r>
                <a:r>
                  <a:rPr lang="zh-CN" altLang="en-US" sz="1600">
                    <a:solidFill>
                      <a:srgbClr val="0070C0"/>
                    </a:solidFill>
                    <a:latin typeface="汉仪正圆-55W" panose="00020600040101010101" pitchFamily="18" charset="-122"/>
                    <a:ea typeface="汉仪正圆-55W" panose="00020600040101010101" pitchFamily="18" charset="-122"/>
                    <a:sym typeface="汉仪正圆-55W" panose="00020600040101010101" pitchFamily="18" charset="-122"/>
                  </a:rPr>
                  <a:t>时刻</a:t>
                </a:r>
                <a14:m>
                  <m:oMath xmlns:m="http://schemas.openxmlformats.org/officeDocument/2006/math">
                    <m:r>
                      <a:rPr lang="en-US" altLang="zh-CN" sz="1600" b="0" i="1" smtClean="0">
                        <a:solidFill>
                          <a:srgbClr val="0070C0"/>
                        </a:solidFill>
                        <a:latin typeface="Cambria Math" panose="02040503050406030204" pitchFamily="18" charset="0"/>
                        <a:ea typeface="汉仪正圆-55W" panose="00020600040101010101" pitchFamily="18" charset="-122"/>
                        <a:sym typeface="汉仪正圆-55W" panose="00020600040101010101" pitchFamily="18" charset="-122"/>
                      </a:rPr>
                      <m:t>𝑡</m:t>
                    </m:r>
                    <m:r>
                      <a:rPr lang="zh-CN" altLang="en-US" sz="1600" i="1">
                        <a:solidFill>
                          <a:srgbClr val="0070C0"/>
                        </a:solidFill>
                        <a:latin typeface="Cambria Math" panose="02040503050406030204" pitchFamily="18" charset="0"/>
                        <a:ea typeface="汉仪正圆-55W" panose="00020600040101010101" pitchFamily="18" charset="-122"/>
                        <a:sym typeface="汉仪正圆-55W" panose="00020600040101010101" pitchFamily="18" charset="-122"/>
                      </a:rPr>
                      <m:t>处于</m:t>
                    </m:r>
                  </m:oMath>
                </a14:m>
                <a:r>
                  <a:rPr lang="zh-CN" altLang="en-US" sz="1600" b="0">
                    <a:solidFill>
                      <a:srgbClr val="0070C0"/>
                    </a:solidFill>
                    <a:latin typeface="汉仪正圆-55W" panose="00020600040101010101" pitchFamily="18" charset="-122"/>
                    <a:ea typeface="汉仪正圆-55W" panose="00020600040101010101" pitchFamily="18" charset="-122"/>
                    <a:sym typeface="汉仪正圆-55W" panose="00020600040101010101" pitchFamily="18" charset="-122"/>
                  </a:rPr>
                  <a:t>周期中的位置</a:t>
                </a:r>
                <a:endParaRPr lang="en-US" altLang="zh-CN" sz="1600" b="0">
                  <a:latin typeface="汉仪正圆-55W" panose="00020600040101010101" pitchFamily="18" charset="-122"/>
                  <a:ea typeface="汉仪正圆-55W" panose="00020600040101010101" pitchFamily="18" charset="-122"/>
                  <a:sym typeface="汉仪正圆-55W" panose="00020600040101010101" pitchFamily="18" charset="-122"/>
                </a:endParaRPr>
              </a:p>
              <a:p>
                <a:pPr lvl="0" defTabSz="1217930">
                  <a:lnSpc>
                    <a:spcPts val="2000"/>
                  </a:lnSpc>
                  <a:defRPr/>
                </a:pPr>
                <a:endParaRPr lang="en-US" altLang="zh-CN" sz="1600">
                  <a:latin typeface="汉仪正圆-55W" panose="00020600040101010101" pitchFamily="18" charset="-122"/>
                  <a:ea typeface="汉仪正圆-55W" panose="00020600040101010101" pitchFamily="18" charset="-122"/>
                  <a:sym typeface="汉仪正圆-55W" panose="00020600040101010101" pitchFamily="18" charset="-122"/>
                </a:endParaRPr>
              </a:p>
              <a:p>
                <a:pPr lvl="0" defTabSz="1217930">
                  <a:lnSpc>
                    <a:spcPts val="2000"/>
                  </a:lnSpc>
                  <a:defRPr/>
                </a:pPr>
                <a:r>
                  <a:rPr lang="zh-CN" altLang="en-US" sz="1600" b="0">
                    <a:latin typeface="汉仪正圆-55W" panose="00020600040101010101" pitchFamily="18" charset="-122"/>
                    <a:ea typeface="汉仪正圆-55W" panose="00020600040101010101" pitchFamily="18" charset="-122"/>
                    <a:sym typeface="汉仪正圆-55W" panose="00020600040101010101" pitchFamily="18" charset="-122"/>
                  </a:rPr>
                  <a:t>通过</a:t>
                </a:r>
                <a14:m>
                  <m:oMath xmlns:m="http://schemas.openxmlformats.org/officeDocument/2006/math">
                    <m:r>
                      <a:rPr lang="en-US" altLang="zh-CN" sz="1600" b="0" i="1" smtClean="0">
                        <a:latin typeface="Cambria Math" panose="02040503050406030204" pitchFamily="18" charset="0"/>
                        <a:ea typeface="汉仪正圆-55W" panose="00020600040101010101" pitchFamily="18" charset="-122"/>
                        <a:sym typeface="汉仪正圆-55W" panose="00020600040101010101" pitchFamily="18" charset="-122"/>
                      </a:rPr>
                      <m:t>𝑠</m:t>
                    </m:r>
                  </m:oMath>
                </a14:m>
                <a:r>
                  <a:rPr lang="zh-CN" altLang="en-US" sz="1600" b="0">
                    <a:latin typeface="汉仪正圆-55W" panose="00020600040101010101" pitchFamily="18" charset="-122"/>
                    <a:ea typeface="汉仪正圆-55W" panose="00020600040101010101" pitchFamily="18" charset="-122"/>
                    <a:sym typeface="汉仪正圆-55W" panose="00020600040101010101" pitchFamily="18" charset="-122"/>
                  </a:rPr>
                  <a:t>使得同一个时间轴</a:t>
                </a:r>
                <a:r>
                  <a:rPr lang="zh-CN" altLang="en-US" sz="1600">
                    <a:latin typeface="汉仪正圆-55W" panose="00020600040101010101" pitchFamily="18" charset="-122"/>
                    <a:ea typeface="汉仪正圆-55W" panose="00020600040101010101" pitchFamily="18" charset="-122"/>
                    <a:sym typeface="汉仪正圆-55W" panose="00020600040101010101" pitchFamily="18" charset="-122"/>
                  </a:rPr>
                  <a:t>的开启和关闭时期</a:t>
                </a:r>
                <a:r>
                  <a:rPr lang="zh-CN" altLang="en-US" sz="1600" b="0">
                    <a:latin typeface="汉仪正圆-55W" panose="00020600040101010101" pitchFamily="18" charset="-122"/>
                    <a:ea typeface="汉仪正圆-55W" panose="00020600040101010101" pitchFamily="18" charset="-122"/>
                    <a:sym typeface="汉仪正圆-55W" panose="00020600040101010101" pitchFamily="18" charset="-122"/>
                  </a:rPr>
                  <a:t>可以在</a:t>
                </a:r>
                <a:r>
                  <a:rPr lang="zh-CN" altLang="en-US" sz="1600" b="0">
                    <a:solidFill>
                      <a:srgbClr val="0070C0"/>
                    </a:solidFill>
                    <a:latin typeface="汉仪正圆-55W" panose="00020600040101010101" pitchFamily="18" charset="-122"/>
                    <a:ea typeface="汉仪正圆-55W" panose="00020600040101010101" pitchFamily="18" charset="-122"/>
                    <a:sym typeface="汉仪正圆-55W" panose="00020600040101010101" pitchFamily="18" charset="-122"/>
                  </a:rPr>
                  <a:t>不同的单元</a:t>
                </a:r>
                <a:r>
                  <a:rPr lang="zh-CN" altLang="en-US" sz="1600" b="0">
                    <a:latin typeface="汉仪正圆-55W" panose="00020600040101010101" pitchFamily="18" charset="-122"/>
                    <a:ea typeface="汉仪正圆-55W" panose="00020600040101010101" pitchFamily="18" charset="-122"/>
                    <a:sym typeface="汉仪正圆-55W" panose="00020600040101010101" pitchFamily="18" charset="-122"/>
                  </a:rPr>
                  <a:t>中</a:t>
                </a:r>
                <a:r>
                  <a:rPr lang="zh-CN" altLang="en-US" sz="1600" b="0">
                    <a:solidFill>
                      <a:srgbClr val="0070C0"/>
                    </a:solidFill>
                    <a:latin typeface="汉仪正圆-55W" panose="00020600040101010101" pitchFamily="18" charset="-122"/>
                    <a:ea typeface="汉仪正圆-55W" panose="00020600040101010101" pitchFamily="18" charset="-122"/>
                    <a:sym typeface="汉仪正圆-55W" panose="00020600040101010101" pitchFamily="18" charset="-122"/>
                  </a:rPr>
                  <a:t>错开</a:t>
                </a:r>
                <a:r>
                  <a:rPr lang="zh-CN" altLang="en-US" sz="1600" b="0">
                    <a:latin typeface="汉仪正圆-55W" panose="00020600040101010101" pitchFamily="18" charset="-122"/>
                    <a:ea typeface="汉仪正圆-55W" panose="00020600040101010101" pitchFamily="18" charset="-122"/>
                    <a:sym typeface="汉仪正圆-55W" panose="00020600040101010101" pitchFamily="18" charset="-122"/>
                  </a:rPr>
                  <a:t>进行</a:t>
                </a:r>
                <a:endParaRPr lang="en-US" altLang="zh-CN" sz="1600" b="0">
                  <a:latin typeface="汉仪正圆-55W" panose="00020600040101010101" pitchFamily="18" charset="-122"/>
                  <a:ea typeface="汉仪正圆-55W" panose="00020600040101010101" pitchFamily="18" charset="-122"/>
                  <a:sym typeface="汉仪正圆-55W" panose="00020600040101010101" pitchFamily="18" charset="-122"/>
                </a:endParaRPr>
              </a:p>
            </p:txBody>
          </p:sp>
        </mc:Choice>
        <mc:Fallback xmlns="">
          <p:sp>
            <p:nvSpPr>
              <p:cNvPr id="2" name="深度视觉·原创设计 https://www.docer.com/works?userid=22383862">
                <a:extLst>
                  <a:ext uri="{FF2B5EF4-FFF2-40B4-BE49-F238E27FC236}">
                    <a16:creationId xmlns:a16="http://schemas.microsoft.com/office/drawing/2014/main" id="{E969FD05-77B6-916C-14BA-09BBC5252289}"/>
                  </a:ext>
                </a:extLst>
              </p:cNvPr>
              <p:cNvSpPr>
                <a:spLocks noRot="1" noChangeAspect="1" noMove="1" noResize="1" noEditPoints="1" noAdjustHandles="1" noChangeArrowheads="1" noChangeShapeType="1" noTextEdit="1"/>
              </p:cNvSpPr>
              <p:nvPr/>
            </p:nvSpPr>
            <p:spPr>
              <a:xfrm>
                <a:off x="4535713" y="1234923"/>
                <a:ext cx="6885820" cy="1115690"/>
              </a:xfrm>
              <a:prstGeom prst="rect">
                <a:avLst/>
              </a:prstGeom>
              <a:blipFill>
                <a:blip r:embed="rId2"/>
                <a:stretch>
                  <a:fillRect l="-442" t="-546" b="-6557"/>
                </a:stretch>
              </a:blipFill>
            </p:spPr>
            <p:txBody>
              <a:bodyPr/>
              <a:lstStyle/>
              <a:p>
                <a:r>
                  <a:rPr lang="zh-CN" altLang="en-US">
                    <a:noFill/>
                  </a:rPr>
                  <a:t> </a:t>
                </a:r>
              </a:p>
            </p:txBody>
          </p:sp>
        </mc:Fallback>
      </mc:AlternateContent>
      <p:pic>
        <p:nvPicPr>
          <p:cNvPr id="3" name="图片 2">
            <a:extLst>
              <a:ext uri="{FF2B5EF4-FFF2-40B4-BE49-F238E27FC236}">
                <a16:creationId xmlns:a16="http://schemas.microsoft.com/office/drawing/2014/main" id="{51589539-690A-7DAC-5307-0B6F353CC26A}"/>
              </a:ext>
            </a:extLst>
          </p:cNvPr>
          <p:cNvPicPr>
            <a:picLocks noChangeAspect="1"/>
          </p:cNvPicPr>
          <p:nvPr/>
        </p:nvPicPr>
        <p:blipFill>
          <a:blip r:embed="rId3"/>
          <a:stretch>
            <a:fillRect/>
          </a:stretch>
        </p:blipFill>
        <p:spPr>
          <a:xfrm>
            <a:off x="0" y="868772"/>
            <a:ext cx="4182059" cy="3372321"/>
          </a:xfrm>
          <a:prstGeom prst="rect">
            <a:avLst/>
          </a:prstGeom>
        </p:spPr>
      </p:pic>
      <p:pic>
        <p:nvPicPr>
          <p:cNvPr id="4" name="图片 3" descr="图示&#10;&#10;描述已自动生成">
            <a:extLst>
              <a:ext uri="{FF2B5EF4-FFF2-40B4-BE49-F238E27FC236}">
                <a16:creationId xmlns:a16="http://schemas.microsoft.com/office/drawing/2014/main" id="{04327293-CFD4-2146-4050-411FE1706D2D}"/>
              </a:ext>
            </a:extLst>
          </p:cNvPr>
          <p:cNvPicPr>
            <a:picLocks noChangeAspect="1"/>
          </p:cNvPicPr>
          <p:nvPr/>
        </p:nvPicPr>
        <p:blipFill>
          <a:blip r:embed="rId4"/>
          <a:stretch>
            <a:fillRect/>
          </a:stretch>
        </p:blipFill>
        <p:spPr>
          <a:xfrm>
            <a:off x="-1" y="5017784"/>
            <a:ext cx="8763353" cy="1645766"/>
          </a:xfrm>
          <a:prstGeom prst="rect">
            <a:avLst/>
          </a:prstGeom>
        </p:spPr>
      </p:pic>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99247A97-37E3-85A3-DF1B-4261FE238AD2}"/>
                  </a:ext>
                </a:extLst>
              </p:cNvPr>
              <p:cNvSpPr txBox="1"/>
              <p:nvPr/>
            </p:nvSpPr>
            <p:spPr>
              <a:xfrm>
                <a:off x="7777792" y="30137"/>
                <a:ext cx="4414208" cy="1107996"/>
              </a:xfrm>
              <a:prstGeom prst="rect">
                <a:avLst/>
              </a:prstGeom>
              <a:noFill/>
            </p:spPr>
            <p:txBody>
              <a:bodyPr wrap="square">
                <a:spAutoFit/>
              </a:bodyPr>
              <a:lstStyle/>
              <a:p>
                <a:pPr defTabSz="1217930">
                  <a:lnSpc>
                    <a:spcPts val="2000"/>
                  </a:lnSpc>
                  <a:defRPr/>
                </a:pPr>
                <a:r>
                  <a:rPr lang="zh-CN" altLang="en-US" sz="1400">
                    <a:latin typeface="汉仪正圆-55W" panose="00020600040101010101" pitchFamily="18" charset="-122"/>
                    <a:ea typeface="汉仪正圆-55W" panose="00020600040101010101" pitchFamily="18" charset="-122"/>
                    <a:sym typeface="汉仪正圆-55W" panose="00020600040101010101" pitchFamily="18" charset="-122"/>
                  </a:rPr>
                  <a:t>①</a:t>
                </a:r>
                <a14:m>
                  <m:oMath xmlns:m="http://schemas.openxmlformats.org/officeDocument/2006/math">
                    <m:r>
                      <a:rPr lang="zh-CN" altLang="en-US" sz="1400" i="1" smtClean="0">
                        <a:latin typeface="Cambria Math" panose="02040503050406030204" pitchFamily="18" charset="0"/>
                        <a:ea typeface="汉仪正圆-55W" panose="00020600040101010101" pitchFamily="18" charset="-122"/>
                        <a:sym typeface="汉仪正圆-55W" panose="00020600040101010101" pitchFamily="18" charset="-122"/>
                      </a:rPr>
                      <m:t>𝜏</m:t>
                    </m:r>
                    <m:r>
                      <a:rPr lang="zh-CN" altLang="en-US" sz="1400" i="1">
                        <a:latin typeface="Cambria Math" panose="02040503050406030204" pitchFamily="18" charset="0"/>
                        <a:ea typeface="汉仪正圆-55W" panose="00020600040101010101" pitchFamily="18" charset="-122"/>
                        <a:sym typeface="汉仪正圆-55W" panose="00020600040101010101" pitchFamily="18" charset="-122"/>
                      </a:rPr>
                      <m:t>：</m:t>
                    </m:r>
                  </m:oMath>
                </a14:m>
                <a:r>
                  <a:rPr lang="zh-CN" altLang="en-US" sz="1400" b="0">
                    <a:latin typeface="汉仪正圆-55W" panose="00020600040101010101" pitchFamily="18" charset="-122"/>
                    <a:ea typeface="汉仪正圆-55W" panose="00020600040101010101" pitchFamily="18" charset="-122"/>
                    <a:sym typeface="汉仪正圆-55W" panose="00020600040101010101" pitchFamily="18" charset="-122"/>
                  </a:rPr>
                  <a:t>控制振荡的实时周期</a:t>
                </a:r>
                <a:endParaRPr lang="en-US" altLang="zh-CN" sz="1400" b="0">
                  <a:latin typeface="汉仪正圆-55W" panose="00020600040101010101" pitchFamily="18" charset="-122"/>
                  <a:ea typeface="汉仪正圆-55W" panose="00020600040101010101" pitchFamily="18" charset="-122"/>
                  <a:sym typeface="汉仪正圆-55W" panose="00020600040101010101" pitchFamily="18" charset="-122"/>
                </a:endParaRPr>
              </a:p>
              <a:p>
                <a:pPr defTabSz="1217930">
                  <a:lnSpc>
                    <a:spcPts val="2000"/>
                  </a:lnSpc>
                  <a:defRPr/>
                </a:pPr>
                <a:r>
                  <a:rPr lang="zh-CN" altLang="en-US" sz="1400">
                    <a:latin typeface="汉仪正圆-55W" panose="00020600040101010101" pitchFamily="18" charset="-122"/>
                    <a:ea typeface="汉仪正圆-55W" panose="00020600040101010101" pitchFamily="18" charset="-122"/>
                    <a:sym typeface="汉仪正圆-55W" panose="00020600040101010101" pitchFamily="18" charset="-122"/>
                  </a:rPr>
                  <a:t>②</a:t>
                </a:r>
                <a14:m>
                  <m:oMath xmlns:m="http://schemas.openxmlformats.org/officeDocument/2006/math">
                    <m:sSub>
                      <m:sSubPr>
                        <m:ctrlPr>
                          <a:rPr lang="en-US" altLang="zh-CN" sz="1400" b="0" i="1" smtClean="0">
                            <a:latin typeface="Cambria Math" panose="02040503050406030204" pitchFamily="18" charset="0"/>
                            <a:ea typeface="汉仪正圆-55W" panose="00020600040101010101" pitchFamily="18" charset="-122"/>
                            <a:sym typeface="汉仪正圆-55W" panose="00020600040101010101" pitchFamily="18" charset="-122"/>
                          </a:rPr>
                        </m:ctrlPr>
                      </m:sSubPr>
                      <m:e>
                        <m:r>
                          <a:rPr lang="en-US" altLang="zh-CN" sz="1400" b="0" i="1" smtClean="0">
                            <a:latin typeface="Cambria Math" panose="02040503050406030204" pitchFamily="18" charset="0"/>
                            <a:ea typeface="汉仪正圆-55W" panose="00020600040101010101" pitchFamily="18" charset="-122"/>
                            <a:sym typeface="汉仪正圆-55W" panose="00020600040101010101" pitchFamily="18" charset="-122"/>
                          </a:rPr>
                          <m:t>𝑟</m:t>
                        </m:r>
                      </m:e>
                      <m:sub>
                        <m:r>
                          <a:rPr lang="en-US" altLang="zh-CN" sz="1400" b="0" i="1" smtClean="0">
                            <a:latin typeface="Cambria Math" panose="02040503050406030204" pitchFamily="18" charset="0"/>
                            <a:ea typeface="汉仪正圆-55W" panose="00020600040101010101" pitchFamily="18" charset="-122"/>
                            <a:sym typeface="汉仪正圆-55W" panose="00020600040101010101" pitchFamily="18" charset="-122"/>
                          </a:rPr>
                          <m:t>𝑜𝑛</m:t>
                        </m:r>
                      </m:sub>
                    </m:sSub>
                    <m:r>
                      <a:rPr lang="zh-CN" altLang="en-US" sz="1400" i="1">
                        <a:latin typeface="Cambria Math" panose="02040503050406030204" pitchFamily="18" charset="0"/>
                        <a:ea typeface="汉仪正圆-55W" panose="00020600040101010101" pitchFamily="18" charset="-122"/>
                        <a:sym typeface="汉仪正圆-55W" panose="00020600040101010101" pitchFamily="18" charset="-122"/>
                      </a:rPr>
                      <m:t>：</m:t>
                    </m:r>
                  </m:oMath>
                </a14:m>
                <a:r>
                  <a:rPr lang="zh-CN" altLang="en-US" sz="1400" b="0">
                    <a:latin typeface="汉仪正圆-55W" panose="00020600040101010101" pitchFamily="18" charset="-122"/>
                    <a:ea typeface="汉仪正圆-55W" panose="00020600040101010101" pitchFamily="18" charset="-122"/>
                    <a:sym typeface="汉仪正圆-55W" panose="00020600040101010101" pitchFamily="18" charset="-122"/>
                  </a:rPr>
                  <a:t>控制</a:t>
                </a:r>
                <a:r>
                  <a:rPr lang="zh-CN" altLang="en-US" sz="1400">
                    <a:latin typeface="汉仪正圆-55W" panose="00020600040101010101" pitchFamily="18" charset="-122"/>
                    <a:ea typeface="汉仪正圆-55W" panose="00020600040101010101" pitchFamily="18" charset="-122"/>
                    <a:sym typeface="汉仪正圆-55W" panose="00020600040101010101" pitchFamily="18" charset="-122"/>
                  </a:rPr>
                  <a:t>门开启阶段相对于整个时期的比率</a:t>
                </a:r>
                <a:endParaRPr lang="en-US" altLang="zh-CN" sz="1400">
                  <a:latin typeface="汉仪正圆-55W" panose="00020600040101010101" pitchFamily="18" charset="-122"/>
                  <a:ea typeface="汉仪正圆-55W" panose="00020600040101010101" pitchFamily="18" charset="-122"/>
                  <a:sym typeface="汉仪正圆-55W" panose="00020600040101010101" pitchFamily="18" charset="-122"/>
                </a:endParaRPr>
              </a:p>
              <a:p>
                <a:pPr defTabSz="1217930">
                  <a:lnSpc>
                    <a:spcPts val="2000"/>
                  </a:lnSpc>
                  <a:defRPr/>
                </a:pPr>
                <a:r>
                  <a:rPr lang="zh-CN" altLang="en-US" sz="1400" b="0">
                    <a:latin typeface="汉仪正圆-55W" panose="00020600040101010101" pitchFamily="18" charset="-122"/>
                    <a:ea typeface="汉仪正圆-55W" panose="00020600040101010101" pitchFamily="18" charset="-122"/>
                    <a:sym typeface="汉仪正圆-55W" panose="00020600040101010101" pitchFamily="18" charset="-122"/>
                  </a:rPr>
                  <a:t>③</a:t>
                </a:r>
                <a14:m>
                  <m:oMath xmlns:m="http://schemas.openxmlformats.org/officeDocument/2006/math">
                    <m:r>
                      <a:rPr lang="en-US" altLang="zh-CN" sz="1400" b="0" i="1" smtClean="0">
                        <a:latin typeface="Cambria Math" panose="02040503050406030204" pitchFamily="18" charset="0"/>
                        <a:ea typeface="汉仪正圆-55W" panose="00020600040101010101" pitchFamily="18" charset="-122"/>
                        <a:sym typeface="汉仪正圆-55W" panose="00020600040101010101" pitchFamily="18" charset="-122"/>
                      </a:rPr>
                      <m:t>𝑠</m:t>
                    </m:r>
                  </m:oMath>
                </a14:m>
                <a:r>
                  <a:rPr lang="zh-CN" altLang="en-US" sz="1400" b="0">
                    <a:latin typeface="汉仪正圆-55W" panose="00020600040101010101" pitchFamily="18" charset="-122"/>
                    <a:ea typeface="汉仪正圆-55W" panose="00020600040101010101" pitchFamily="18" charset="-122"/>
                    <a:sym typeface="汉仪正圆-55W" panose="00020600040101010101" pitchFamily="18" charset="-122"/>
                  </a:rPr>
                  <a:t>：控制每个</a:t>
                </a:r>
                <a:r>
                  <a:rPr lang="en-US" altLang="zh-CN" sz="1400" b="0">
                    <a:latin typeface="汉仪正圆-55W" panose="00020600040101010101" pitchFamily="18" charset="-122"/>
                    <a:ea typeface="汉仪正圆-55W" panose="00020600040101010101" pitchFamily="18" charset="-122"/>
                    <a:sym typeface="汉仪正圆-55W" panose="00020600040101010101" pitchFamily="18" charset="-122"/>
                  </a:rPr>
                  <a:t>Phased LSTM</a:t>
                </a:r>
                <a:r>
                  <a:rPr lang="zh-CN" altLang="en-US" sz="1400" b="0">
                    <a:latin typeface="汉仪正圆-55W" panose="00020600040101010101" pitchFamily="18" charset="-122"/>
                    <a:ea typeface="汉仪正圆-55W" panose="00020600040101010101" pitchFamily="18" charset="-122"/>
                    <a:sym typeface="汉仪正圆-55W" panose="00020600040101010101" pitchFamily="18" charset="-122"/>
                  </a:rPr>
                  <a:t>细胞在振荡中的阶段切换，是相位偏移</a:t>
                </a:r>
                <a:endParaRPr lang="en-US" altLang="zh-CN" sz="1400" b="0">
                  <a:latin typeface="汉仪正圆-55W" panose="00020600040101010101" pitchFamily="18" charset="-122"/>
                  <a:ea typeface="汉仪正圆-55W" panose="00020600040101010101" pitchFamily="18" charset="-122"/>
                  <a:sym typeface="汉仪正圆-55W" panose="00020600040101010101" pitchFamily="18" charset="-122"/>
                </a:endParaRPr>
              </a:p>
            </p:txBody>
          </p:sp>
        </mc:Choice>
        <mc:Fallback xmlns="">
          <p:sp>
            <p:nvSpPr>
              <p:cNvPr id="6" name="文本框 5">
                <a:extLst>
                  <a:ext uri="{FF2B5EF4-FFF2-40B4-BE49-F238E27FC236}">
                    <a16:creationId xmlns:a16="http://schemas.microsoft.com/office/drawing/2014/main" id="{99247A97-37E3-85A3-DF1B-4261FE238AD2}"/>
                  </a:ext>
                </a:extLst>
              </p:cNvPr>
              <p:cNvSpPr txBox="1">
                <a:spLocks noRot="1" noChangeAspect="1" noMove="1" noResize="1" noEditPoints="1" noAdjustHandles="1" noChangeArrowheads="1" noChangeShapeType="1" noTextEdit="1"/>
              </p:cNvSpPr>
              <p:nvPr/>
            </p:nvSpPr>
            <p:spPr>
              <a:xfrm>
                <a:off x="7777792" y="30137"/>
                <a:ext cx="4414208" cy="1107996"/>
              </a:xfrm>
              <a:prstGeom prst="rect">
                <a:avLst/>
              </a:prstGeom>
              <a:blipFill>
                <a:blip r:embed="rId5"/>
                <a:stretch>
                  <a:fillRect l="-414" r="-4558" b="-439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深度视觉·原创设计 https://www.docer.com/works?userid=22383862">
                <a:extLst>
                  <a:ext uri="{FF2B5EF4-FFF2-40B4-BE49-F238E27FC236}">
                    <a16:creationId xmlns:a16="http://schemas.microsoft.com/office/drawing/2014/main" id="{8C10B037-BC40-DC67-E736-BC9F4A2AB768}"/>
                  </a:ext>
                </a:extLst>
              </p:cNvPr>
              <p:cNvSpPr/>
              <p:nvPr/>
            </p:nvSpPr>
            <p:spPr>
              <a:xfrm>
                <a:off x="4535713" y="3792423"/>
                <a:ext cx="6885820" cy="1120628"/>
              </a:xfrm>
              <a:prstGeom prst="rect">
                <a:avLst/>
              </a:prstGeom>
            </p:spPr>
            <p:txBody>
              <a:bodyPr wrap="square">
                <a:spAutoFit/>
              </a:bodyPr>
              <a:lstStyle/>
              <a:p>
                <a:pPr lvl="0" defTabSz="1217930">
                  <a:lnSpc>
                    <a:spcPts val="2000"/>
                  </a:lnSpc>
                  <a:defRPr/>
                </a:pPr>
                <a:r>
                  <a:rPr lang="zh-CN" altLang="en-US" sz="1600" b="0">
                    <a:ea typeface="汉仪正圆-55W" panose="00020600040101010101" pitchFamily="18" charset="-122"/>
                    <a:sym typeface="汉仪正圆-55W" panose="00020600040101010101" pitchFamily="18" charset="-122"/>
                  </a:rPr>
                  <a:t>下面式子的大括号中，前两条时间门都是开启状态，最后一条是关闭状态</a:t>
                </a:r>
                <a:endParaRPr lang="en-US" altLang="zh-CN" sz="1600" b="0">
                  <a:ea typeface="汉仪正圆-55W" panose="00020600040101010101" pitchFamily="18" charset="-122"/>
                  <a:sym typeface="汉仪正圆-55W" panose="00020600040101010101" pitchFamily="18" charset="-122"/>
                </a:endParaRPr>
              </a:p>
              <a:p>
                <a:pPr lvl="0" defTabSz="1217930">
                  <a:lnSpc>
                    <a:spcPts val="2000"/>
                  </a:lnSpc>
                  <a:defRPr/>
                </a:pPr>
                <a:endParaRPr lang="en-US" altLang="zh-CN" sz="1600">
                  <a:latin typeface="汉仪正圆-55W" panose="00020600040101010101" pitchFamily="18" charset="-122"/>
                  <a:ea typeface="汉仪正圆-55W" panose="00020600040101010101" pitchFamily="18" charset="-122"/>
                  <a:sym typeface="汉仪正圆-55W" panose="00020600040101010101" pitchFamily="18" charset="-122"/>
                </a:endParaRPr>
              </a:p>
              <a:p>
                <a:pPr lvl="0" defTabSz="1217930">
                  <a:lnSpc>
                    <a:spcPts val="2000"/>
                  </a:lnSpc>
                  <a:defRPr/>
                </a:pPr>
                <a:r>
                  <a:rPr lang="zh-CN" altLang="en-US" sz="1600" b="0">
                    <a:latin typeface="汉仪正圆-55W" panose="00020600040101010101" pitchFamily="18" charset="-122"/>
                    <a:ea typeface="汉仪正圆-55W" panose="00020600040101010101" pitchFamily="18" charset="-122"/>
                    <a:sym typeface="汉仪正圆-55W" panose="00020600040101010101" pitchFamily="18" charset="-122"/>
                  </a:rPr>
                  <a:t>在</a:t>
                </a:r>
                <a:r>
                  <a:rPr lang="zh-CN" altLang="en-US" sz="1600" b="0">
                    <a:solidFill>
                      <a:srgbClr val="0070C0"/>
                    </a:solidFill>
                    <a:latin typeface="汉仪正圆-55W" panose="00020600040101010101" pitchFamily="18" charset="-122"/>
                    <a:ea typeface="汉仪正圆-55W" panose="00020600040101010101" pitchFamily="18" charset="-122"/>
                    <a:sym typeface="汉仪正圆-55W" panose="00020600040101010101" pitchFamily="18" charset="-122"/>
                  </a:rPr>
                  <a:t>关闭状态</a:t>
                </a:r>
                <a:r>
                  <a:rPr lang="zh-CN" altLang="en-US" sz="1600" b="0">
                    <a:latin typeface="汉仪正圆-55W" panose="00020600040101010101" pitchFamily="18" charset="-122"/>
                    <a:ea typeface="汉仪正圆-55W" panose="00020600040101010101" pitchFamily="18" charset="-122"/>
                    <a:sym typeface="汉仪正圆-55W" panose="00020600040101010101" pitchFamily="18" charset="-122"/>
                  </a:rPr>
                  <a:t>中，</a:t>
                </a:r>
                <a:r>
                  <a:rPr lang="en-US" altLang="zh-CN" sz="1600" b="0">
                    <a:latin typeface="汉仪正圆-55W" panose="00020600040101010101" pitchFamily="18" charset="-122"/>
                    <a:ea typeface="汉仪正圆-55W" panose="00020600040101010101" pitchFamily="18" charset="-122"/>
                    <a:sym typeface="汉仪正圆-55W" panose="00020600040101010101" pitchFamily="18" charset="-122"/>
                  </a:rPr>
                  <a:t>rate</a:t>
                </a:r>
                <a14:m>
                  <m:oMath xmlns:m="http://schemas.openxmlformats.org/officeDocument/2006/math">
                    <m:r>
                      <a:rPr lang="zh-CN" altLang="en-US" sz="1600" b="0" i="1" smtClean="0">
                        <a:latin typeface="Cambria Math" panose="02040503050406030204" pitchFamily="18" charset="0"/>
                        <a:ea typeface="汉仪正圆-55W" panose="00020600040101010101" pitchFamily="18" charset="-122"/>
                        <a:sym typeface="汉仪正圆-55W" panose="00020600040101010101" pitchFamily="18" charset="-122"/>
                      </a:rPr>
                      <m:t>𝛼</m:t>
                    </m:r>
                    <m:r>
                      <a:rPr lang="zh-CN" altLang="en-US" sz="1600" i="1">
                        <a:latin typeface="Cambria Math" panose="02040503050406030204" pitchFamily="18" charset="0"/>
                        <a:ea typeface="汉仪正圆-55W" panose="00020600040101010101" pitchFamily="18" charset="-122"/>
                        <a:sym typeface="汉仪正圆-55W" panose="00020600040101010101" pitchFamily="18" charset="-122"/>
                      </a:rPr>
                      <m:t>是活跃的</m:t>
                    </m:r>
                  </m:oMath>
                </a14:m>
                <a:r>
                  <a:rPr lang="zh-CN" altLang="en-US" sz="1600" b="0">
                    <a:latin typeface="汉仪正圆-55W" panose="00020600040101010101" pitchFamily="18" charset="-122"/>
                    <a:ea typeface="汉仪正圆-55W" panose="00020600040101010101" pitchFamily="18" charset="-122"/>
                    <a:sym typeface="汉仪正圆-55W" panose="00020600040101010101" pitchFamily="18" charset="-122"/>
                  </a:rPr>
                  <a:t>，通过传播中重要梯度信息来纠正线性单位</a:t>
                </a:r>
                <a:r>
                  <a:rPr lang="en-US" altLang="zh-CN" sz="1600" b="0">
                    <a:latin typeface="汉仪正圆-55W" panose="00020600040101010101" pitchFamily="18" charset="-122"/>
                    <a:ea typeface="汉仪正圆-55W" panose="00020600040101010101" pitchFamily="18" charset="-122"/>
                    <a:sym typeface="汉仪正圆-55W" panose="00020600040101010101" pitchFamily="18" charset="-122"/>
                  </a:rPr>
                  <a:t>(</a:t>
                </a:r>
                <a:r>
                  <a:rPr lang="zh-CN" altLang="en-US" sz="1600" b="0">
                    <a:latin typeface="汉仪正圆-55W" panose="00020600040101010101" pitchFamily="18" charset="-122"/>
                    <a:ea typeface="汉仪正圆-55W" panose="00020600040101010101" pitchFamily="18" charset="-122"/>
                    <a:sym typeface="汉仪正圆-55W" panose="00020600040101010101" pitchFamily="18" charset="-122"/>
                  </a:rPr>
                  <a:t>应该指的是后续</a:t>
                </a:r>
                <a14:m>
                  <m:oMath xmlns:m="http://schemas.openxmlformats.org/officeDocument/2006/math">
                    <m:r>
                      <a:rPr lang="zh-CN" altLang="en-US" sz="1600" i="1">
                        <a:latin typeface="Cambria Math" panose="02040503050406030204" pitchFamily="18" charset="0"/>
                        <a:ea typeface="汉仪正圆-55W" panose="00020600040101010101" pitchFamily="18" charset="-122"/>
                        <a:sym typeface="汉仪正圆-55W" panose="00020600040101010101" pitchFamily="18" charset="-122"/>
                      </a:rPr>
                      <m:t>提到的</m:t>
                    </m:r>
                    <m:sSub>
                      <m:sSubPr>
                        <m:ctrlPr>
                          <a:rPr lang="en-US" altLang="zh-CN" sz="1600" b="0" i="1" smtClean="0">
                            <a:latin typeface="Cambria Math" panose="02040503050406030204" pitchFamily="18" charset="0"/>
                            <a:ea typeface="汉仪正圆-55W" panose="00020600040101010101" pitchFamily="18" charset="-122"/>
                            <a:sym typeface="汉仪正圆-55W" panose="00020600040101010101" pitchFamily="18" charset="-122"/>
                          </a:rPr>
                        </m:ctrlPr>
                      </m:sSubPr>
                      <m:e>
                        <m:r>
                          <a:rPr lang="en-US" altLang="zh-CN" sz="1600" b="0" i="1" smtClean="0">
                            <a:latin typeface="Cambria Math" panose="02040503050406030204" pitchFamily="18" charset="0"/>
                            <a:ea typeface="汉仪正圆-55W" panose="00020600040101010101" pitchFamily="18" charset="-122"/>
                            <a:sym typeface="汉仪正圆-55W" panose="00020600040101010101" pitchFamily="18" charset="-122"/>
                          </a:rPr>
                          <m:t>𝑐</m:t>
                        </m:r>
                      </m:e>
                      <m:sub>
                        <m:r>
                          <a:rPr lang="en-US" altLang="zh-CN" sz="1600" b="0" i="1" smtClean="0">
                            <a:latin typeface="Cambria Math" panose="02040503050406030204" pitchFamily="18" charset="0"/>
                            <a:ea typeface="汉仪正圆-55W" panose="00020600040101010101" pitchFamily="18" charset="-122"/>
                            <a:sym typeface="汉仪正圆-55W" panose="00020600040101010101" pitchFamily="18" charset="-122"/>
                          </a:rPr>
                          <m:t>𝑗</m:t>
                        </m:r>
                      </m:sub>
                    </m:sSub>
                  </m:oMath>
                </a14:m>
                <a:r>
                  <a:rPr lang="zh-CN" altLang="en-US" sz="1600" b="0">
                    <a:latin typeface="汉仪正圆-55W" panose="00020600040101010101" pitchFamily="18" charset="-122"/>
                    <a:ea typeface="汉仪正圆-55W" panose="00020600040101010101" pitchFamily="18" charset="-122"/>
                    <a:sym typeface="汉仪正圆-55W" panose="00020600040101010101" pitchFamily="18" charset="-122"/>
                  </a:rPr>
                  <a:t>和</a:t>
                </a:r>
                <a14:m>
                  <m:oMath xmlns:m="http://schemas.openxmlformats.org/officeDocument/2006/math">
                    <m:sSub>
                      <m:sSubPr>
                        <m:ctrlPr>
                          <a:rPr lang="en-US" altLang="zh-CN" sz="1600" b="0" i="1" smtClean="0">
                            <a:latin typeface="Cambria Math" panose="02040503050406030204" pitchFamily="18" charset="0"/>
                            <a:ea typeface="汉仪正圆-55W" panose="00020600040101010101" pitchFamily="18" charset="-122"/>
                            <a:sym typeface="汉仪正圆-55W" panose="00020600040101010101" pitchFamily="18" charset="-122"/>
                          </a:rPr>
                        </m:ctrlPr>
                      </m:sSubPr>
                      <m:e>
                        <m:r>
                          <a:rPr lang="en-US" altLang="zh-CN" sz="1600" b="0" i="1" smtClean="0">
                            <a:latin typeface="Cambria Math" panose="02040503050406030204" pitchFamily="18" charset="0"/>
                            <a:ea typeface="汉仪正圆-55W" panose="00020600040101010101" pitchFamily="18" charset="-122"/>
                            <a:sym typeface="汉仪正圆-55W" panose="00020600040101010101" pitchFamily="18" charset="-122"/>
                          </a:rPr>
                          <m:t>h</m:t>
                        </m:r>
                      </m:e>
                      <m:sub>
                        <m:r>
                          <a:rPr lang="en-US" altLang="zh-CN" sz="1600" b="0" i="1" smtClean="0">
                            <a:latin typeface="Cambria Math" panose="02040503050406030204" pitchFamily="18" charset="0"/>
                            <a:ea typeface="汉仪正圆-55W" panose="00020600040101010101" pitchFamily="18" charset="-122"/>
                            <a:sym typeface="汉仪正圆-55W" panose="00020600040101010101" pitchFamily="18" charset="-122"/>
                          </a:rPr>
                          <m:t>𝑗</m:t>
                        </m:r>
                      </m:sub>
                    </m:sSub>
                  </m:oMath>
                </a14:m>
                <a:r>
                  <a:rPr lang="en-US" altLang="zh-CN" sz="1600" b="0">
                    <a:latin typeface="汉仪正圆-55W" panose="00020600040101010101" pitchFamily="18" charset="-122"/>
                    <a:ea typeface="汉仪正圆-55W" panose="00020600040101010101" pitchFamily="18" charset="-122"/>
                    <a:sym typeface="汉仪正圆-55W" panose="00020600040101010101" pitchFamily="18" charset="-122"/>
                  </a:rPr>
                  <a:t>)</a:t>
                </a:r>
                <a:r>
                  <a:rPr lang="zh-CN" altLang="en-US" sz="1600">
                    <a:latin typeface="汉仪正圆-55W" panose="00020600040101010101" pitchFamily="18" charset="-122"/>
                    <a:ea typeface="汉仪正圆-55W" panose="00020600040101010101" pitchFamily="18" charset="-122"/>
                    <a:sym typeface="汉仪正圆-55W" panose="00020600040101010101" pitchFamily="18" charset="-122"/>
                  </a:rPr>
                  <a:t>，</a:t>
                </a:r>
                <a:r>
                  <a:rPr lang="zh-CN" altLang="en-US" sz="1600">
                    <a:solidFill>
                      <a:srgbClr val="0070C0"/>
                    </a:solidFill>
                    <a:latin typeface="汉仪正圆-55W" panose="00020600040101010101" pitchFamily="18" charset="-122"/>
                    <a:ea typeface="汉仪正圆-55W" panose="00020600040101010101" pitchFamily="18" charset="-122"/>
                    <a:sym typeface="汉仪正圆-55W" panose="00020600040101010101" pitchFamily="18" charset="-122"/>
                  </a:rPr>
                  <a:t>允许误差梯度的有效传递</a:t>
                </a:r>
                <a:endParaRPr lang="en-US" altLang="zh-CN" sz="1600" b="0">
                  <a:solidFill>
                    <a:srgbClr val="0070C0"/>
                  </a:solidFill>
                  <a:latin typeface="汉仪正圆-55W" panose="00020600040101010101" pitchFamily="18" charset="-122"/>
                  <a:ea typeface="汉仪正圆-55W" panose="00020600040101010101" pitchFamily="18" charset="-122"/>
                  <a:sym typeface="汉仪正圆-55W" panose="00020600040101010101" pitchFamily="18" charset="-122"/>
                </a:endParaRPr>
              </a:p>
            </p:txBody>
          </p:sp>
        </mc:Choice>
        <mc:Fallback xmlns="">
          <p:sp>
            <p:nvSpPr>
              <p:cNvPr id="7" name="深度视觉·原创设计 https://www.docer.com/works?userid=22383862">
                <a:extLst>
                  <a:ext uri="{FF2B5EF4-FFF2-40B4-BE49-F238E27FC236}">
                    <a16:creationId xmlns:a16="http://schemas.microsoft.com/office/drawing/2014/main" id="{8C10B037-BC40-DC67-E736-BC9F4A2AB768}"/>
                  </a:ext>
                </a:extLst>
              </p:cNvPr>
              <p:cNvSpPr>
                <a:spLocks noRot="1" noChangeAspect="1" noMove="1" noResize="1" noEditPoints="1" noAdjustHandles="1" noChangeArrowheads="1" noChangeShapeType="1" noTextEdit="1"/>
              </p:cNvSpPr>
              <p:nvPr/>
            </p:nvSpPr>
            <p:spPr>
              <a:xfrm>
                <a:off x="4535713" y="3792423"/>
                <a:ext cx="6885820" cy="1120628"/>
              </a:xfrm>
              <a:prstGeom prst="rect">
                <a:avLst/>
              </a:prstGeom>
              <a:blipFill>
                <a:blip r:embed="rId6"/>
                <a:stretch>
                  <a:fillRect l="-442" t="-543" b="-5978"/>
                </a:stretch>
              </a:blipFill>
            </p:spPr>
            <p:txBody>
              <a:bodyPr/>
              <a:lstStyle/>
              <a:p>
                <a:r>
                  <a:rPr lang="zh-CN" altLang="en-US">
                    <a:noFill/>
                  </a:rPr>
                  <a:t> </a:t>
                </a:r>
              </a:p>
            </p:txBody>
          </p:sp>
        </mc:Fallback>
      </mc:AlternateContent>
      <p:sp>
        <p:nvSpPr>
          <p:cNvPr id="8" name="深度视觉·原创设计 https://www.docer.com/works?userid=22383862">
            <a:extLst>
              <a:ext uri="{FF2B5EF4-FFF2-40B4-BE49-F238E27FC236}">
                <a16:creationId xmlns:a16="http://schemas.microsoft.com/office/drawing/2014/main" id="{4DA8679E-C01A-4020-551B-7C5A61AAACB3}"/>
              </a:ext>
            </a:extLst>
          </p:cNvPr>
          <p:cNvSpPr/>
          <p:nvPr/>
        </p:nvSpPr>
        <p:spPr>
          <a:xfrm>
            <a:off x="4567033" y="2466965"/>
            <a:ext cx="7074634" cy="858505"/>
          </a:xfrm>
          <a:prstGeom prst="rect">
            <a:avLst/>
          </a:prstGeom>
        </p:spPr>
        <p:txBody>
          <a:bodyPr wrap="square">
            <a:spAutoFit/>
          </a:bodyPr>
          <a:lstStyle/>
          <a:p>
            <a:pPr lvl="0" defTabSz="1217930">
              <a:lnSpc>
                <a:spcPts val="2000"/>
              </a:lnSpc>
              <a:defRPr/>
            </a:pPr>
            <a:r>
              <a:rPr lang="zh-CN" altLang="en-US" sz="1600" b="1">
                <a:solidFill>
                  <a:srgbClr val="00B050"/>
                </a:solidFill>
                <a:latin typeface="Cambria Math" panose="02040503050406030204" pitchFamily="18" charset="0"/>
                <a:ea typeface="汉仪正圆-55W" panose="00020600040101010101" pitchFamily="18" charset="-122"/>
                <a:sym typeface="汉仪正圆-55W" panose="00020600040101010101" pitchFamily="18" charset="-122"/>
              </a:rPr>
              <a:t>下图</a:t>
            </a:r>
            <a:endParaRPr lang="en-US" altLang="zh-CN" sz="1600" b="1">
              <a:solidFill>
                <a:srgbClr val="00B050"/>
              </a:solidFill>
              <a:latin typeface="Cambria Math" panose="02040503050406030204" pitchFamily="18" charset="0"/>
              <a:ea typeface="汉仪正圆-55W" panose="00020600040101010101" pitchFamily="18" charset="-122"/>
              <a:sym typeface="汉仪正圆-55W" panose="00020600040101010101" pitchFamily="18" charset="-122"/>
            </a:endParaRPr>
          </a:p>
          <a:p>
            <a:pPr lvl="0" defTabSz="1217930">
              <a:lnSpc>
                <a:spcPts val="2000"/>
              </a:lnSpc>
              <a:defRPr/>
            </a:pPr>
            <a:r>
              <a:rPr lang="zh-CN" altLang="en-US" sz="1600">
                <a:latin typeface="Cambria Math" panose="02040503050406030204" pitchFamily="18" charset="0"/>
                <a:ea typeface="汉仪正圆-55W" panose="00020600040101010101" pitchFamily="18" charset="-122"/>
                <a:sym typeface="汉仪正圆-55W" panose="00020600040101010101" pitchFamily="18" charset="-122"/>
              </a:rPr>
              <a:t>在多层场景中，时间戳</a:t>
            </a:r>
            <a:r>
              <a:rPr lang="en-US" altLang="zh-CN" sz="1600">
                <a:latin typeface="Cambria Math" panose="02040503050406030204" pitchFamily="18" charset="0"/>
                <a:ea typeface="汉仪正圆-55W" panose="00020600040101010101" pitchFamily="18" charset="-122"/>
                <a:sym typeface="汉仪正圆-55W" panose="00020600040101010101" pitchFamily="18" charset="-122"/>
              </a:rPr>
              <a:t>(</a:t>
            </a:r>
            <a:r>
              <a:rPr lang="zh-CN" altLang="en-US" sz="1600">
                <a:latin typeface="Cambria Math" panose="02040503050406030204" pitchFamily="18" charset="0"/>
                <a:ea typeface="汉仪正圆-55W" panose="00020600040101010101" pitchFamily="18" charset="-122"/>
                <a:sym typeface="汉仪正圆-55W" panose="00020600040101010101" pitchFamily="18" charset="-122"/>
              </a:rPr>
              <a:t>每一个方框</a:t>
            </a:r>
            <a:r>
              <a:rPr lang="en-US" altLang="zh-CN" sz="1600">
                <a:latin typeface="Cambria Math" panose="02040503050406030204" pitchFamily="18" charset="0"/>
                <a:ea typeface="汉仪正圆-55W" panose="00020600040101010101" pitchFamily="18" charset="-122"/>
                <a:sym typeface="汉仪正圆-55W" panose="00020600040101010101" pitchFamily="18" charset="-122"/>
              </a:rPr>
              <a:t>)</a:t>
            </a:r>
            <a:r>
              <a:rPr lang="zh-CN" altLang="en-US" sz="1600">
                <a:latin typeface="Cambria Math" panose="02040503050406030204" pitchFamily="18" charset="0"/>
                <a:ea typeface="汉仪正圆-55W" panose="00020600040101010101" pitchFamily="18" charset="-122"/>
                <a:sym typeface="汉仪正圆-55W" panose="00020600040101010101" pitchFamily="18" charset="-122"/>
              </a:rPr>
              <a:t>被分配到所有在同一个时间点的更新的层级中</a:t>
            </a:r>
            <a:endParaRPr lang="en-US" altLang="zh-CN" sz="1600">
              <a:latin typeface="Cambria Math" panose="02040503050406030204" pitchFamily="18" charset="0"/>
              <a:ea typeface="汉仪正圆-55W" panose="00020600040101010101" pitchFamily="18" charset="-122"/>
              <a:sym typeface="汉仪正圆-55W" panose="00020600040101010101" pitchFamily="18" charset="-122"/>
            </a:endParaRPr>
          </a:p>
        </p:txBody>
      </p:sp>
      <p:sp>
        <p:nvSpPr>
          <p:cNvPr id="9" name="深度视觉·原创设计 https://www.docer.com/works?userid=22383862">
            <a:extLst>
              <a:ext uri="{FF2B5EF4-FFF2-40B4-BE49-F238E27FC236}">
                <a16:creationId xmlns:a16="http://schemas.microsoft.com/office/drawing/2014/main" id="{CF675992-A872-7ED9-DEBF-71B8309B1603}"/>
              </a:ext>
            </a:extLst>
          </p:cNvPr>
          <p:cNvSpPr/>
          <p:nvPr/>
        </p:nvSpPr>
        <p:spPr>
          <a:xfrm>
            <a:off x="542048" y="350980"/>
            <a:ext cx="3120572" cy="5179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10" name="深度视觉·原创设计 https://www.docer.com/works?userid=22383862">
            <a:extLst>
              <a:ext uri="{FF2B5EF4-FFF2-40B4-BE49-F238E27FC236}">
                <a16:creationId xmlns:a16="http://schemas.microsoft.com/office/drawing/2014/main" id="{E821BC9D-F76A-7F03-A513-E8710DA98126}"/>
              </a:ext>
            </a:extLst>
          </p:cNvPr>
          <p:cNvSpPr txBox="1"/>
          <p:nvPr/>
        </p:nvSpPr>
        <p:spPr>
          <a:xfrm>
            <a:off x="972793" y="494707"/>
            <a:ext cx="2259081" cy="307777"/>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000" spc="300">
                <a:solidFill>
                  <a:schemeClr val="tx1">
                    <a:lumMod val="75000"/>
                    <a:lumOff val="25000"/>
                  </a:schemeClr>
                </a:solidFill>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rPr>
              <a:t>Phased LSTM</a:t>
            </a:r>
            <a:endParaRPr kumimoji="0" lang="zh-CN" altLang="en-US" sz="2000" i="0" u="none" strike="noStrike" kern="1200" cap="none" spc="300" normalizeH="0" baseline="0" noProof="0">
              <a:ln>
                <a:noFill/>
              </a:ln>
              <a:solidFill>
                <a:schemeClr val="tx1">
                  <a:lumMod val="75000"/>
                  <a:lumOff val="25000"/>
                </a:schemeClr>
              </a:solidFill>
              <a:effectLst/>
              <a:uLnTx/>
              <a:uFillTx/>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endParaRPr>
          </a:p>
        </p:txBody>
      </p:sp>
    </p:spTree>
    <p:extLst>
      <p:ext uri="{BB962C8B-B14F-4D97-AF65-F5344CB8AC3E}">
        <p14:creationId xmlns:p14="http://schemas.microsoft.com/office/powerpoint/2010/main" val="2670389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1000"/>
                                        <p:tgtEl>
                                          <p:spTgt spid="7"/>
                                        </p:tgtEl>
                                      </p:cBhvr>
                                    </p:animEffect>
                                    <p:anim calcmode="lin" valueType="num">
                                      <p:cBhvr>
                                        <p:cTn id="14" dur="1000" fill="hold"/>
                                        <p:tgtEl>
                                          <p:spTgt spid="7"/>
                                        </p:tgtEl>
                                        <p:attrNameLst>
                                          <p:attrName>ppt_x</p:attrName>
                                        </p:attrNameLst>
                                      </p:cBhvr>
                                      <p:tavLst>
                                        <p:tav tm="0">
                                          <p:val>
                                            <p:strVal val="#ppt_x"/>
                                          </p:val>
                                        </p:tav>
                                        <p:tav tm="100000">
                                          <p:val>
                                            <p:strVal val="#ppt_x"/>
                                          </p:val>
                                        </p:tav>
                                      </p:tavLst>
                                    </p:anim>
                                    <p:anim calcmode="lin" valueType="num">
                                      <p:cBhvr>
                                        <p:cTn id="15" dur="1000" fill="hold"/>
                                        <p:tgtEl>
                                          <p:spTgt spid="7"/>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grpId="0"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1000"/>
                                        <p:tgtEl>
                                          <p:spTgt spid="8"/>
                                        </p:tgtEl>
                                      </p:cBhvr>
                                    </p:animEffect>
                                    <p:anim calcmode="lin" valueType="num">
                                      <p:cBhvr>
                                        <p:cTn id="20" dur="1000" fill="hold"/>
                                        <p:tgtEl>
                                          <p:spTgt spid="8"/>
                                        </p:tgtEl>
                                        <p:attrNameLst>
                                          <p:attrName>ppt_x</p:attrName>
                                        </p:attrNameLst>
                                      </p:cBhvr>
                                      <p:tavLst>
                                        <p:tav tm="0">
                                          <p:val>
                                            <p:strVal val="#ppt_x"/>
                                          </p:val>
                                        </p:tav>
                                        <p:tav tm="100000">
                                          <p:val>
                                            <p:strVal val="#ppt_x"/>
                                          </p:val>
                                        </p:tav>
                                      </p:tavLst>
                                    </p:anim>
                                    <p:anim calcmode="lin" valueType="num">
                                      <p:cBhvr>
                                        <p:cTn id="21"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深度视觉·原创设计 https://www.docer.com/works?userid=22383862"/>
          <p:cNvSpPr/>
          <p:nvPr/>
        </p:nvSpPr>
        <p:spPr>
          <a:xfrm flipH="1">
            <a:off x="11252019" y="5989229"/>
            <a:ext cx="939981" cy="868771"/>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55" name="深度视觉·原创设计 https://www.docer.com/works?userid=22383862"/>
          <p:cNvSpPr/>
          <p:nvPr/>
        </p:nvSpPr>
        <p:spPr>
          <a:xfrm rot="10800000" flipH="1">
            <a:off x="0" y="0"/>
            <a:ext cx="939981" cy="868771"/>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56" name="深度视觉·原创设计 https://www.docer.com/works?userid=22383862"/>
          <p:cNvSpPr/>
          <p:nvPr/>
        </p:nvSpPr>
        <p:spPr>
          <a:xfrm>
            <a:off x="4535714" y="350796"/>
            <a:ext cx="3120572" cy="5179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57" name="深度视觉·原创设计 https://www.docer.com/works?userid=22383862"/>
          <p:cNvSpPr txBox="1"/>
          <p:nvPr/>
        </p:nvSpPr>
        <p:spPr>
          <a:xfrm>
            <a:off x="4966459" y="455895"/>
            <a:ext cx="2259081" cy="307777"/>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000" spc="300">
                <a:solidFill>
                  <a:schemeClr val="tx1">
                    <a:lumMod val="75000"/>
                    <a:lumOff val="25000"/>
                  </a:schemeClr>
                </a:solidFill>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rPr>
              <a:t>公式</a:t>
            </a:r>
            <a:endParaRPr kumimoji="0" lang="zh-CN" altLang="en-US" sz="2000" i="0" u="none" strike="noStrike" kern="1200" cap="none" spc="300" normalizeH="0" baseline="0" noProof="0">
              <a:ln>
                <a:noFill/>
              </a:ln>
              <a:solidFill>
                <a:schemeClr val="tx1">
                  <a:lumMod val="75000"/>
                  <a:lumOff val="25000"/>
                </a:schemeClr>
              </a:solidFill>
              <a:effectLst/>
              <a:uLnTx/>
              <a:uFillTx/>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endParaRPr>
          </a:p>
        </p:txBody>
      </p:sp>
      <mc:AlternateContent xmlns:mc="http://schemas.openxmlformats.org/markup-compatibility/2006" xmlns:a14="http://schemas.microsoft.com/office/drawing/2010/main">
        <mc:Choice Requires="a14">
          <p:sp>
            <p:nvSpPr>
              <p:cNvPr id="2" name="深度视觉·原创设计 https://www.docer.com/works?userid=22383862">
                <a:extLst>
                  <a:ext uri="{FF2B5EF4-FFF2-40B4-BE49-F238E27FC236}">
                    <a16:creationId xmlns:a16="http://schemas.microsoft.com/office/drawing/2014/main" id="{E969FD05-77B6-916C-14BA-09BBC5252289}"/>
                  </a:ext>
                </a:extLst>
              </p:cNvPr>
              <p:cNvSpPr/>
              <p:nvPr/>
            </p:nvSpPr>
            <p:spPr>
              <a:xfrm>
                <a:off x="1236132" y="1220940"/>
                <a:ext cx="4966460" cy="1234312"/>
              </a:xfrm>
              <a:prstGeom prst="rect">
                <a:avLst/>
              </a:prstGeom>
            </p:spPr>
            <p:txBody>
              <a:bodyPr wrap="square">
                <a:spAutoFit/>
              </a:bodyPr>
              <a:lstStyle/>
              <a:p>
                <a:pPr defTabSz="1217930">
                  <a:defRPr/>
                </a:pPr>
                <a14:m>
                  <m:oMathPara xmlns:m="http://schemas.openxmlformats.org/officeDocument/2006/math">
                    <m:oMathParaPr>
                      <m:jc m:val="left"/>
                    </m:oMathParaPr>
                    <m:oMath xmlns:m="http://schemas.openxmlformats.org/officeDocument/2006/math">
                      <m:acc>
                        <m:accPr>
                          <m:chr m:val="̃"/>
                          <m:ctrlPr>
                            <a:rPr lang="en-US" altLang="zh-CN" sz="1600" i="1">
                              <a:latin typeface="Cambria Math" panose="02040503050406030204" pitchFamily="18" charset="0"/>
                              <a:ea typeface="汉仪正圆-55W" panose="00020600040101010101" pitchFamily="18" charset="-122"/>
                              <a:sym typeface="汉仪正圆-55W" panose="00020600040101010101" pitchFamily="18" charset="-122"/>
                            </a:rPr>
                          </m:ctrlPr>
                        </m:accPr>
                        <m:e>
                          <m:sSub>
                            <m:sSubPr>
                              <m:ctrlPr>
                                <a:rPr lang="en-US" altLang="zh-CN" sz="1600" i="1">
                                  <a:latin typeface="Cambria Math" panose="02040503050406030204" pitchFamily="18" charset="0"/>
                                  <a:ea typeface="汉仪正圆-55W" panose="00020600040101010101" pitchFamily="18" charset="-122"/>
                                  <a:sym typeface="汉仪正圆-55W" panose="00020600040101010101" pitchFamily="18" charset="-122"/>
                                </a:rPr>
                              </m:ctrlPr>
                            </m:sSubPr>
                            <m:e>
                              <m:r>
                                <a:rPr lang="en-US" altLang="zh-CN" sz="1600" i="1">
                                  <a:latin typeface="Cambria Math" panose="02040503050406030204" pitchFamily="18" charset="0"/>
                                  <a:ea typeface="汉仪正圆-55W" panose="00020600040101010101" pitchFamily="18" charset="-122"/>
                                  <a:sym typeface="汉仪正圆-55W" panose="00020600040101010101" pitchFamily="18" charset="-122"/>
                                </a:rPr>
                                <m:t>𝑐</m:t>
                              </m:r>
                            </m:e>
                            <m:sub>
                              <m:r>
                                <a:rPr lang="en-US" altLang="zh-CN" sz="1600" i="1">
                                  <a:latin typeface="Cambria Math" panose="02040503050406030204" pitchFamily="18" charset="0"/>
                                  <a:ea typeface="汉仪正圆-55W" panose="00020600040101010101" pitchFamily="18" charset="-122"/>
                                  <a:sym typeface="汉仪正圆-55W" panose="00020600040101010101" pitchFamily="18" charset="-122"/>
                                </a:rPr>
                                <m:t>𝑗</m:t>
                              </m:r>
                            </m:sub>
                          </m:sSub>
                        </m:e>
                      </m:acc>
                      <m:r>
                        <a:rPr lang="en-US" altLang="zh-CN" sz="1600" i="1">
                          <a:latin typeface="Cambria Math" panose="02040503050406030204" pitchFamily="18" charset="0"/>
                          <a:ea typeface="汉仪正圆-55W" panose="00020600040101010101" pitchFamily="18" charset="-122"/>
                          <a:sym typeface="汉仪正圆-55W" panose="00020600040101010101" pitchFamily="18" charset="-122"/>
                        </a:rPr>
                        <m:t> =</m:t>
                      </m:r>
                      <m:sSub>
                        <m:sSubPr>
                          <m:ctrlPr>
                            <a:rPr lang="en-US" altLang="zh-CN" sz="1600" i="1">
                              <a:latin typeface="Cambria Math" panose="02040503050406030204" pitchFamily="18" charset="0"/>
                              <a:ea typeface="汉仪正圆-55W" panose="00020600040101010101" pitchFamily="18" charset="-122"/>
                              <a:sym typeface="汉仪正圆-55W" panose="00020600040101010101" pitchFamily="18" charset="-122"/>
                            </a:rPr>
                          </m:ctrlPr>
                        </m:sSubPr>
                        <m:e>
                          <m:r>
                            <a:rPr lang="en-US" altLang="zh-CN" sz="1600" i="1">
                              <a:latin typeface="Cambria Math" panose="02040503050406030204" pitchFamily="18" charset="0"/>
                              <a:ea typeface="汉仪正圆-55W" panose="00020600040101010101" pitchFamily="18" charset="-122"/>
                              <a:sym typeface="汉仪正圆-55W" panose="00020600040101010101" pitchFamily="18" charset="-122"/>
                            </a:rPr>
                            <m:t>𝑓</m:t>
                          </m:r>
                        </m:e>
                        <m:sub>
                          <m:r>
                            <a:rPr lang="en-US" altLang="zh-CN" sz="1600" i="1">
                              <a:latin typeface="Cambria Math" panose="02040503050406030204" pitchFamily="18" charset="0"/>
                              <a:ea typeface="汉仪正圆-55W" panose="00020600040101010101" pitchFamily="18" charset="-122"/>
                              <a:sym typeface="汉仪正圆-55W" panose="00020600040101010101" pitchFamily="18" charset="-122"/>
                            </a:rPr>
                            <m:t>𝑡</m:t>
                          </m:r>
                        </m:sub>
                      </m:sSub>
                      <m:r>
                        <a:rPr lang="en-US" altLang="zh-CN" sz="1600" i="1">
                          <a:latin typeface="Cambria Math" panose="02040503050406030204" pitchFamily="18" charset="0"/>
                          <a:ea typeface="汉仪正圆-55W" panose="00020600040101010101" pitchFamily="18" charset="-122"/>
                          <a:sym typeface="汉仪正圆-55W" panose="00020600040101010101" pitchFamily="18" charset="-122"/>
                        </a:rPr>
                        <m:t>⊙</m:t>
                      </m:r>
                      <m:sSub>
                        <m:sSubPr>
                          <m:ctrlPr>
                            <a:rPr lang="en-US" altLang="zh-CN" sz="1600" i="1">
                              <a:latin typeface="Cambria Math" panose="02040503050406030204" pitchFamily="18" charset="0"/>
                              <a:ea typeface="汉仪正圆-55W" panose="00020600040101010101" pitchFamily="18" charset="-122"/>
                              <a:sym typeface="汉仪正圆-55W" panose="00020600040101010101" pitchFamily="18" charset="-122"/>
                            </a:rPr>
                          </m:ctrlPr>
                        </m:sSubPr>
                        <m:e>
                          <m:r>
                            <a:rPr lang="en-US" altLang="zh-CN" sz="1600" i="1">
                              <a:latin typeface="Cambria Math" panose="02040503050406030204" pitchFamily="18" charset="0"/>
                              <a:ea typeface="汉仪正圆-55W" panose="00020600040101010101" pitchFamily="18" charset="-122"/>
                              <a:sym typeface="汉仪正圆-55W" panose="00020600040101010101" pitchFamily="18" charset="-122"/>
                            </a:rPr>
                            <m:t>𝑐</m:t>
                          </m:r>
                        </m:e>
                        <m:sub>
                          <m:r>
                            <a:rPr lang="en-US" altLang="zh-CN" sz="1600" i="1">
                              <a:latin typeface="Cambria Math" panose="02040503050406030204" pitchFamily="18" charset="0"/>
                              <a:ea typeface="汉仪正圆-55W" panose="00020600040101010101" pitchFamily="18" charset="-122"/>
                              <a:sym typeface="汉仪正圆-55W" panose="00020600040101010101" pitchFamily="18" charset="-122"/>
                            </a:rPr>
                            <m:t>𝑡</m:t>
                          </m:r>
                          <m:r>
                            <a:rPr lang="en-US" altLang="zh-CN" sz="1600" i="1">
                              <a:latin typeface="Cambria Math" panose="02040503050406030204" pitchFamily="18" charset="0"/>
                              <a:ea typeface="汉仪正圆-55W" panose="00020600040101010101" pitchFamily="18" charset="-122"/>
                              <a:sym typeface="汉仪正圆-55W" panose="00020600040101010101" pitchFamily="18" charset="-122"/>
                            </a:rPr>
                            <m:t>−1</m:t>
                          </m:r>
                        </m:sub>
                      </m:sSub>
                      <m:r>
                        <a:rPr lang="en-US" altLang="zh-CN" sz="1600" i="1">
                          <a:latin typeface="Cambria Math" panose="02040503050406030204" pitchFamily="18" charset="0"/>
                          <a:ea typeface="汉仪正圆-55W" panose="00020600040101010101" pitchFamily="18" charset="-122"/>
                          <a:sym typeface="汉仪正圆-55W" panose="00020600040101010101" pitchFamily="18" charset="-122"/>
                        </a:rPr>
                        <m:t>⊕</m:t>
                      </m:r>
                      <m:sSub>
                        <m:sSubPr>
                          <m:ctrlPr>
                            <a:rPr lang="en-US" altLang="zh-CN" sz="1600" i="1">
                              <a:latin typeface="Cambria Math" panose="02040503050406030204" pitchFamily="18" charset="0"/>
                              <a:ea typeface="汉仪正圆-55W" panose="00020600040101010101" pitchFamily="18" charset="-122"/>
                              <a:sym typeface="汉仪正圆-55W" panose="00020600040101010101" pitchFamily="18" charset="-122"/>
                            </a:rPr>
                          </m:ctrlPr>
                        </m:sSubPr>
                        <m:e>
                          <m:r>
                            <a:rPr lang="en-US" altLang="zh-CN" sz="1600" i="1">
                              <a:latin typeface="Cambria Math" panose="02040503050406030204" pitchFamily="18" charset="0"/>
                              <a:ea typeface="汉仪正圆-55W" panose="00020600040101010101" pitchFamily="18" charset="-122"/>
                              <a:sym typeface="汉仪正圆-55W" panose="00020600040101010101" pitchFamily="18" charset="-122"/>
                            </a:rPr>
                            <m:t>𝑖</m:t>
                          </m:r>
                        </m:e>
                        <m:sub>
                          <m:r>
                            <a:rPr lang="en-US" altLang="zh-CN" sz="1600" i="1">
                              <a:latin typeface="Cambria Math" panose="02040503050406030204" pitchFamily="18" charset="0"/>
                              <a:ea typeface="汉仪正圆-55W" panose="00020600040101010101" pitchFamily="18" charset="-122"/>
                              <a:sym typeface="汉仪正圆-55W" panose="00020600040101010101" pitchFamily="18" charset="-122"/>
                            </a:rPr>
                            <m:t>𝑗</m:t>
                          </m:r>
                        </m:sub>
                      </m:sSub>
                      <m:r>
                        <a:rPr lang="en-US" altLang="zh-CN" sz="1600" i="1">
                          <a:latin typeface="Cambria Math" panose="02040503050406030204" pitchFamily="18" charset="0"/>
                          <a:ea typeface="汉仪正圆-55W" panose="00020600040101010101" pitchFamily="18" charset="-122"/>
                          <a:sym typeface="汉仪正圆-55W" panose="00020600040101010101" pitchFamily="18" charset="-122"/>
                        </a:rPr>
                        <m:t>⊙</m:t>
                      </m:r>
                      <m:r>
                        <a:rPr lang="zh-CN" altLang="en-US" sz="1600" i="1">
                          <a:latin typeface="Cambria Math" panose="02040503050406030204" pitchFamily="18" charset="0"/>
                          <a:ea typeface="汉仪正圆-55W" panose="00020600040101010101" pitchFamily="18" charset="-122"/>
                          <a:sym typeface="汉仪正圆-55W" panose="00020600040101010101" pitchFamily="18" charset="-122"/>
                        </a:rPr>
                        <m:t>𝜎</m:t>
                      </m:r>
                      <m:d>
                        <m:dPr>
                          <m:ctrlPr>
                            <a:rPr lang="en-US" altLang="zh-CN" sz="1600" i="1">
                              <a:latin typeface="Cambria Math" panose="02040503050406030204" pitchFamily="18" charset="0"/>
                              <a:ea typeface="汉仪正圆-55W" panose="00020600040101010101" pitchFamily="18" charset="-122"/>
                              <a:sym typeface="汉仪正圆-55W" panose="00020600040101010101" pitchFamily="18" charset="-122"/>
                            </a:rPr>
                          </m:ctrlPr>
                        </m:dPr>
                        <m:e>
                          <m:sSub>
                            <m:sSubPr>
                              <m:ctrlPr>
                                <a:rPr lang="en-US" altLang="zh-CN" sz="1600" i="1">
                                  <a:latin typeface="Cambria Math" panose="02040503050406030204" pitchFamily="18" charset="0"/>
                                  <a:ea typeface="汉仪正圆-55W" panose="00020600040101010101" pitchFamily="18" charset="-122"/>
                                  <a:sym typeface="汉仪正圆-55W" panose="00020600040101010101" pitchFamily="18" charset="-122"/>
                                </a:rPr>
                              </m:ctrlPr>
                            </m:sSubPr>
                            <m:e>
                              <m:r>
                                <a:rPr lang="en-US" altLang="zh-CN" sz="1600" i="1">
                                  <a:latin typeface="Cambria Math" panose="02040503050406030204" pitchFamily="18" charset="0"/>
                                  <a:ea typeface="汉仪正圆-55W" panose="00020600040101010101" pitchFamily="18" charset="-122"/>
                                  <a:sym typeface="汉仪正圆-55W" panose="00020600040101010101" pitchFamily="18" charset="-122"/>
                                </a:rPr>
                                <m:t>𝑥</m:t>
                              </m:r>
                            </m:e>
                            <m:sub>
                              <m:r>
                                <a:rPr lang="en-US" altLang="zh-CN" sz="1600" i="1">
                                  <a:latin typeface="Cambria Math" panose="02040503050406030204" pitchFamily="18" charset="0"/>
                                  <a:ea typeface="汉仪正圆-55W" panose="00020600040101010101" pitchFamily="18" charset="-122"/>
                                  <a:sym typeface="汉仪正圆-55W" panose="00020600040101010101" pitchFamily="18" charset="-122"/>
                                </a:rPr>
                                <m:t>𝑗</m:t>
                              </m:r>
                            </m:sub>
                          </m:sSub>
                          <m:sSub>
                            <m:sSubPr>
                              <m:ctrlPr>
                                <a:rPr lang="en-US" altLang="zh-CN" sz="1600" i="1">
                                  <a:latin typeface="Cambria Math" panose="02040503050406030204" pitchFamily="18" charset="0"/>
                                  <a:ea typeface="汉仪正圆-55W" panose="00020600040101010101" pitchFamily="18" charset="-122"/>
                                  <a:sym typeface="汉仪正圆-55W" panose="00020600040101010101" pitchFamily="18" charset="-122"/>
                                </a:rPr>
                              </m:ctrlPr>
                            </m:sSubPr>
                            <m:e>
                              <m:r>
                                <a:rPr lang="en-US" altLang="zh-CN" sz="1600" i="1">
                                  <a:latin typeface="Cambria Math" panose="02040503050406030204" pitchFamily="18" charset="0"/>
                                  <a:ea typeface="汉仪正圆-55W" panose="00020600040101010101" pitchFamily="18" charset="-122"/>
                                  <a:sym typeface="汉仪正圆-55W" panose="00020600040101010101" pitchFamily="18" charset="-122"/>
                                </a:rPr>
                                <m:t>𝑊</m:t>
                              </m:r>
                            </m:e>
                            <m:sub>
                              <m:r>
                                <a:rPr lang="en-US" altLang="zh-CN" sz="1600" i="1">
                                  <a:latin typeface="Cambria Math" panose="02040503050406030204" pitchFamily="18" charset="0"/>
                                  <a:ea typeface="汉仪正圆-55W" panose="00020600040101010101" pitchFamily="18" charset="-122"/>
                                  <a:sym typeface="汉仪正圆-55W" panose="00020600040101010101" pitchFamily="18" charset="-122"/>
                                </a:rPr>
                                <m:t>𝑥𝑐</m:t>
                              </m:r>
                            </m:sub>
                          </m:sSub>
                          <m:r>
                            <a:rPr lang="en-US" altLang="zh-CN" sz="1600" i="1">
                              <a:latin typeface="Cambria Math" panose="02040503050406030204" pitchFamily="18" charset="0"/>
                              <a:ea typeface="汉仪正圆-55W" panose="00020600040101010101" pitchFamily="18" charset="-122"/>
                              <a:sym typeface="汉仪正圆-55W" panose="00020600040101010101" pitchFamily="18" charset="-122"/>
                            </a:rPr>
                            <m:t>+</m:t>
                          </m:r>
                          <m:sSub>
                            <m:sSubPr>
                              <m:ctrlPr>
                                <a:rPr lang="en-US" altLang="zh-CN" sz="1600" i="1">
                                  <a:latin typeface="Cambria Math" panose="02040503050406030204" pitchFamily="18" charset="0"/>
                                  <a:ea typeface="汉仪正圆-55W" panose="00020600040101010101" pitchFamily="18" charset="-122"/>
                                  <a:sym typeface="汉仪正圆-55W" panose="00020600040101010101" pitchFamily="18" charset="-122"/>
                                </a:rPr>
                              </m:ctrlPr>
                            </m:sSubPr>
                            <m:e>
                              <m:r>
                                <a:rPr lang="en-US" altLang="zh-CN" sz="1600" i="1">
                                  <a:latin typeface="Cambria Math" panose="02040503050406030204" pitchFamily="18" charset="0"/>
                                  <a:ea typeface="汉仪正圆-55W" panose="00020600040101010101" pitchFamily="18" charset="-122"/>
                                  <a:sym typeface="汉仪正圆-55W" panose="00020600040101010101" pitchFamily="18" charset="-122"/>
                                </a:rPr>
                                <m:t>h</m:t>
                              </m:r>
                            </m:e>
                            <m:sub>
                              <m:r>
                                <a:rPr lang="en-US" altLang="zh-CN" sz="1600" i="1">
                                  <a:latin typeface="Cambria Math" panose="02040503050406030204" pitchFamily="18" charset="0"/>
                                  <a:ea typeface="汉仪正圆-55W" panose="00020600040101010101" pitchFamily="18" charset="-122"/>
                                  <a:sym typeface="汉仪正圆-55W" panose="00020600040101010101" pitchFamily="18" charset="-122"/>
                                </a:rPr>
                                <m:t>𝑗</m:t>
                              </m:r>
                              <m:r>
                                <a:rPr lang="en-US" altLang="zh-CN" sz="1600" i="1">
                                  <a:latin typeface="Cambria Math" panose="02040503050406030204" pitchFamily="18" charset="0"/>
                                  <a:ea typeface="汉仪正圆-55W" panose="00020600040101010101" pitchFamily="18" charset="-122"/>
                                  <a:sym typeface="汉仪正圆-55W" panose="00020600040101010101" pitchFamily="18" charset="-122"/>
                                </a:rPr>
                                <m:t>−1</m:t>
                              </m:r>
                            </m:sub>
                          </m:sSub>
                          <m:sSub>
                            <m:sSubPr>
                              <m:ctrlPr>
                                <a:rPr lang="en-US" altLang="zh-CN" sz="1600" i="1">
                                  <a:latin typeface="Cambria Math" panose="02040503050406030204" pitchFamily="18" charset="0"/>
                                  <a:ea typeface="汉仪正圆-55W" panose="00020600040101010101" pitchFamily="18" charset="-122"/>
                                  <a:sym typeface="汉仪正圆-55W" panose="00020600040101010101" pitchFamily="18" charset="-122"/>
                                </a:rPr>
                              </m:ctrlPr>
                            </m:sSubPr>
                            <m:e>
                              <m:r>
                                <a:rPr lang="en-US" altLang="zh-CN" sz="1600" i="1">
                                  <a:latin typeface="Cambria Math" panose="02040503050406030204" pitchFamily="18" charset="0"/>
                                  <a:ea typeface="汉仪正圆-55W" panose="00020600040101010101" pitchFamily="18" charset="-122"/>
                                  <a:sym typeface="汉仪正圆-55W" panose="00020600040101010101" pitchFamily="18" charset="-122"/>
                                </a:rPr>
                                <m:t>𝑊</m:t>
                              </m:r>
                            </m:e>
                            <m:sub>
                              <m:r>
                                <a:rPr lang="en-US" altLang="zh-CN" sz="1600" i="1">
                                  <a:latin typeface="Cambria Math" panose="02040503050406030204" pitchFamily="18" charset="0"/>
                                  <a:ea typeface="汉仪正圆-55W" panose="00020600040101010101" pitchFamily="18" charset="-122"/>
                                  <a:sym typeface="汉仪正圆-55W" panose="00020600040101010101" pitchFamily="18" charset="-122"/>
                                </a:rPr>
                                <m:t>h𝑐</m:t>
                              </m:r>
                            </m:sub>
                          </m:sSub>
                          <m:r>
                            <a:rPr lang="en-US" altLang="zh-CN" sz="1600" i="1">
                              <a:latin typeface="Cambria Math" panose="02040503050406030204" pitchFamily="18" charset="0"/>
                              <a:ea typeface="汉仪正圆-55W" panose="00020600040101010101" pitchFamily="18" charset="-122"/>
                              <a:sym typeface="汉仪正圆-55W" panose="00020600040101010101" pitchFamily="18" charset="-122"/>
                            </a:rPr>
                            <m:t>+</m:t>
                          </m:r>
                          <m:sSub>
                            <m:sSubPr>
                              <m:ctrlPr>
                                <a:rPr lang="en-US" altLang="zh-CN" sz="1600" i="1">
                                  <a:latin typeface="Cambria Math" panose="02040503050406030204" pitchFamily="18" charset="0"/>
                                  <a:ea typeface="汉仪正圆-55W" panose="00020600040101010101" pitchFamily="18" charset="-122"/>
                                  <a:sym typeface="汉仪正圆-55W" panose="00020600040101010101" pitchFamily="18" charset="-122"/>
                                </a:rPr>
                              </m:ctrlPr>
                            </m:sSubPr>
                            <m:e>
                              <m:r>
                                <a:rPr lang="en-US" altLang="zh-CN" sz="1600" i="1">
                                  <a:latin typeface="Cambria Math" panose="02040503050406030204" pitchFamily="18" charset="0"/>
                                  <a:ea typeface="汉仪正圆-55W" panose="00020600040101010101" pitchFamily="18" charset="-122"/>
                                  <a:sym typeface="汉仪正圆-55W" panose="00020600040101010101" pitchFamily="18" charset="-122"/>
                                </a:rPr>
                                <m:t>𝑏</m:t>
                              </m:r>
                            </m:e>
                            <m:sub>
                              <m:r>
                                <a:rPr lang="en-US" altLang="zh-CN" sz="1600" i="1">
                                  <a:latin typeface="Cambria Math" panose="02040503050406030204" pitchFamily="18" charset="0"/>
                                  <a:ea typeface="汉仪正圆-55W" panose="00020600040101010101" pitchFamily="18" charset="-122"/>
                                  <a:sym typeface="汉仪正圆-55W" panose="00020600040101010101" pitchFamily="18" charset="-122"/>
                                </a:rPr>
                                <m:t>𝑐</m:t>
                              </m:r>
                            </m:sub>
                          </m:sSub>
                        </m:e>
                      </m:d>
                    </m:oMath>
                  </m:oMathPara>
                </a14:m>
                <a:endParaRPr lang="en-US" altLang="zh-CN" sz="1600" i="1">
                  <a:latin typeface="Cambria Math" panose="02040503050406030204" pitchFamily="18" charset="0"/>
                  <a:ea typeface="汉仪正圆-55W" panose="00020600040101010101" pitchFamily="18" charset="-122"/>
                  <a:sym typeface="汉仪正圆-55W" panose="00020600040101010101" pitchFamily="18" charset="-122"/>
                </a:endParaRPr>
              </a:p>
              <a:p>
                <a:pPr defTabSz="1217930">
                  <a:defRPr/>
                </a:pPr>
                <a14:m>
                  <m:oMathPara xmlns:m="http://schemas.openxmlformats.org/officeDocument/2006/math">
                    <m:oMathParaPr>
                      <m:jc m:val="left"/>
                    </m:oMathParaPr>
                    <m:oMath xmlns:m="http://schemas.openxmlformats.org/officeDocument/2006/math">
                      <m:sSub>
                        <m:sSubPr>
                          <m:ctrlPr>
                            <a:rPr lang="en-US" altLang="zh-CN" sz="1600" i="1" smtClean="0">
                              <a:latin typeface="Cambria Math" panose="02040503050406030204" pitchFamily="18" charset="0"/>
                              <a:ea typeface="汉仪正圆-55W" panose="00020600040101010101" pitchFamily="18" charset="-122"/>
                              <a:sym typeface="汉仪正圆-55W" panose="00020600040101010101" pitchFamily="18" charset="-122"/>
                            </a:rPr>
                          </m:ctrlPr>
                        </m:sSubPr>
                        <m:e>
                          <m:r>
                            <a:rPr lang="en-US" altLang="zh-CN" sz="1600" i="1">
                              <a:latin typeface="Cambria Math" panose="02040503050406030204" pitchFamily="18" charset="0"/>
                              <a:ea typeface="汉仪正圆-55W" panose="00020600040101010101" pitchFamily="18" charset="-122"/>
                              <a:sym typeface="汉仪正圆-55W" panose="00020600040101010101" pitchFamily="18" charset="-122"/>
                            </a:rPr>
                            <m:t>𝑐</m:t>
                          </m:r>
                        </m:e>
                        <m:sub>
                          <m:r>
                            <a:rPr lang="en-US" altLang="zh-CN" sz="1600" i="1">
                              <a:latin typeface="Cambria Math" panose="02040503050406030204" pitchFamily="18" charset="0"/>
                              <a:ea typeface="汉仪正圆-55W" panose="00020600040101010101" pitchFamily="18" charset="-122"/>
                              <a:sym typeface="汉仪正圆-55W" panose="00020600040101010101" pitchFamily="18" charset="-122"/>
                            </a:rPr>
                            <m:t>𝑗</m:t>
                          </m:r>
                        </m:sub>
                      </m:sSub>
                      <m:r>
                        <a:rPr lang="en-US" altLang="zh-CN" sz="1600" i="1">
                          <a:latin typeface="Cambria Math" panose="02040503050406030204" pitchFamily="18" charset="0"/>
                          <a:ea typeface="汉仪正圆-55W" panose="00020600040101010101" pitchFamily="18" charset="-122"/>
                          <a:sym typeface="汉仪正圆-55W" panose="00020600040101010101" pitchFamily="18" charset="-122"/>
                        </a:rPr>
                        <m:t>=</m:t>
                      </m:r>
                      <m:sSub>
                        <m:sSubPr>
                          <m:ctrlPr>
                            <a:rPr lang="en-US" altLang="zh-CN" sz="1600" b="0" i="1" smtClean="0">
                              <a:latin typeface="Cambria Math" panose="02040503050406030204" pitchFamily="18" charset="0"/>
                              <a:ea typeface="汉仪正圆-55W" panose="00020600040101010101" pitchFamily="18" charset="-122"/>
                              <a:sym typeface="汉仪正圆-55W" panose="00020600040101010101" pitchFamily="18" charset="-122"/>
                            </a:rPr>
                          </m:ctrlPr>
                        </m:sSubPr>
                        <m:e>
                          <m:r>
                            <m:rPr>
                              <m:sty m:val="p"/>
                            </m:rPr>
                            <a:rPr lang="en-US" altLang="zh-CN" sz="1600">
                              <a:latin typeface="Cambria Math" panose="02040503050406030204" pitchFamily="18" charset="0"/>
                              <a:ea typeface="汉仪正圆-55W" panose="00020600040101010101" pitchFamily="18" charset="-122"/>
                              <a:sym typeface="汉仪正圆-55W" panose="00020600040101010101" pitchFamily="18" charset="-122"/>
                            </a:rPr>
                            <m:t>k</m:t>
                          </m:r>
                        </m:e>
                        <m:sub>
                          <m:r>
                            <m:rPr>
                              <m:sty m:val="p"/>
                            </m:rPr>
                            <a:rPr lang="en-US" altLang="zh-CN" sz="1600" b="0" i="0" smtClean="0">
                              <a:latin typeface="Cambria Math" panose="02040503050406030204" pitchFamily="18" charset="0"/>
                              <a:ea typeface="汉仪正圆-55W" panose="00020600040101010101" pitchFamily="18" charset="-122"/>
                              <a:sym typeface="汉仪正圆-55W" panose="00020600040101010101" pitchFamily="18" charset="-122"/>
                            </a:rPr>
                            <m:t>j</m:t>
                          </m:r>
                        </m:sub>
                      </m:sSub>
                      <m:r>
                        <m:rPr>
                          <m:nor/>
                        </m:rPr>
                        <a:rPr lang="en-US" altLang="zh-CN" sz="1600">
                          <a:ea typeface="汉仪正圆-55W" panose="00020600040101010101" pitchFamily="18" charset="-122"/>
                          <a:sym typeface="汉仪正圆-55W" panose="00020600040101010101" pitchFamily="18" charset="-122"/>
                        </a:rPr>
                        <m:t> </m:t>
                      </m:r>
                      <m:r>
                        <a:rPr lang="en-US" altLang="zh-CN" sz="1600" i="1">
                          <a:latin typeface="Cambria Math" panose="02040503050406030204" pitchFamily="18" charset="0"/>
                          <a:ea typeface="汉仪正圆-55W" panose="00020600040101010101" pitchFamily="18" charset="-122"/>
                          <a:sym typeface="汉仪正圆-55W" panose="00020600040101010101" pitchFamily="18" charset="-122"/>
                        </a:rPr>
                        <m:t>⊙</m:t>
                      </m:r>
                      <m:r>
                        <m:rPr>
                          <m:nor/>
                        </m:rPr>
                        <a:rPr lang="en-US" altLang="zh-CN" sz="1600">
                          <a:ea typeface="汉仪正圆-55W" panose="00020600040101010101" pitchFamily="18" charset="-122"/>
                          <a:sym typeface="汉仪正圆-55W" panose="00020600040101010101" pitchFamily="18" charset="-122"/>
                        </a:rPr>
                        <m:t> </m:t>
                      </m:r>
                      <m:acc>
                        <m:accPr>
                          <m:chr m:val="̃"/>
                          <m:ctrlPr>
                            <a:rPr lang="en-US" altLang="zh-CN" sz="1600" i="1">
                              <a:latin typeface="Cambria Math" panose="02040503050406030204" pitchFamily="18" charset="0"/>
                              <a:ea typeface="汉仪正圆-55W" panose="00020600040101010101" pitchFamily="18" charset="-122"/>
                              <a:sym typeface="汉仪正圆-55W" panose="00020600040101010101" pitchFamily="18" charset="-122"/>
                            </a:rPr>
                          </m:ctrlPr>
                        </m:accPr>
                        <m:e>
                          <m:sSub>
                            <m:sSubPr>
                              <m:ctrlPr>
                                <a:rPr lang="en-US" altLang="zh-CN" sz="1600" i="1">
                                  <a:latin typeface="Cambria Math" panose="02040503050406030204" pitchFamily="18" charset="0"/>
                                  <a:ea typeface="汉仪正圆-55W" panose="00020600040101010101" pitchFamily="18" charset="-122"/>
                                  <a:sym typeface="汉仪正圆-55W" panose="00020600040101010101" pitchFamily="18" charset="-122"/>
                                </a:rPr>
                              </m:ctrlPr>
                            </m:sSubPr>
                            <m:e>
                              <m:r>
                                <a:rPr lang="en-US" altLang="zh-CN" sz="1600" i="1">
                                  <a:latin typeface="Cambria Math" panose="02040503050406030204" pitchFamily="18" charset="0"/>
                                  <a:ea typeface="汉仪正圆-55W" panose="00020600040101010101" pitchFamily="18" charset="-122"/>
                                  <a:sym typeface="汉仪正圆-55W" panose="00020600040101010101" pitchFamily="18" charset="-122"/>
                                </a:rPr>
                                <m:t>𝑐</m:t>
                              </m:r>
                            </m:e>
                            <m:sub>
                              <m:r>
                                <a:rPr lang="en-US" altLang="zh-CN" sz="1600" i="1">
                                  <a:latin typeface="Cambria Math" panose="02040503050406030204" pitchFamily="18" charset="0"/>
                                  <a:ea typeface="汉仪正圆-55W" panose="00020600040101010101" pitchFamily="18" charset="-122"/>
                                  <a:sym typeface="汉仪正圆-55W" panose="00020600040101010101" pitchFamily="18" charset="-122"/>
                                </a:rPr>
                                <m:t>𝑗</m:t>
                              </m:r>
                            </m:sub>
                          </m:sSub>
                        </m:e>
                      </m:acc>
                      <m:r>
                        <a:rPr lang="en-US" altLang="zh-CN" sz="1600" i="1">
                          <a:latin typeface="Cambria Math" panose="02040503050406030204" pitchFamily="18" charset="0"/>
                          <a:ea typeface="汉仪正圆-55W" panose="00020600040101010101" pitchFamily="18" charset="-122"/>
                          <a:sym typeface="汉仪正圆-55W" panose="00020600040101010101" pitchFamily="18" charset="-122"/>
                        </a:rPr>
                        <m:t>+</m:t>
                      </m:r>
                      <m:d>
                        <m:dPr>
                          <m:ctrlPr>
                            <a:rPr lang="en-US" altLang="zh-CN" sz="1600" i="1">
                              <a:latin typeface="Cambria Math" panose="02040503050406030204" pitchFamily="18" charset="0"/>
                              <a:ea typeface="汉仪正圆-55W" panose="00020600040101010101" pitchFamily="18" charset="-122"/>
                              <a:sym typeface="汉仪正圆-55W" panose="00020600040101010101" pitchFamily="18" charset="-122"/>
                            </a:rPr>
                          </m:ctrlPr>
                        </m:dPr>
                        <m:e>
                          <m:r>
                            <a:rPr lang="en-US" altLang="zh-CN" sz="1600" i="1">
                              <a:latin typeface="Cambria Math" panose="02040503050406030204" pitchFamily="18" charset="0"/>
                              <a:ea typeface="汉仪正圆-55W" panose="00020600040101010101" pitchFamily="18" charset="-122"/>
                              <a:sym typeface="汉仪正圆-55W" panose="00020600040101010101" pitchFamily="18" charset="-122"/>
                            </a:rPr>
                            <m:t>1−</m:t>
                          </m:r>
                          <m:sSub>
                            <m:sSubPr>
                              <m:ctrlPr>
                                <a:rPr lang="en-US" altLang="zh-CN" sz="1600" i="1">
                                  <a:latin typeface="Cambria Math" panose="02040503050406030204" pitchFamily="18" charset="0"/>
                                  <a:ea typeface="汉仪正圆-55W" panose="00020600040101010101" pitchFamily="18" charset="-122"/>
                                  <a:sym typeface="汉仪正圆-55W" panose="00020600040101010101" pitchFamily="18" charset="-122"/>
                                </a:rPr>
                              </m:ctrlPr>
                            </m:sSubPr>
                            <m:e>
                              <m:r>
                                <a:rPr lang="en-US" altLang="zh-CN" sz="1600" i="1">
                                  <a:latin typeface="Cambria Math" panose="02040503050406030204" pitchFamily="18" charset="0"/>
                                  <a:ea typeface="汉仪正圆-55W" panose="00020600040101010101" pitchFamily="18" charset="-122"/>
                                  <a:sym typeface="汉仪正圆-55W" panose="00020600040101010101" pitchFamily="18" charset="-122"/>
                                </a:rPr>
                                <m:t>𝑘</m:t>
                              </m:r>
                            </m:e>
                            <m:sub>
                              <m:r>
                                <a:rPr lang="en-US" altLang="zh-CN" sz="1600" i="1">
                                  <a:latin typeface="Cambria Math" panose="02040503050406030204" pitchFamily="18" charset="0"/>
                                  <a:ea typeface="汉仪正圆-55W" panose="00020600040101010101" pitchFamily="18" charset="-122"/>
                                  <a:sym typeface="汉仪正圆-55W" panose="00020600040101010101" pitchFamily="18" charset="-122"/>
                                </a:rPr>
                                <m:t>𝑗</m:t>
                              </m:r>
                            </m:sub>
                          </m:sSub>
                        </m:e>
                      </m:d>
                      <m:r>
                        <a:rPr lang="en-US" altLang="zh-CN" sz="1600" i="1">
                          <a:latin typeface="Cambria Math" panose="02040503050406030204" pitchFamily="18" charset="0"/>
                          <a:ea typeface="汉仪正圆-55W" panose="00020600040101010101" pitchFamily="18" charset="-122"/>
                          <a:sym typeface="汉仪正圆-55W" panose="00020600040101010101" pitchFamily="18" charset="-122"/>
                        </a:rPr>
                        <m:t>⊙</m:t>
                      </m:r>
                      <m:sSub>
                        <m:sSubPr>
                          <m:ctrlPr>
                            <a:rPr lang="en-US" altLang="zh-CN" sz="1600" i="1">
                              <a:latin typeface="Cambria Math" panose="02040503050406030204" pitchFamily="18" charset="0"/>
                              <a:ea typeface="汉仪正圆-55W" panose="00020600040101010101" pitchFamily="18" charset="-122"/>
                              <a:sym typeface="汉仪正圆-55W" panose="00020600040101010101" pitchFamily="18" charset="-122"/>
                            </a:rPr>
                          </m:ctrlPr>
                        </m:sSubPr>
                        <m:e>
                          <m:r>
                            <a:rPr lang="en-US" altLang="zh-CN" sz="1600" i="1">
                              <a:latin typeface="Cambria Math" panose="02040503050406030204" pitchFamily="18" charset="0"/>
                              <a:ea typeface="汉仪正圆-55W" panose="00020600040101010101" pitchFamily="18" charset="-122"/>
                              <a:sym typeface="汉仪正圆-55W" panose="00020600040101010101" pitchFamily="18" charset="-122"/>
                            </a:rPr>
                            <m:t>𝑐</m:t>
                          </m:r>
                        </m:e>
                        <m:sub>
                          <m:r>
                            <a:rPr lang="en-US" altLang="zh-CN" sz="1600" i="1">
                              <a:latin typeface="Cambria Math" panose="02040503050406030204" pitchFamily="18" charset="0"/>
                              <a:ea typeface="汉仪正圆-55W" panose="00020600040101010101" pitchFamily="18" charset="-122"/>
                              <a:sym typeface="汉仪正圆-55W" panose="00020600040101010101" pitchFamily="18" charset="-122"/>
                            </a:rPr>
                            <m:t>𝑗</m:t>
                          </m:r>
                          <m:r>
                            <a:rPr lang="en-US" altLang="zh-CN" sz="1600" b="0" i="1" smtClean="0">
                              <a:latin typeface="Cambria Math" panose="02040503050406030204" pitchFamily="18" charset="0"/>
                              <a:ea typeface="汉仪正圆-55W" panose="00020600040101010101" pitchFamily="18" charset="-122"/>
                              <a:sym typeface="汉仪正圆-55W" panose="00020600040101010101" pitchFamily="18" charset="-122"/>
                            </a:rPr>
                            <m:t>−1</m:t>
                          </m:r>
                        </m:sub>
                      </m:sSub>
                    </m:oMath>
                  </m:oMathPara>
                </a14:m>
                <a:endParaRPr lang="en-US" altLang="zh-CN" sz="1600" i="1">
                  <a:latin typeface="Cambria Math" panose="02040503050406030204" pitchFamily="18" charset="0"/>
                  <a:ea typeface="汉仪正圆-55W" panose="00020600040101010101" pitchFamily="18" charset="-122"/>
                  <a:sym typeface="汉仪正圆-55W" panose="00020600040101010101" pitchFamily="18" charset="-122"/>
                </a:endParaRPr>
              </a:p>
              <a:p>
                <a:pPr lvl="0" defTabSz="1217930">
                  <a:defRPr/>
                </a:pPr>
                <a14:m>
                  <m:oMathPara xmlns:m="http://schemas.openxmlformats.org/officeDocument/2006/math">
                    <m:oMathParaPr>
                      <m:jc m:val="left"/>
                    </m:oMathParaPr>
                    <m:oMath xmlns:m="http://schemas.openxmlformats.org/officeDocument/2006/math">
                      <m:acc>
                        <m:accPr>
                          <m:chr m:val="̃"/>
                          <m:ctrlPr>
                            <a:rPr lang="en-US" altLang="zh-CN" sz="1600" i="1">
                              <a:latin typeface="Cambria Math" panose="02040503050406030204" pitchFamily="18" charset="0"/>
                              <a:ea typeface="汉仪正圆-55W" panose="00020600040101010101" pitchFamily="18" charset="-122"/>
                              <a:sym typeface="汉仪正圆-55W" panose="00020600040101010101" pitchFamily="18" charset="-122"/>
                            </a:rPr>
                          </m:ctrlPr>
                        </m:accPr>
                        <m:e>
                          <m:sSub>
                            <m:sSubPr>
                              <m:ctrlPr>
                                <a:rPr lang="en-US" altLang="zh-CN" sz="1600" i="1" smtClean="0">
                                  <a:latin typeface="Cambria Math" panose="02040503050406030204" pitchFamily="18" charset="0"/>
                                  <a:ea typeface="汉仪正圆-55W" panose="00020600040101010101" pitchFamily="18" charset="-122"/>
                                  <a:sym typeface="汉仪正圆-55W" panose="00020600040101010101" pitchFamily="18" charset="-122"/>
                                </a:rPr>
                              </m:ctrlPr>
                            </m:sSubPr>
                            <m:e>
                              <m:r>
                                <a:rPr lang="en-US" altLang="zh-CN" sz="1600" b="0" i="1" smtClean="0">
                                  <a:latin typeface="Cambria Math" panose="02040503050406030204" pitchFamily="18" charset="0"/>
                                  <a:ea typeface="汉仪正圆-55W" panose="00020600040101010101" pitchFamily="18" charset="-122"/>
                                  <a:sym typeface="汉仪正圆-55W" panose="00020600040101010101" pitchFamily="18" charset="-122"/>
                                </a:rPr>
                                <m:t>h</m:t>
                              </m:r>
                            </m:e>
                            <m:sub>
                              <m:r>
                                <a:rPr lang="en-US" altLang="zh-CN" sz="1600" i="1">
                                  <a:latin typeface="Cambria Math" panose="02040503050406030204" pitchFamily="18" charset="0"/>
                                  <a:ea typeface="汉仪正圆-55W" panose="00020600040101010101" pitchFamily="18" charset="-122"/>
                                  <a:sym typeface="汉仪正圆-55W" panose="00020600040101010101" pitchFamily="18" charset="-122"/>
                                </a:rPr>
                                <m:t>𝑗</m:t>
                              </m:r>
                            </m:sub>
                          </m:sSub>
                        </m:e>
                      </m:acc>
                      <m:r>
                        <a:rPr lang="en-US" altLang="zh-CN" sz="1600" b="0" i="1" smtClean="0">
                          <a:latin typeface="Cambria Math" panose="02040503050406030204" pitchFamily="18" charset="0"/>
                          <a:ea typeface="汉仪正圆-55W" panose="00020600040101010101" pitchFamily="18" charset="-122"/>
                          <a:sym typeface="汉仪正圆-55W" panose="00020600040101010101" pitchFamily="18" charset="-122"/>
                        </a:rPr>
                        <m:t>=</m:t>
                      </m:r>
                      <m:sSub>
                        <m:sSubPr>
                          <m:ctrlPr>
                            <a:rPr lang="en-US" altLang="zh-CN" sz="1600" b="0" i="1" smtClean="0">
                              <a:latin typeface="Cambria Math" panose="02040503050406030204" pitchFamily="18" charset="0"/>
                              <a:ea typeface="汉仪正圆-55W" panose="00020600040101010101" pitchFamily="18" charset="-122"/>
                              <a:sym typeface="汉仪正圆-55W" panose="00020600040101010101" pitchFamily="18" charset="-122"/>
                            </a:rPr>
                          </m:ctrlPr>
                        </m:sSubPr>
                        <m:e>
                          <m:r>
                            <a:rPr lang="en-US" altLang="zh-CN" sz="1600" b="0" i="1" smtClean="0">
                              <a:latin typeface="Cambria Math" panose="02040503050406030204" pitchFamily="18" charset="0"/>
                              <a:ea typeface="汉仪正圆-55W" panose="00020600040101010101" pitchFamily="18" charset="-122"/>
                              <a:sym typeface="汉仪正圆-55W" panose="00020600040101010101" pitchFamily="18" charset="-122"/>
                            </a:rPr>
                            <m:t>𝑜</m:t>
                          </m:r>
                        </m:e>
                        <m:sub>
                          <m:r>
                            <a:rPr lang="en-US" altLang="zh-CN" sz="1600" b="0" i="1" smtClean="0">
                              <a:latin typeface="Cambria Math" panose="02040503050406030204" pitchFamily="18" charset="0"/>
                              <a:ea typeface="汉仪正圆-55W" panose="00020600040101010101" pitchFamily="18" charset="-122"/>
                              <a:sym typeface="汉仪正圆-55W" panose="00020600040101010101" pitchFamily="18" charset="-122"/>
                            </a:rPr>
                            <m:t>𝑗</m:t>
                          </m:r>
                        </m:sub>
                      </m:sSub>
                      <m:r>
                        <a:rPr lang="en-US" altLang="zh-CN" sz="1600" b="0" i="1" smtClean="0">
                          <a:latin typeface="Cambria Math" panose="02040503050406030204" pitchFamily="18" charset="0"/>
                          <a:ea typeface="汉仪正圆-55W" panose="00020600040101010101" pitchFamily="18" charset="-122"/>
                          <a:sym typeface="汉仪正圆-55W" panose="00020600040101010101" pitchFamily="18" charset="-122"/>
                        </a:rPr>
                        <m:t>⊙</m:t>
                      </m:r>
                      <m:r>
                        <a:rPr lang="zh-CN" altLang="en-US" sz="1600" b="0" i="1" smtClean="0">
                          <a:latin typeface="Cambria Math" panose="02040503050406030204" pitchFamily="18" charset="0"/>
                          <a:ea typeface="汉仪正圆-55W" panose="00020600040101010101" pitchFamily="18" charset="-122"/>
                          <a:sym typeface="汉仪正圆-55W" panose="00020600040101010101" pitchFamily="18" charset="-122"/>
                        </a:rPr>
                        <m:t>𝜎</m:t>
                      </m:r>
                      <m:r>
                        <a:rPr lang="en-US" altLang="zh-CN" sz="1600" b="0" i="1" smtClean="0">
                          <a:latin typeface="Cambria Math" panose="02040503050406030204" pitchFamily="18" charset="0"/>
                          <a:ea typeface="汉仪正圆-55W" panose="00020600040101010101" pitchFamily="18" charset="-122"/>
                          <a:sym typeface="汉仪正圆-55W" panose="00020600040101010101" pitchFamily="18" charset="-122"/>
                        </a:rPr>
                        <m:t>(</m:t>
                      </m:r>
                      <m:acc>
                        <m:accPr>
                          <m:chr m:val="̃"/>
                          <m:ctrlPr>
                            <a:rPr lang="en-US" altLang="zh-CN" sz="1600" i="1">
                              <a:latin typeface="Cambria Math" panose="02040503050406030204" pitchFamily="18" charset="0"/>
                              <a:ea typeface="汉仪正圆-55W" panose="00020600040101010101" pitchFamily="18" charset="-122"/>
                              <a:sym typeface="汉仪正圆-55W" panose="00020600040101010101" pitchFamily="18" charset="-122"/>
                            </a:rPr>
                          </m:ctrlPr>
                        </m:accPr>
                        <m:e>
                          <m:sSub>
                            <m:sSubPr>
                              <m:ctrlPr>
                                <a:rPr lang="en-US" altLang="zh-CN" sz="1600" i="1">
                                  <a:latin typeface="Cambria Math" panose="02040503050406030204" pitchFamily="18" charset="0"/>
                                  <a:ea typeface="汉仪正圆-55W" panose="00020600040101010101" pitchFamily="18" charset="-122"/>
                                  <a:sym typeface="汉仪正圆-55W" panose="00020600040101010101" pitchFamily="18" charset="-122"/>
                                </a:rPr>
                              </m:ctrlPr>
                            </m:sSubPr>
                            <m:e>
                              <m:r>
                                <a:rPr lang="en-US" altLang="zh-CN" sz="1600" i="1">
                                  <a:latin typeface="Cambria Math" panose="02040503050406030204" pitchFamily="18" charset="0"/>
                                  <a:ea typeface="汉仪正圆-55W" panose="00020600040101010101" pitchFamily="18" charset="-122"/>
                                  <a:sym typeface="汉仪正圆-55W" panose="00020600040101010101" pitchFamily="18" charset="-122"/>
                                </a:rPr>
                                <m:t>𝑐</m:t>
                              </m:r>
                            </m:e>
                            <m:sub>
                              <m:r>
                                <a:rPr lang="en-US" altLang="zh-CN" sz="1600" i="1">
                                  <a:latin typeface="Cambria Math" panose="02040503050406030204" pitchFamily="18" charset="0"/>
                                  <a:ea typeface="汉仪正圆-55W" panose="00020600040101010101" pitchFamily="18" charset="-122"/>
                                  <a:sym typeface="汉仪正圆-55W" panose="00020600040101010101" pitchFamily="18" charset="-122"/>
                                </a:rPr>
                                <m:t>𝑗</m:t>
                              </m:r>
                            </m:sub>
                          </m:sSub>
                        </m:e>
                      </m:acc>
                      <m:r>
                        <a:rPr lang="en-US" altLang="zh-CN" sz="1600" b="0" i="1" smtClean="0">
                          <a:latin typeface="Cambria Math" panose="02040503050406030204" pitchFamily="18" charset="0"/>
                          <a:ea typeface="汉仪正圆-55W" panose="00020600040101010101" pitchFamily="18" charset="-122"/>
                          <a:sym typeface="汉仪正圆-55W" panose="00020600040101010101" pitchFamily="18" charset="-122"/>
                        </a:rPr>
                        <m:t>)</m:t>
                      </m:r>
                    </m:oMath>
                  </m:oMathPara>
                </a14:m>
                <a:endParaRPr lang="en-US" altLang="zh-CN" sz="1600" b="0">
                  <a:latin typeface="汉仪正圆-55W" panose="00020600040101010101" pitchFamily="18" charset="-122"/>
                  <a:ea typeface="汉仪正圆-55W" panose="00020600040101010101" pitchFamily="18" charset="-122"/>
                  <a:sym typeface="汉仪正圆-55W" panose="00020600040101010101" pitchFamily="18" charset="-122"/>
                </a:endParaRPr>
              </a:p>
              <a:p>
                <a:pPr lvl="0" defTabSz="1217930">
                  <a:defRPr/>
                </a:pPr>
                <a14:m>
                  <m:oMathPara xmlns:m="http://schemas.openxmlformats.org/officeDocument/2006/math">
                    <m:oMathParaPr>
                      <m:jc m:val="left"/>
                    </m:oMathParaPr>
                    <m:oMath xmlns:m="http://schemas.openxmlformats.org/officeDocument/2006/math">
                      <m:sSub>
                        <m:sSubPr>
                          <m:ctrlPr>
                            <a:rPr lang="en-US" altLang="zh-CN" sz="1600" i="1">
                              <a:latin typeface="Cambria Math" panose="02040503050406030204" pitchFamily="18" charset="0"/>
                              <a:ea typeface="汉仪正圆-55W" panose="00020600040101010101" pitchFamily="18" charset="-122"/>
                              <a:sym typeface="汉仪正圆-55W" panose="00020600040101010101" pitchFamily="18" charset="-122"/>
                            </a:rPr>
                          </m:ctrlPr>
                        </m:sSubPr>
                        <m:e>
                          <m:r>
                            <a:rPr lang="en-US" altLang="zh-CN" sz="1600" b="0" i="1" smtClean="0">
                              <a:latin typeface="Cambria Math" panose="02040503050406030204" pitchFamily="18" charset="0"/>
                              <a:ea typeface="汉仪正圆-55W" panose="00020600040101010101" pitchFamily="18" charset="-122"/>
                              <a:sym typeface="汉仪正圆-55W" panose="00020600040101010101" pitchFamily="18" charset="-122"/>
                            </a:rPr>
                            <m:t>h</m:t>
                          </m:r>
                        </m:e>
                        <m:sub>
                          <m:r>
                            <a:rPr lang="en-US" altLang="zh-CN" sz="1600" i="1">
                              <a:latin typeface="Cambria Math" panose="02040503050406030204" pitchFamily="18" charset="0"/>
                              <a:ea typeface="汉仪正圆-55W" panose="00020600040101010101" pitchFamily="18" charset="-122"/>
                              <a:sym typeface="汉仪正圆-55W" panose="00020600040101010101" pitchFamily="18" charset="-122"/>
                            </a:rPr>
                            <m:t>𝑗</m:t>
                          </m:r>
                        </m:sub>
                      </m:sSub>
                      <m:r>
                        <a:rPr lang="en-US" altLang="zh-CN" sz="1600" i="1">
                          <a:latin typeface="Cambria Math" panose="02040503050406030204" pitchFamily="18" charset="0"/>
                          <a:ea typeface="汉仪正圆-55W" panose="00020600040101010101" pitchFamily="18" charset="-122"/>
                          <a:sym typeface="汉仪正圆-55W" panose="00020600040101010101" pitchFamily="18" charset="-122"/>
                        </a:rPr>
                        <m:t>=</m:t>
                      </m:r>
                      <m:sSub>
                        <m:sSubPr>
                          <m:ctrlPr>
                            <a:rPr lang="en-US" altLang="zh-CN" sz="1600" b="0" i="1" smtClean="0">
                              <a:latin typeface="Cambria Math" panose="02040503050406030204" pitchFamily="18" charset="0"/>
                              <a:ea typeface="汉仪正圆-55W" panose="00020600040101010101" pitchFamily="18" charset="-122"/>
                              <a:sym typeface="汉仪正圆-55W" panose="00020600040101010101" pitchFamily="18" charset="-122"/>
                            </a:rPr>
                          </m:ctrlPr>
                        </m:sSubPr>
                        <m:e>
                          <m:r>
                            <m:rPr>
                              <m:sty m:val="p"/>
                            </m:rPr>
                            <a:rPr lang="en-US" altLang="zh-CN" sz="1600" b="0" i="0" smtClean="0">
                              <a:latin typeface="Cambria Math" panose="02040503050406030204" pitchFamily="18" charset="0"/>
                              <a:ea typeface="汉仪正圆-55W" panose="00020600040101010101" pitchFamily="18" charset="-122"/>
                              <a:sym typeface="汉仪正圆-55W" panose="00020600040101010101" pitchFamily="18" charset="-122"/>
                            </a:rPr>
                            <m:t>k</m:t>
                          </m:r>
                        </m:e>
                        <m:sub>
                          <m:r>
                            <m:rPr>
                              <m:sty m:val="p"/>
                            </m:rPr>
                            <a:rPr lang="en-US" altLang="zh-CN" sz="1600" b="0" i="0" smtClean="0">
                              <a:latin typeface="Cambria Math" panose="02040503050406030204" pitchFamily="18" charset="0"/>
                              <a:ea typeface="汉仪正圆-55W" panose="00020600040101010101" pitchFamily="18" charset="-122"/>
                              <a:sym typeface="汉仪正圆-55W" panose="00020600040101010101" pitchFamily="18" charset="-122"/>
                            </a:rPr>
                            <m:t>j</m:t>
                          </m:r>
                        </m:sub>
                      </m:sSub>
                      <m:r>
                        <m:rPr>
                          <m:nor/>
                        </m:rPr>
                        <a:rPr lang="en-US" altLang="zh-CN" sz="1600">
                          <a:ea typeface="汉仪正圆-55W" panose="00020600040101010101" pitchFamily="18" charset="-122"/>
                          <a:sym typeface="汉仪正圆-55W" panose="00020600040101010101" pitchFamily="18" charset="-122"/>
                        </a:rPr>
                        <m:t> </m:t>
                      </m:r>
                      <m:r>
                        <a:rPr lang="en-US" altLang="zh-CN" sz="1600" i="1">
                          <a:latin typeface="Cambria Math" panose="02040503050406030204" pitchFamily="18" charset="0"/>
                          <a:ea typeface="汉仪正圆-55W" panose="00020600040101010101" pitchFamily="18" charset="-122"/>
                          <a:sym typeface="汉仪正圆-55W" panose="00020600040101010101" pitchFamily="18" charset="-122"/>
                        </a:rPr>
                        <m:t>⊙</m:t>
                      </m:r>
                      <m:r>
                        <m:rPr>
                          <m:nor/>
                        </m:rPr>
                        <a:rPr lang="en-US" altLang="zh-CN" sz="1600">
                          <a:ea typeface="汉仪正圆-55W" panose="00020600040101010101" pitchFamily="18" charset="-122"/>
                          <a:sym typeface="汉仪正圆-55W" panose="00020600040101010101" pitchFamily="18" charset="-122"/>
                        </a:rPr>
                        <m:t> </m:t>
                      </m:r>
                      <m:acc>
                        <m:accPr>
                          <m:chr m:val="̃"/>
                          <m:ctrlPr>
                            <a:rPr lang="en-US" altLang="zh-CN" sz="1600" i="1">
                              <a:latin typeface="Cambria Math" panose="02040503050406030204" pitchFamily="18" charset="0"/>
                              <a:ea typeface="汉仪正圆-55W" panose="00020600040101010101" pitchFamily="18" charset="-122"/>
                              <a:sym typeface="汉仪正圆-55W" panose="00020600040101010101" pitchFamily="18" charset="-122"/>
                            </a:rPr>
                          </m:ctrlPr>
                        </m:accPr>
                        <m:e>
                          <m:sSub>
                            <m:sSubPr>
                              <m:ctrlPr>
                                <a:rPr lang="en-US" altLang="zh-CN" sz="1600" i="1">
                                  <a:latin typeface="Cambria Math" panose="02040503050406030204" pitchFamily="18" charset="0"/>
                                  <a:ea typeface="汉仪正圆-55W" panose="00020600040101010101" pitchFamily="18" charset="-122"/>
                                  <a:sym typeface="汉仪正圆-55W" panose="00020600040101010101" pitchFamily="18" charset="-122"/>
                                </a:rPr>
                              </m:ctrlPr>
                            </m:sSubPr>
                            <m:e>
                              <m:r>
                                <a:rPr lang="en-US" altLang="zh-CN" sz="1600" b="0" i="1" smtClean="0">
                                  <a:latin typeface="Cambria Math" panose="02040503050406030204" pitchFamily="18" charset="0"/>
                                  <a:ea typeface="汉仪正圆-55W" panose="00020600040101010101" pitchFamily="18" charset="-122"/>
                                  <a:sym typeface="汉仪正圆-55W" panose="00020600040101010101" pitchFamily="18" charset="-122"/>
                                </a:rPr>
                                <m:t>h</m:t>
                              </m:r>
                            </m:e>
                            <m:sub>
                              <m:r>
                                <a:rPr lang="en-US" altLang="zh-CN" sz="1600" i="1">
                                  <a:latin typeface="Cambria Math" panose="02040503050406030204" pitchFamily="18" charset="0"/>
                                  <a:ea typeface="汉仪正圆-55W" panose="00020600040101010101" pitchFamily="18" charset="-122"/>
                                  <a:sym typeface="汉仪正圆-55W" panose="00020600040101010101" pitchFamily="18" charset="-122"/>
                                </a:rPr>
                                <m:t>𝑗</m:t>
                              </m:r>
                            </m:sub>
                          </m:sSub>
                        </m:e>
                      </m:acc>
                      <m:r>
                        <a:rPr lang="en-US" altLang="zh-CN" sz="1600" i="1">
                          <a:latin typeface="Cambria Math" panose="02040503050406030204" pitchFamily="18" charset="0"/>
                          <a:ea typeface="汉仪正圆-55W" panose="00020600040101010101" pitchFamily="18" charset="-122"/>
                          <a:sym typeface="汉仪正圆-55W" panose="00020600040101010101" pitchFamily="18" charset="-122"/>
                        </a:rPr>
                        <m:t>+</m:t>
                      </m:r>
                      <m:d>
                        <m:dPr>
                          <m:ctrlPr>
                            <a:rPr lang="en-US" altLang="zh-CN" sz="1600" i="1">
                              <a:latin typeface="Cambria Math" panose="02040503050406030204" pitchFamily="18" charset="0"/>
                              <a:ea typeface="汉仪正圆-55W" panose="00020600040101010101" pitchFamily="18" charset="-122"/>
                              <a:sym typeface="汉仪正圆-55W" panose="00020600040101010101" pitchFamily="18" charset="-122"/>
                            </a:rPr>
                          </m:ctrlPr>
                        </m:dPr>
                        <m:e>
                          <m:r>
                            <a:rPr lang="en-US" altLang="zh-CN" sz="1600" i="1">
                              <a:latin typeface="Cambria Math" panose="02040503050406030204" pitchFamily="18" charset="0"/>
                              <a:ea typeface="汉仪正圆-55W" panose="00020600040101010101" pitchFamily="18" charset="-122"/>
                              <a:sym typeface="汉仪正圆-55W" panose="00020600040101010101" pitchFamily="18" charset="-122"/>
                            </a:rPr>
                            <m:t>1−</m:t>
                          </m:r>
                          <m:sSub>
                            <m:sSubPr>
                              <m:ctrlPr>
                                <a:rPr lang="en-US" altLang="zh-CN" sz="1600" i="1">
                                  <a:latin typeface="Cambria Math" panose="02040503050406030204" pitchFamily="18" charset="0"/>
                                  <a:ea typeface="汉仪正圆-55W" panose="00020600040101010101" pitchFamily="18" charset="-122"/>
                                  <a:sym typeface="汉仪正圆-55W" panose="00020600040101010101" pitchFamily="18" charset="-122"/>
                                </a:rPr>
                              </m:ctrlPr>
                            </m:sSubPr>
                            <m:e>
                              <m:r>
                                <a:rPr lang="en-US" altLang="zh-CN" sz="1600" i="1">
                                  <a:latin typeface="Cambria Math" panose="02040503050406030204" pitchFamily="18" charset="0"/>
                                  <a:ea typeface="汉仪正圆-55W" panose="00020600040101010101" pitchFamily="18" charset="-122"/>
                                  <a:sym typeface="汉仪正圆-55W" panose="00020600040101010101" pitchFamily="18" charset="-122"/>
                                </a:rPr>
                                <m:t>𝑘</m:t>
                              </m:r>
                            </m:e>
                            <m:sub>
                              <m:r>
                                <a:rPr lang="en-US" altLang="zh-CN" sz="1600" i="1">
                                  <a:latin typeface="Cambria Math" panose="02040503050406030204" pitchFamily="18" charset="0"/>
                                  <a:ea typeface="汉仪正圆-55W" panose="00020600040101010101" pitchFamily="18" charset="-122"/>
                                  <a:sym typeface="汉仪正圆-55W" panose="00020600040101010101" pitchFamily="18" charset="-122"/>
                                </a:rPr>
                                <m:t>𝑗</m:t>
                              </m:r>
                            </m:sub>
                          </m:sSub>
                        </m:e>
                      </m:d>
                      <m:r>
                        <a:rPr lang="en-US" altLang="zh-CN" sz="1600" i="1">
                          <a:latin typeface="Cambria Math" panose="02040503050406030204" pitchFamily="18" charset="0"/>
                          <a:ea typeface="汉仪正圆-55W" panose="00020600040101010101" pitchFamily="18" charset="-122"/>
                          <a:sym typeface="汉仪正圆-55W" panose="00020600040101010101" pitchFamily="18" charset="-122"/>
                        </a:rPr>
                        <m:t>⊙</m:t>
                      </m:r>
                      <m:sSub>
                        <m:sSubPr>
                          <m:ctrlPr>
                            <a:rPr lang="en-US" altLang="zh-CN" sz="1600" i="1">
                              <a:latin typeface="Cambria Math" panose="02040503050406030204" pitchFamily="18" charset="0"/>
                              <a:ea typeface="汉仪正圆-55W" panose="00020600040101010101" pitchFamily="18" charset="-122"/>
                              <a:sym typeface="汉仪正圆-55W" panose="00020600040101010101" pitchFamily="18" charset="-122"/>
                            </a:rPr>
                          </m:ctrlPr>
                        </m:sSubPr>
                        <m:e>
                          <m:r>
                            <a:rPr lang="en-US" altLang="zh-CN" sz="1600" b="0" i="1" smtClean="0">
                              <a:latin typeface="Cambria Math" panose="02040503050406030204" pitchFamily="18" charset="0"/>
                              <a:ea typeface="汉仪正圆-55W" panose="00020600040101010101" pitchFamily="18" charset="-122"/>
                              <a:sym typeface="汉仪正圆-55W" panose="00020600040101010101" pitchFamily="18" charset="-122"/>
                            </a:rPr>
                            <m:t>h</m:t>
                          </m:r>
                        </m:e>
                        <m:sub>
                          <m:r>
                            <a:rPr lang="en-US" altLang="zh-CN" sz="1600" i="1">
                              <a:latin typeface="Cambria Math" panose="02040503050406030204" pitchFamily="18" charset="0"/>
                              <a:ea typeface="汉仪正圆-55W" panose="00020600040101010101" pitchFamily="18" charset="-122"/>
                              <a:sym typeface="汉仪正圆-55W" panose="00020600040101010101" pitchFamily="18" charset="-122"/>
                            </a:rPr>
                            <m:t>𝑗</m:t>
                          </m:r>
                          <m:r>
                            <a:rPr lang="en-US" altLang="zh-CN" sz="1600" b="0" i="1" smtClean="0">
                              <a:latin typeface="Cambria Math" panose="02040503050406030204" pitchFamily="18" charset="0"/>
                              <a:ea typeface="汉仪正圆-55W" panose="00020600040101010101" pitchFamily="18" charset="-122"/>
                              <a:sym typeface="汉仪正圆-55W" panose="00020600040101010101" pitchFamily="18" charset="-122"/>
                            </a:rPr>
                            <m:t>−1</m:t>
                          </m:r>
                        </m:sub>
                      </m:sSub>
                    </m:oMath>
                  </m:oMathPara>
                </a14:m>
                <a:endParaRPr lang="en-US" altLang="zh-CN" sz="1600" b="0">
                  <a:latin typeface="汉仪正圆-55W" panose="00020600040101010101" pitchFamily="18" charset="-122"/>
                  <a:ea typeface="汉仪正圆-55W" panose="00020600040101010101" pitchFamily="18" charset="-122"/>
                  <a:sym typeface="汉仪正圆-55W" panose="00020600040101010101" pitchFamily="18" charset="-122"/>
                </a:endParaRPr>
              </a:p>
            </p:txBody>
          </p:sp>
        </mc:Choice>
        <mc:Fallback xmlns="">
          <p:sp>
            <p:nvSpPr>
              <p:cNvPr id="2" name="深度视觉·原创设计 https://www.docer.com/works?userid=22383862">
                <a:extLst>
                  <a:ext uri="{FF2B5EF4-FFF2-40B4-BE49-F238E27FC236}">
                    <a16:creationId xmlns:a16="http://schemas.microsoft.com/office/drawing/2014/main" id="{E969FD05-77B6-916C-14BA-09BBC5252289}"/>
                  </a:ext>
                </a:extLst>
              </p:cNvPr>
              <p:cNvSpPr>
                <a:spLocks noRot="1" noChangeAspect="1" noMove="1" noResize="1" noEditPoints="1" noAdjustHandles="1" noChangeArrowheads="1" noChangeShapeType="1" noTextEdit="1"/>
              </p:cNvSpPr>
              <p:nvPr/>
            </p:nvSpPr>
            <p:spPr>
              <a:xfrm>
                <a:off x="1236132" y="1220940"/>
                <a:ext cx="4966460" cy="1234312"/>
              </a:xfrm>
              <a:prstGeom prst="rect">
                <a:avLst/>
              </a:prstGeom>
              <a:blipFill>
                <a:blip r:embed="rId2"/>
                <a:stretch>
                  <a:fillRect b="-49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深度视觉·原创设计 https://www.docer.com/works?userid=22383862">
                <a:extLst>
                  <a:ext uri="{FF2B5EF4-FFF2-40B4-BE49-F238E27FC236}">
                    <a16:creationId xmlns:a16="http://schemas.microsoft.com/office/drawing/2014/main" id="{094694C1-F969-2B42-3F90-1E64F819DCB2}"/>
                  </a:ext>
                </a:extLst>
              </p:cNvPr>
              <p:cNvSpPr/>
              <p:nvPr/>
            </p:nvSpPr>
            <p:spPr>
              <a:xfrm>
                <a:off x="1236132" y="2807420"/>
                <a:ext cx="6885820" cy="605294"/>
              </a:xfrm>
              <a:prstGeom prst="rect">
                <a:avLst/>
              </a:prstGeom>
            </p:spPr>
            <p:txBody>
              <a:bodyPr wrap="square">
                <a:spAutoFit/>
              </a:bodyPr>
              <a:lstStyle/>
              <a:p>
                <a:pPr lvl="0" defTabSz="1217930">
                  <a:lnSpc>
                    <a:spcPts val="2000"/>
                  </a:lnSpc>
                  <a:defRPr/>
                </a:pPr>
                <a:r>
                  <a:rPr lang="zh-CN" altLang="en-US" sz="1600">
                    <a:ea typeface="汉仪正圆-55W" panose="00020600040101010101" pitchFamily="18" charset="-122"/>
                    <a:sym typeface="汉仪正圆-55W" panose="00020600040101010101" pitchFamily="18" charset="-122"/>
                  </a:rPr>
                  <a:t>在</a:t>
                </a:r>
                <a:r>
                  <a:rPr lang="en-US" altLang="zh-CN" sz="1600">
                    <a:ea typeface="汉仪正圆-55W" panose="00020600040101010101" pitchFamily="18" charset="-122"/>
                    <a:sym typeface="汉仪正圆-55W" panose="00020600040101010101" pitchFamily="18" charset="-122"/>
                  </a:rPr>
                  <a:t>Phased LSTM</a:t>
                </a:r>
                <a:r>
                  <a:rPr lang="zh-CN" altLang="en-US" sz="1600">
                    <a:ea typeface="汉仪正圆-55W" panose="00020600040101010101" pitchFamily="18" charset="-122"/>
                    <a:sym typeface="汉仪正圆-55W" panose="00020600040101010101" pitchFamily="18" charset="-122"/>
                  </a:rPr>
                  <a:t>可以有选择地在</a:t>
                </a:r>
                <a:r>
                  <a:rPr lang="zh-CN" altLang="en-US" sz="1600" u="sng">
                    <a:solidFill>
                      <a:srgbClr val="0070C0"/>
                    </a:solidFill>
                    <a:ea typeface="汉仪正圆-55W" panose="00020600040101010101" pitchFamily="18" charset="-122"/>
                    <a:sym typeface="汉仪正圆-55W" panose="00020600040101010101" pitchFamily="18" charset="-122"/>
                  </a:rPr>
                  <a:t>不规则采样时间节点</a:t>
                </a:r>
                <a14:m>
                  <m:oMath xmlns:m="http://schemas.openxmlformats.org/officeDocument/2006/math">
                    <m:sSub>
                      <m:sSubPr>
                        <m:ctrlPr>
                          <a:rPr lang="en-US" altLang="zh-CN" sz="1600" b="0" i="1" smtClean="0">
                            <a:solidFill>
                              <a:srgbClr val="0070C0"/>
                            </a:solidFill>
                            <a:latin typeface="Cambria Math" panose="02040503050406030204" pitchFamily="18" charset="0"/>
                            <a:ea typeface="汉仪正圆-55W" panose="00020600040101010101" pitchFamily="18" charset="-122"/>
                            <a:sym typeface="汉仪正圆-55W" panose="00020600040101010101" pitchFamily="18" charset="-122"/>
                          </a:rPr>
                        </m:ctrlPr>
                      </m:sSubPr>
                      <m:e>
                        <m:r>
                          <a:rPr lang="en-US" altLang="zh-CN" sz="1600" b="0" i="1" smtClean="0">
                            <a:solidFill>
                              <a:srgbClr val="0070C0"/>
                            </a:solidFill>
                            <a:latin typeface="Cambria Math" panose="02040503050406030204" pitchFamily="18" charset="0"/>
                            <a:ea typeface="汉仪正圆-55W" panose="00020600040101010101" pitchFamily="18" charset="-122"/>
                            <a:sym typeface="汉仪正圆-55W" panose="00020600040101010101" pitchFamily="18" charset="-122"/>
                          </a:rPr>
                          <m:t>𝑡</m:t>
                        </m:r>
                      </m:e>
                      <m:sub>
                        <m:r>
                          <a:rPr lang="en-US" altLang="zh-CN" sz="1600" b="0" i="1" smtClean="0">
                            <a:solidFill>
                              <a:srgbClr val="0070C0"/>
                            </a:solidFill>
                            <a:latin typeface="Cambria Math" panose="02040503050406030204" pitchFamily="18" charset="0"/>
                            <a:ea typeface="汉仪正圆-55W" panose="00020600040101010101" pitchFamily="18" charset="-122"/>
                            <a:sym typeface="汉仪正圆-55W" panose="00020600040101010101" pitchFamily="18" charset="-122"/>
                          </a:rPr>
                          <m:t>𝑗</m:t>
                        </m:r>
                      </m:sub>
                    </m:sSub>
                    <m:r>
                      <a:rPr lang="zh-CN" altLang="en-US" sz="1600" i="1">
                        <a:latin typeface="Cambria Math" panose="02040503050406030204" pitchFamily="18" charset="0"/>
                        <a:ea typeface="汉仪正圆-55W" panose="00020600040101010101" pitchFamily="18" charset="-122"/>
                        <a:sym typeface="汉仪正圆-55W" panose="00020600040101010101" pitchFamily="18" charset="-122"/>
                      </a:rPr>
                      <m:t>上</m:t>
                    </m:r>
                  </m:oMath>
                </a14:m>
                <a:r>
                  <a:rPr lang="zh-CN" altLang="en-US" sz="1600" b="0">
                    <a:latin typeface="汉仪正圆-55W" panose="00020600040101010101" pitchFamily="18" charset="-122"/>
                    <a:ea typeface="汉仪正圆-55W" panose="00020600040101010101" pitchFamily="18" charset="-122"/>
                    <a:sym typeface="汉仪正圆-55W" panose="00020600040101010101" pitchFamily="18" charset="-122"/>
                  </a:rPr>
                  <a:t>表现出来，这一点使得</a:t>
                </a:r>
                <a:r>
                  <a:rPr lang="en-US" altLang="zh-CN" sz="1600" b="0">
                    <a:latin typeface="汉仪正圆-55W" panose="00020600040101010101" pitchFamily="18" charset="-122"/>
                    <a:ea typeface="汉仪正圆-55W" panose="00020600040101010101" pitchFamily="18" charset="-122"/>
                    <a:sym typeface="汉仪正圆-55W" panose="00020600040101010101" pitchFamily="18" charset="-122"/>
                  </a:rPr>
                  <a:t>RNNs</a:t>
                </a:r>
                <a:r>
                  <a:rPr lang="zh-CN" altLang="en-US" sz="1600" b="0">
                    <a:latin typeface="汉仪正圆-55W" panose="00020600040101010101" pitchFamily="18" charset="-122"/>
                    <a:ea typeface="汉仪正圆-55W" panose="00020600040101010101" pitchFamily="18" charset="-122"/>
                    <a:sym typeface="汉仪正圆-55W" panose="00020600040101010101" pitchFamily="18" charset="-122"/>
                  </a:rPr>
                  <a:t>可以处理事件驱动且异步采样的输入数据</a:t>
                </a:r>
                <a:endParaRPr lang="en-US" altLang="zh-CN" sz="1600" b="0">
                  <a:latin typeface="汉仪正圆-55W" panose="00020600040101010101" pitchFamily="18" charset="-122"/>
                  <a:ea typeface="汉仪正圆-55W" panose="00020600040101010101" pitchFamily="18" charset="-122"/>
                  <a:sym typeface="汉仪正圆-55W" panose="00020600040101010101" pitchFamily="18" charset="-122"/>
                </a:endParaRPr>
              </a:p>
            </p:txBody>
          </p:sp>
        </mc:Choice>
        <mc:Fallback xmlns="">
          <p:sp>
            <p:nvSpPr>
              <p:cNvPr id="3" name="深度视觉·原创设计 https://www.docer.com/works?userid=22383862">
                <a:extLst>
                  <a:ext uri="{FF2B5EF4-FFF2-40B4-BE49-F238E27FC236}">
                    <a16:creationId xmlns:a16="http://schemas.microsoft.com/office/drawing/2014/main" id="{094694C1-F969-2B42-3F90-1E64F819DCB2}"/>
                  </a:ext>
                </a:extLst>
              </p:cNvPr>
              <p:cNvSpPr>
                <a:spLocks noRot="1" noChangeAspect="1" noMove="1" noResize="1" noEditPoints="1" noAdjustHandles="1" noChangeArrowheads="1" noChangeShapeType="1" noTextEdit="1"/>
              </p:cNvSpPr>
              <p:nvPr/>
            </p:nvSpPr>
            <p:spPr>
              <a:xfrm>
                <a:off x="1236132" y="2807420"/>
                <a:ext cx="6885820" cy="605294"/>
              </a:xfrm>
              <a:prstGeom prst="rect">
                <a:avLst/>
              </a:prstGeom>
              <a:blipFill>
                <a:blip r:embed="rId3"/>
                <a:stretch>
                  <a:fillRect l="-531" t="-3030" b="-1313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深度视觉·原创设计 https://www.docer.com/works?userid=22383862">
                <a:extLst>
                  <a:ext uri="{FF2B5EF4-FFF2-40B4-BE49-F238E27FC236}">
                    <a16:creationId xmlns:a16="http://schemas.microsoft.com/office/drawing/2014/main" id="{F3D579EF-F8AB-8089-0608-24FE5B4BB3EE}"/>
                  </a:ext>
                </a:extLst>
              </p:cNvPr>
              <p:cNvSpPr/>
              <p:nvPr/>
            </p:nvSpPr>
            <p:spPr>
              <a:xfrm>
                <a:off x="1236132" y="3574674"/>
                <a:ext cx="4966460" cy="937821"/>
              </a:xfrm>
              <a:prstGeom prst="rect">
                <a:avLst/>
              </a:prstGeom>
            </p:spPr>
            <p:txBody>
              <a:bodyPr wrap="square">
                <a:spAutoFit/>
              </a:bodyPr>
              <a:lstStyle/>
              <a:p>
                <a:pPr defTabSz="1217930">
                  <a:defRPr/>
                </a:pPr>
                <a14:m>
                  <m:oMath xmlns:m="http://schemas.openxmlformats.org/officeDocument/2006/math">
                    <m:sSub>
                      <m:sSubPr>
                        <m:ctrlPr>
                          <a:rPr lang="en-US" altLang="zh-CN" sz="1600" i="1" smtClean="0">
                            <a:latin typeface="Cambria Math" panose="02040503050406030204" pitchFamily="18" charset="0"/>
                            <a:ea typeface="汉仪正圆-55W" panose="00020600040101010101" pitchFamily="18" charset="-122"/>
                            <a:sym typeface="汉仪正圆-55W" panose="00020600040101010101" pitchFamily="18" charset="-122"/>
                          </a:rPr>
                        </m:ctrlPr>
                      </m:sSubPr>
                      <m:e>
                        <m:r>
                          <a:rPr lang="en-US" altLang="zh-CN" sz="1600" i="1">
                            <a:latin typeface="Cambria Math" panose="02040503050406030204" pitchFamily="18" charset="0"/>
                            <a:ea typeface="汉仪正圆-55W" panose="00020600040101010101" pitchFamily="18" charset="-122"/>
                            <a:sym typeface="汉仪正圆-55W" panose="00020600040101010101" pitchFamily="18" charset="-122"/>
                          </a:rPr>
                          <m:t>𝑐</m:t>
                        </m:r>
                      </m:e>
                      <m:sub>
                        <m:r>
                          <a:rPr lang="en-US" altLang="zh-CN" sz="1600" i="1">
                            <a:latin typeface="Cambria Math" panose="02040503050406030204" pitchFamily="18" charset="0"/>
                            <a:ea typeface="汉仪正圆-55W" panose="00020600040101010101" pitchFamily="18" charset="-122"/>
                            <a:sym typeface="汉仪正圆-55W" panose="00020600040101010101" pitchFamily="18" charset="-122"/>
                          </a:rPr>
                          <m:t>𝑗</m:t>
                        </m:r>
                      </m:sub>
                    </m:sSub>
                    <m:r>
                      <a:rPr lang="en-US" altLang="zh-CN" sz="1600" i="1">
                        <a:latin typeface="Cambria Math" panose="02040503050406030204" pitchFamily="18" charset="0"/>
                        <a:ea typeface="汉仪正圆-55W" panose="00020600040101010101" pitchFamily="18" charset="-122"/>
                        <a:sym typeface="汉仪正圆-55W" panose="00020600040101010101" pitchFamily="18" charset="-122"/>
                      </a:rPr>
                      <m:t>=</m:t>
                    </m:r>
                    <m:sSub>
                      <m:sSubPr>
                        <m:ctrlPr>
                          <a:rPr lang="en-US" altLang="zh-CN" sz="1600" i="1">
                            <a:latin typeface="Cambria Math" panose="02040503050406030204" pitchFamily="18" charset="0"/>
                            <a:ea typeface="汉仪正圆-55W" panose="00020600040101010101" pitchFamily="18" charset="-122"/>
                            <a:sym typeface="汉仪正圆-55W" panose="00020600040101010101" pitchFamily="18" charset="-122"/>
                          </a:rPr>
                        </m:ctrlPr>
                      </m:sSubPr>
                      <m:e>
                        <m:r>
                          <a:rPr lang="en-US" altLang="zh-CN" sz="1600" i="1">
                            <a:latin typeface="Cambria Math" panose="02040503050406030204" pitchFamily="18" charset="0"/>
                            <a:ea typeface="汉仪正圆-55W" panose="00020600040101010101" pitchFamily="18" charset="-122"/>
                            <a:sym typeface="汉仪正圆-55W" panose="00020600040101010101" pitchFamily="18" charset="-122"/>
                          </a:rPr>
                          <m:t>𝑐</m:t>
                        </m:r>
                      </m:e>
                      <m:sub>
                        <m:sSub>
                          <m:sSubPr>
                            <m:ctrlPr>
                              <a:rPr lang="en-US" altLang="zh-CN" sz="1600" b="0" i="1" smtClean="0">
                                <a:latin typeface="Cambria Math" panose="02040503050406030204" pitchFamily="18" charset="0"/>
                                <a:ea typeface="汉仪正圆-55W" panose="00020600040101010101" pitchFamily="18" charset="-122"/>
                                <a:sym typeface="汉仪正圆-55W" panose="00020600040101010101" pitchFamily="18" charset="-122"/>
                              </a:rPr>
                            </m:ctrlPr>
                          </m:sSubPr>
                          <m:e>
                            <m:r>
                              <m:rPr>
                                <m:sty m:val="p"/>
                              </m:rPr>
                              <a:rPr lang="en-US" altLang="zh-CN" sz="1600" i="1">
                                <a:latin typeface="Cambria Math" panose="02040503050406030204" pitchFamily="18" charset="0"/>
                                <a:ea typeface="汉仪正圆-55W" panose="00020600040101010101" pitchFamily="18" charset="-122"/>
                                <a:sym typeface="汉仪正圆-55W" panose="00020600040101010101" pitchFamily="18" charset="-122"/>
                              </a:rPr>
                              <m:t>t</m:t>
                            </m:r>
                          </m:e>
                          <m:sub>
                            <m:r>
                              <a:rPr lang="en-US" altLang="zh-CN" sz="1600" b="0" i="1" smtClean="0">
                                <a:latin typeface="Cambria Math" panose="02040503050406030204" pitchFamily="18" charset="0"/>
                                <a:ea typeface="汉仪正圆-55W" panose="00020600040101010101" pitchFamily="18" charset="-122"/>
                                <a:sym typeface="汉仪正圆-55W" panose="00020600040101010101" pitchFamily="18" charset="-122"/>
                              </a:rPr>
                              <m:t>𝑗</m:t>
                            </m:r>
                          </m:sub>
                        </m:sSub>
                      </m:sub>
                    </m:sSub>
                    <m:r>
                      <a:rPr lang="zh-CN" altLang="en-US" sz="1600" i="1">
                        <a:latin typeface="Cambria Math" panose="02040503050406030204" pitchFamily="18" charset="0"/>
                        <a:ea typeface="汉仪正圆-55W" panose="00020600040101010101" pitchFamily="18" charset="-122"/>
                        <a:sym typeface="汉仪正圆-55W" panose="00020600040101010101" pitchFamily="18" charset="-122"/>
                      </a:rPr>
                      <m:t>：</m:t>
                    </m:r>
                  </m:oMath>
                </a14:m>
                <a:r>
                  <a:rPr lang="zh-CN" altLang="en-US" sz="1600">
                    <a:latin typeface="Cambria Math" panose="02040503050406030204" pitchFamily="18" charset="0"/>
                    <a:ea typeface="汉仪正圆-55W" panose="00020600040101010101" pitchFamily="18" charset="-122"/>
                    <a:sym typeface="汉仪正圆-55W" panose="00020600040101010101" pitchFamily="18" charset="-122"/>
                  </a:rPr>
                  <a:t>在</a:t>
                </a:r>
                <a14:m>
                  <m:oMath xmlns:m="http://schemas.openxmlformats.org/officeDocument/2006/math">
                    <m:sSub>
                      <m:sSubPr>
                        <m:ctrlPr>
                          <a:rPr lang="en-US" altLang="zh-CN" sz="1600" b="0" i="1" smtClean="0">
                            <a:latin typeface="Cambria Math" panose="02040503050406030204" pitchFamily="18" charset="0"/>
                            <a:ea typeface="汉仪正圆-55W" panose="00020600040101010101" pitchFamily="18" charset="-122"/>
                            <a:sym typeface="汉仪正圆-55W" panose="00020600040101010101" pitchFamily="18" charset="-122"/>
                          </a:rPr>
                        </m:ctrlPr>
                      </m:sSubPr>
                      <m:e>
                        <m:r>
                          <a:rPr lang="en-US" altLang="zh-CN" sz="1600" b="0" i="1" smtClean="0">
                            <a:latin typeface="Cambria Math" panose="02040503050406030204" pitchFamily="18" charset="0"/>
                            <a:ea typeface="汉仪正圆-55W" panose="00020600040101010101" pitchFamily="18" charset="-122"/>
                            <a:sym typeface="汉仪正圆-55W" panose="00020600040101010101" pitchFamily="18" charset="-122"/>
                          </a:rPr>
                          <m:t>𝑡</m:t>
                        </m:r>
                      </m:e>
                      <m:sub>
                        <m:r>
                          <a:rPr lang="en-US" altLang="zh-CN" sz="1600" b="0" i="1" smtClean="0">
                            <a:latin typeface="Cambria Math" panose="02040503050406030204" pitchFamily="18" charset="0"/>
                            <a:ea typeface="汉仪正圆-55W" panose="00020600040101010101" pitchFamily="18" charset="-122"/>
                            <a:sym typeface="汉仪正圆-55W" panose="00020600040101010101" pitchFamily="18" charset="-122"/>
                          </a:rPr>
                          <m:t>𝑗</m:t>
                        </m:r>
                      </m:sub>
                    </m:sSub>
                  </m:oMath>
                </a14:m>
                <a:r>
                  <a:rPr lang="zh-CN" altLang="en-US" sz="1600">
                    <a:latin typeface="Cambria Math" panose="02040503050406030204" pitchFamily="18" charset="0"/>
                    <a:ea typeface="汉仪正圆-55W" panose="00020600040101010101" pitchFamily="18" charset="-122"/>
                    <a:sym typeface="汉仪正圆-55W" panose="00020600040101010101" pitchFamily="18" charset="-122"/>
                  </a:rPr>
                  <a:t>时候的细胞状态</a:t>
                </a:r>
                <a:endParaRPr lang="en-US" altLang="zh-CN" sz="1600">
                  <a:latin typeface="Cambria Math" panose="02040503050406030204" pitchFamily="18" charset="0"/>
                  <a:ea typeface="汉仪正圆-55W" panose="00020600040101010101" pitchFamily="18" charset="-122"/>
                  <a:sym typeface="汉仪正圆-55W" panose="00020600040101010101" pitchFamily="18" charset="-122"/>
                </a:endParaRPr>
              </a:p>
              <a:p>
                <a:pPr lvl="0" defTabSz="1217930">
                  <a:defRPr/>
                </a:pPr>
                <a14:m>
                  <m:oMath xmlns:m="http://schemas.openxmlformats.org/officeDocument/2006/math">
                    <m:sSub>
                      <m:sSubPr>
                        <m:ctrlPr>
                          <a:rPr lang="en-US" altLang="zh-CN" sz="1600" i="1">
                            <a:latin typeface="Cambria Math" panose="02040503050406030204" pitchFamily="18" charset="0"/>
                            <a:ea typeface="汉仪正圆-55W" panose="00020600040101010101" pitchFamily="18" charset="-122"/>
                            <a:sym typeface="汉仪正圆-55W" panose="00020600040101010101" pitchFamily="18" charset="-122"/>
                          </a:rPr>
                        </m:ctrlPr>
                      </m:sSubPr>
                      <m:e>
                        <m:r>
                          <a:rPr lang="en-US" altLang="zh-CN" sz="1600" i="1">
                            <a:latin typeface="Cambria Math" panose="02040503050406030204" pitchFamily="18" charset="0"/>
                            <a:ea typeface="汉仪正圆-55W" panose="00020600040101010101" pitchFamily="18" charset="-122"/>
                            <a:sym typeface="汉仪正圆-55W" panose="00020600040101010101" pitchFamily="18" charset="-122"/>
                          </a:rPr>
                          <m:t>𝑐</m:t>
                        </m:r>
                      </m:e>
                      <m:sub>
                        <m:r>
                          <a:rPr lang="en-US" altLang="zh-CN" sz="1600" i="1">
                            <a:latin typeface="Cambria Math" panose="02040503050406030204" pitchFamily="18" charset="0"/>
                            <a:ea typeface="汉仪正圆-55W" panose="00020600040101010101" pitchFamily="18" charset="-122"/>
                            <a:sym typeface="汉仪正圆-55W" panose="00020600040101010101" pitchFamily="18" charset="-122"/>
                          </a:rPr>
                          <m:t>𝑗</m:t>
                        </m:r>
                        <m:r>
                          <a:rPr lang="en-US" altLang="zh-CN" sz="1600" b="0" i="1" smtClean="0">
                            <a:latin typeface="Cambria Math" panose="02040503050406030204" pitchFamily="18" charset="0"/>
                            <a:ea typeface="汉仪正圆-55W" panose="00020600040101010101" pitchFamily="18" charset="-122"/>
                            <a:sym typeface="汉仪正圆-55W" panose="00020600040101010101" pitchFamily="18" charset="-122"/>
                          </a:rPr>
                          <m:t>−1</m:t>
                        </m:r>
                      </m:sub>
                    </m:sSub>
                    <m:r>
                      <a:rPr lang="zh-CN" altLang="en-US" sz="1600" i="1">
                        <a:latin typeface="Cambria Math" panose="02040503050406030204" pitchFamily="18" charset="0"/>
                        <a:ea typeface="汉仪正圆-55W" panose="00020600040101010101" pitchFamily="18" charset="-122"/>
                        <a:sym typeface="汉仪正圆-55W" panose="00020600040101010101" pitchFamily="18" charset="-122"/>
                      </a:rPr>
                      <m:t>：</m:t>
                    </m:r>
                  </m:oMath>
                </a14:m>
                <a:r>
                  <a:rPr lang="zh-CN" altLang="en-US" sz="1600" b="0">
                    <a:latin typeface="汉仪正圆-55W" panose="00020600040101010101" pitchFamily="18" charset="-122"/>
                    <a:ea typeface="汉仪正圆-55W" panose="00020600040101010101" pitchFamily="18" charset="-122"/>
                    <a:sym typeface="汉仪正圆-55W" panose="00020600040101010101" pitchFamily="18" charset="-122"/>
                  </a:rPr>
                  <a:t>在</a:t>
                </a:r>
                <a14:m>
                  <m:oMath xmlns:m="http://schemas.openxmlformats.org/officeDocument/2006/math">
                    <m:sSub>
                      <m:sSubPr>
                        <m:ctrlPr>
                          <a:rPr lang="en-US" altLang="zh-CN" sz="1600" i="1">
                            <a:latin typeface="Cambria Math" panose="02040503050406030204" pitchFamily="18" charset="0"/>
                            <a:ea typeface="汉仪正圆-55W" panose="00020600040101010101" pitchFamily="18" charset="-122"/>
                            <a:sym typeface="汉仪正圆-55W" panose="00020600040101010101" pitchFamily="18" charset="-122"/>
                          </a:rPr>
                        </m:ctrlPr>
                      </m:sSubPr>
                      <m:e>
                        <m:r>
                          <a:rPr lang="en-US" altLang="zh-CN" sz="1600" i="1">
                            <a:latin typeface="Cambria Math" panose="02040503050406030204" pitchFamily="18" charset="0"/>
                            <a:ea typeface="汉仪正圆-55W" panose="00020600040101010101" pitchFamily="18" charset="-122"/>
                            <a:sym typeface="汉仪正圆-55W" panose="00020600040101010101" pitchFamily="18" charset="-122"/>
                          </a:rPr>
                          <m:t>𝑡</m:t>
                        </m:r>
                      </m:e>
                      <m:sub>
                        <m:r>
                          <a:rPr lang="en-US" altLang="zh-CN" sz="1600" i="1">
                            <a:latin typeface="Cambria Math" panose="02040503050406030204" pitchFamily="18" charset="0"/>
                            <a:ea typeface="汉仪正圆-55W" panose="00020600040101010101" pitchFamily="18" charset="-122"/>
                            <a:sym typeface="汉仪正圆-55W" panose="00020600040101010101" pitchFamily="18" charset="-122"/>
                          </a:rPr>
                          <m:t>𝑗</m:t>
                        </m:r>
                        <m:r>
                          <a:rPr lang="en-US" altLang="zh-CN" sz="1600" b="0" i="1" smtClean="0">
                            <a:latin typeface="Cambria Math" panose="02040503050406030204" pitchFamily="18" charset="0"/>
                            <a:ea typeface="汉仪正圆-55W" panose="00020600040101010101" pitchFamily="18" charset="-122"/>
                            <a:sym typeface="汉仪正圆-55W" panose="00020600040101010101" pitchFamily="18" charset="-122"/>
                          </a:rPr>
                          <m:t>−1</m:t>
                        </m:r>
                      </m:sub>
                    </m:sSub>
                    <m:r>
                      <a:rPr lang="zh-CN" altLang="en-US" sz="1600" i="1" smtClean="0">
                        <a:latin typeface="Cambria Math" panose="02040503050406030204" pitchFamily="18" charset="0"/>
                        <a:ea typeface="汉仪正圆-55W" panose="00020600040101010101" pitchFamily="18" charset="-122"/>
                        <a:sym typeface="汉仪正圆-55W" panose="00020600040101010101" pitchFamily="18" charset="-122"/>
                      </a:rPr>
                      <m:t>时刻</m:t>
                    </m:r>
                  </m:oMath>
                </a14:m>
                <a:r>
                  <a:rPr lang="zh-CN" altLang="en-US" sz="1600" b="0">
                    <a:latin typeface="汉仪正圆-55W" panose="00020600040101010101" pitchFamily="18" charset="-122"/>
                    <a:ea typeface="汉仪正圆-55W" panose="00020600040101010101" pitchFamily="18" charset="-122"/>
                    <a:sym typeface="汉仪正圆-55W" panose="00020600040101010101" pitchFamily="18" charset="-122"/>
                  </a:rPr>
                  <a:t>的细胞状态、</a:t>
                </a:r>
                <a:endParaRPr lang="en-US" altLang="zh-CN" sz="1600" b="0">
                  <a:latin typeface="汉仪正圆-55W" panose="00020600040101010101" pitchFamily="18" charset="-122"/>
                  <a:ea typeface="汉仪正圆-55W" panose="00020600040101010101" pitchFamily="18" charset="-122"/>
                  <a:sym typeface="汉仪正圆-55W" panose="00020600040101010101" pitchFamily="18" charset="-122"/>
                </a:endParaRPr>
              </a:p>
              <a:p>
                <a:pPr lvl="0" defTabSz="1217930">
                  <a:defRPr/>
                </a:pPr>
                <a14:m>
                  <m:oMath xmlns:m="http://schemas.openxmlformats.org/officeDocument/2006/math">
                    <m:acc>
                      <m:accPr>
                        <m:chr m:val="̃"/>
                        <m:ctrlPr>
                          <a:rPr lang="en-US" altLang="zh-CN" sz="1600" i="1">
                            <a:latin typeface="Cambria Math" panose="02040503050406030204" pitchFamily="18" charset="0"/>
                            <a:ea typeface="汉仪正圆-55W" panose="00020600040101010101" pitchFamily="18" charset="-122"/>
                            <a:sym typeface="汉仪正圆-55W" panose="00020600040101010101" pitchFamily="18" charset="-122"/>
                          </a:rPr>
                        </m:ctrlPr>
                      </m:accPr>
                      <m:e>
                        <m:sSub>
                          <m:sSubPr>
                            <m:ctrlPr>
                              <a:rPr lang="en-US" altLang="zh-CN" sz="1600" i="1">
                                <a:latin typeface="Cambria Math" panose="02040503050406030204" pitchFamily="18" charset="0"/>
                                <a:ea typeface="汉仪正圆-55W" panose="00020600040101010101" pitchFamily="18" charset="-122"/>
                                <a:sym typeface="汉仪正圆-55W" panose="00020600040101010101" pitchFamily="18" charset="-122"/>
                              </a:rPr>
                            </m:ctrlPr>
                          </m:sSubPr>
                          <m:e>
                            <m:r>
                              <a:rPr lang="en-US" altLang="zh-CN" sz="1600" i="1">
                                <a:latin typeface="Cambria Math" panose="02040503050406030204" pitchFamily="18" charset="0"/>
                                <a:ea typeface="汉仪正圆-55W" panose="00020600040101010101" pitchFamily="18" charset="-122"/>
                                <a:sym typeface="汉仪正圆-55W" panose="00020600040101010101" pitchFamily="18" charset="-122"/>
                              </a:rPr>
                              <m:t>𝑐</m:t>
                            </m:r>
                          </m:e>
                          <m:sub>
                            <m:r>
                              <a:rPr lang="en-US" altLang="zh-CN" sz="1600" i="1">
                                <a:latin typeface="Cambria Math" panose="02040503050406030204" pitchFamily="18" charset="0"/>
                                <a:ea typeface="汉仪正圆-55W" panose="00020600040101010101" pitchFamily="18" charset="-122"/>
                                <a:sym typeface="汉仪正圆-55W" panose="00020600040101010101" pitchFamily="18" charset="-122"/>
                              </a:rPr>
                              <m:t>𝑗</m:t>
                            </m:r>
                          </m:sub>
                        </m:sSub>
                      </m:e>
                    </m:acc>
                    <m:r>
                      <a:rPr lang="zh-CN" altLang="en-US" sz="1600" i="1">
                        <a:latin typeface="Cambria Math" panose="02040503050406030204" pitchFamily="18" charset="0"/>
                        <a:ea typeface="汉仪正圆-55W" panose="00020600040101010101" pitchFamily="18" charset="-122"/>
                        <a:sym typeface="汉仪正圆-55W" panose="00020600040101010101" pitchFamily="18" charset="-122"/>
                      </a:rPr>
                      <m:t>和</m:t>
                    </m:r>
                    <m:acc>
                      <m:accPr>
                        <m:chr m:val="̃"/>
                        <m:ctrlPr>
                          <a:rPr lang="en-US" altLang="zh-CN" sz="1600" i="1">
                            <a:latin typeface="Cambria Math" panose="02040503050406030204" pitchFamily="18" charset="0"/>
                            <a:ea typeface="汉仪正圆-55W" panose="00020600040101010101" pitchFamily="18" charset="-122"/>
                            <a:sym typeface="汉仪正圆-55W" panose="00020600040101010101" pitchFamily="18" charset="-122"/>
                          </a:rPr>
                        </m:ctrlPr>
                      </m:accPr>
                      <m:e>
                        <m:sSub>
                          <m:sSubPr>
                            <m:ctrlPr>
                              <a:rPr lang="en-US" altLang="zh-CN" sz="1600" i="1">
                                <a:latin typeface="Cambria Math" panose="02040503050406030204" pitchFamily="18" charset="0"/>
                                <a:ea typeface="汉仪正圆-55W" panose="00020600040101010101" pitchFamily="18" charset="-122"/>
                                <a:sym typeface="汉仪正圆-55W" panose="00020600040101010101" pitchFamily="18" charset="-122"/>
                              </a:rPr>
                            </m:ctrlPr>
                          </m:sSubPr>
                          <m:e>
                            <m:r>
                              <a:rPr lang="en-US" altLang="zh-CN" sz="1600" i="1">
                                <a:latin typeface="Cambria Math" panose="02040503050406030204" pitchFamily="18" charset="0"/>
                                <a:ea typeface="汉仪正圆-55W" panose="00020600040101010101" pitchFamily="18" charset="-122"/>
                                <a:sym typeface="汉仪正圆-55W" panose="00020600040101010101" pitchFamily="18" charset="-122"/>
                              </a:rPr>
                              <m:t>h</m:t>
                            </m:r>
                          </m:e>
                          <m:sub>
                            <m:r>
                              <a:rPr lang="en-US" altLang="zh-CN" sz="1600" i="1">
                                <a:latin typeface="Cambria Math" panose="02040503050406030204" pitchFamily="18" charset="0"/>
                                <a:ea typeface="汉仪正圆-55W" panose="00020600040101010101" pitchFamily="18" charset="-122"/>
                                <a:sym typeface="汉仪正圆-55W" panose="00020600040101010101" pitchFamily="18" charset="-122"/>
                              </a:rPr>
                              <m:t>𝑗</m:t>
                            </m:r>
                          </m:sub>
                        </m:sSub>
                      </m:e>
                    </m:acc>
                  </m:oMath>
                </a14:m>
                <a:r>
                  <a:rPr lang="zh-CN" altLang="en-US" sz="1600" b="0">
                    <a:latin typeface="汉仪正圆-55W" panose="00020600040101010101" pitchFamily="18" charset="-122"/>
                    <a:ea typeface="汉仪正圆-55W" panose="00020600040101010101" pitchFamily="18" charset="-122"/>
                    <a:sym typeface="汉仪正圆-55W" panose="00020600040101010101" pitchFamily="18" charset="-122"/>
                  </a:rPr>
                  <a:t>是更新值，受</a:t>
                </a:r>
                <a14:m>
                  <m:oMath xmlns:m="http://schemas.openxmlformats.org/officeDocument/2006/math">
                    <m:sSub>
                      <m:sSubPr>
                        <m:ctrlPr>
                          <a:rPr lang="en-US" altLang="zh-CN" sz="1600" b="0" i="1" smtClean="0">
                            <a:latin typeface="Cambria Math" panose="02040503050406030204" pitchFamily="18" charset="0"/>
                            <a:ea typeface="汉仪正圆-55W" panose="00020600040101010101" pitchFamily="18" charset="-122"/>
                            <a:sym typeface="汉仪正圆-55W" panose="00020600040101010101" pitchFamily="18" charset="-122"/>
                          </a:rPr>
                        </m:ctrlPr>
                      </m:sSubPr>
                      <m:e>
                        <m:r>
                          <a:rPr lang="en-US" altLang="zh-CN" sz="1600" b="0" i="1" smtClean="0">
                            <a:latin typeface="Cambria Math" panose="02040503050406030204" pitchFamily="18" charset="0"/>
                            <a:ea typeface="汉仪正圆-55W" panose="00020600040101010101" pitchFamily="18" charset="-122"/>
                            <a:sym typeface="汉仪正圆-55W" panose="00020600040101010101" pitchFamily="18" charset="-122"/>
                          </a:rPr>
                          <m:t>𝑘</m:t>
                        </m:r>
                      </m:e>
                      <m:sub>
                        <m:r>
                          <a:rPr lang="en-US" altLang="zh-CN" sz="1600" b="0" i="1" smtClean="0">
                            <a:latin typeface="Cambria Math" panose="02040503050406030204" pitchFamily="18" charset="0"/>
                            <a:ea typeface="汉仪正圆-55W" panose="00020600040101010101" pitchFamily="18" charset="-122"/>
                            <a:sym typeface="汉仪正圆-55W" panose="00020600040101010101" pitchFamily="18" charset="-122"/>
                          </a:rPr>
                          <m:t>𝑗</m:t>
                        </m:r>
                      </m:sub>
                    </m:sSub>
                    <m:r>
                      <a:rPr lang="zh-CN" altLang="en-US" sz="1600" i="1">
                        <a:latin typeface="Cambria Math" panose="02040503050406030204" pitchFamily="18" charset="0"/>
                        <a:ea typeface="汉仪正圆-55W" panose="00020600040101010101" pitchFamily="18" charset="-122"/>
                        <a:sym typeface="汉仪正圆-55W" panose="00020600040101010101" pitchFamily="18" charset="-122"/>
                      </a:rPr>
                      <m:t>调解</m:t>
                    </m:r>
                  </m:oMath>
                </a14:m>
                <a:endParaRPr lang="en-US" altLang="zh-CN" sz="1600" b="0">
                  <a:latin typeface="汉仪正圆-55W" panose="00020600040101010101" pitchFamily="18" charset="-122"/>
                  <a:ea typeface="汉仪正圆-55W" panose="00020600040101010101" pitchFamily="18" charset="-122"/>
                  <a:sym typeface="汉仪正圆-55W" panose="00020600040101010101" pitchFamily="18" charset="-122"/>
                </a:endParaRPr>
              </a:p>
            </p:txBody>
          </p:sp>
        </mc:Choice>
        <mc:Fallback xmlns="">
          <p:sp>
            <p:nvSpPr>
              <p:cNvPr id="5" name="深度视觉·原创设计 https://www.docer.com/works?userid=22383862">
                <a:extLst>
                  <a:ext uri="{FF2B5EF4-FFF2-40B4-BE49-F238E27FC236}">
                    <a16:creationId xmlns:a16="http://schemas.microsoft.com/office/drawing/2014/main" id="{F3D579EF-F8AB-8089-0608-24FE5B4BB3EE}"/>
                  </a:ext>
                </a:extLst>
              </p:cNvPr>
              <p:cNvSpPr>
                <a:spLocks noRot="1" noChangeAspect="1" noMove="1" noResize="1" noEditPoints="1" noAdjustHandles="1" noChangeArrowheads="1" noChangeShapeType="1" noTextEdit="1"/>
              </p:cNvSpPr>
              <p:nvPr/>
            </p:nvSpPr>
            <p:spPr>
              <a:xfrm>
                <a:off x="1236132" y="3574674"/>
                <a:ext cx="4966460" cy="937821"/>
              </a:xfrm>
              <a:prstGeom prst="rect">
                <a:avLst/>
              </a:prstGeom>
              <a:blipFill>
                <a:blip r:embed="rId4"/>
                <a:stretch>
                  <a:fillRect b="-7143"/>
                </a:stretch>
              </a:blipFill>
            </p:spPr>
            <p:txBody>
              <a:bodyPr/>
              <a:lstStyle/>
              <a:p>
                <a:r>
                  <a:rPr lang="zh-CN" altLang="en-US">
                    <a:noFill/>
                  </a:rPr>
                  <a:t> </a:t>
                </a:r>
              </a:p>
            </p:txBody>
          </p:sp>
        </mc:Fallback>
      </mc:AlternateContent>
      <p:sp>
        <p:nvSpPr>
          <p:cNvPr id="6" name="深度视觉·原创设计 https://www.docer.com/works?userid=22383862">
            <a:extLst>
              <a:ext uri="{FF2B5EF4-FFF2-40B4-BE49-F238E27FC236}">
                <a16:creationId xmlns:a16="http://schemas.microsoft.com/office/drawing/2014/main" id="{4B1219F6-2AE0-3748-C69A-A8F76952C3B3}"/>
              </a:ext>
            </a:extLst>
          </p:cNvPr>
          <p:cNvSpPr/>
          <p:nvPr/>
        </p:nvSpPr>
        <p:spPr>
          <a:xfrm>
            <a:off x="1236132" y="4907153"/>
            <a:ext cx="6885820" cy="346249"/>
          </a:xfrm>
          <a:prstGeom prst="rect">
            <a:avLst/>
          </a:prstGeom>
        </p:spPr>
        <p:txBody>
          <a:bodyPr wrap="square">
            <a:spAutoFit/>
          </a:bodyPr>
          <a:lstStyle/>
          <a:p>
            <a:pPr lvl="0" defTabSz="1217930">
              <a:lnSpc>
                <a:spcPts val="2000"/>
              </a:lnSpc>
              <a:defRPr/>
            </a:pPr>
            <a:r>
              <a:rPr lang="en-US" altLang="zh-CN" sz="1600">
                <a:ea typeface="汉仪正圆-55W" panose="00020600040101010101" pitchFamily="18" charset="-122"/>
                <a:sym typeface="汉仪正圆-55W" panose="00020600040101010101" pitchFamily="18" charset="-122"/>
              </a:rPr>
              <a:t>Phased LSTM</a:t>
            </a:r>
            <a:r>
              <a:rPr lang="zh-CN" altLang="en-US" sz="1600">
                <a:ea typeface="汉仪正圆-55W" panose="00020600040101010101" pitchFamily="18" charset="-122"/>
                <a:sym typeface="汉仪正圆-55W" panose="00020600040101010101" pitchFamily="18" charset="-122"/>
              </a:rPr>
              <a:t>的上述的计算式优势在于记忆衰减率</a:t>
            </a:r>
            <a:endParaRPr lang="en-US" altLang="zh-CN" sz="1600" b="0">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9" name="深度视觉·原创设计 https://www.docer.com/works?userid=22383862">
            <a:extLst>
              <a:ext uri="{FF2B5EF4-FFF2-40B4-BE49-F238E27FC236}">
                <a16:creationId xmlns:a16="http://schemas.microsoft.com/office/drawing/2014/main" id="{53C1EF90-1D60-3E46-D950-DAB4F8FC5DB7}"/>
              </a:ext>
            </a:extLst>
          </p:cNvPr>
          <p:cNvSpPr/>
          <p:nvPr/>
        </p:nvSpPr>
        <p:spPr>
          <a:xfrm>
            <a:off x="939981" y="350796"/>
            <a:ext cx="3120572" cy="5179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10" name="深度视觉·原创设计 https://www.docer.com/works?userid=22383862">
            <a:extLst>
              <a:ext uri="{FF2B5EF4-FFF2-40B4-BE49-F238E27FC236}">
                <a16:creationId xmlns:a16="http://schemas.microsoft.com/office/drawing/2014/main" id="{92A8D15D-5949-43A8-EE91-94E65C77287C}"/>
              </a:ext>
            </a:extLst>
          </p:cNvPr>
          <p:cNvSpPr txBox="1"/>
          <p:nvPr/>
        </p:nvSpPr>
        <p:spPr>
          <a:xfrm>
            <a:off x="1370726" y="455895"/>
            <a:ext cx="2259081" cy="307777"/>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000" spc="300">
                <a:solidFill>
                  <a:schemeClr val="tx1">
                    <a:lumMod val="75000"/>
                    <a:lumOff val="25000"/>
                  </a:schemeClr>
                </a:solidFill>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rPr>
              <a:t>Phased LSTM</a:t>
            </a:r>
            <a:endParaRPr kumimoji="0" lang="zh-CN" altLang="en-US" sz="2000" i="0" u="none" strike="noStrike" kern="1200" cap="none" spc="300" normalizeH="0" baseline="0" noProof="0">
              <a:ln>
                <a:noFill/>
              </a:ln>
              <a:solidFill>
                <a:schemeClr val="tx1">
                  <a:lumMod val="75000"/>
                  <a:lumOff val="25000"/>
                </a:schemeClr>
              </a:solidFill>
              <a:effectLst/>
              <a:uLnTx/>
              <a:uFillTx/>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endParaRPr>
          </a:p>
        </p:txBody>
      </p:sp>
    </p:spTree>
    <p:extLst>
      <p:ext uri="{BB962C8B-B14F-4D97-AF65-F5344CB8AC3E}">
        <p14:creationId xmlns:p14="http://schemas.microsoft.com/office/powerpoint/2010/main" val="2388722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1000"/>
                                        <p:tgtEl>
                                          <p:spTgt spid="3"/>
                                        </p:tgtEl>
                                      </p:cBhvr>
                                    </p:animEffect>
                                    <p:anim calcmode="lin" valueType="num">
                                      <p:cBhvr>
                                        <p:cTn id="14" dur="1000" fill="hold"/>
                                        <p:tgtEl>
                                          <p:spTgt spid="3"/>
                                        </p:tgtEl>
                                        <p:attrNameLst>
                                          <p:attrName>ppt_x</p:attrName>
                                        </p:attrNameLst>
                                      </p:cBhvr>
                                      <p:tavLst>
                                        <p:tav tm="0">
                                          <p:val>
                                            <p:strVal val="#ppt_x"/>
                                          </p:val>
                                        </p:tav>
                                        <p:tav tm="100000">
                                          <p:val>
                                            <p:strVal val="#ppt_x"/>
                                          </p:val>
                                        </p:tav>
                                      </p:tavLst>
                                    </p:anim>
                                    <p:anim calcmode="lin" valueType="num">
                                      <p:cBhvr>
                                        <p:cTn id="15" dur="1000" fill="hold"/>
                                        <p:tgtEl>
                                          <p:spTgt spid="3"/>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grpId="0"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1000"/>
                                        <p:tgtEl>
                                          <p:spTgt spid="5"/>
                                        </p:tgtEl>
                                      </p:cBhvr>
                                    </p:animEffect>
                                    <p:anim calcmode="lin" valueType="num">
                                      <p:cBhvr>
                                        <p:cTn id="20" dur="1000" fill="hold"/>
                                        <p:tgtEl>
                                          <p:spTgt spid="5"/>
                                        </p:tgtEl>
                                        <p:attrNameLst>
                                          <p:attrName>ppt_x</p:attrName>
                                        </p:attrNameLst>
                                      </p:cBhvr>
                                      <p:tavLst>
                                        <p:tav tm="0">
                                          <p:val>
                                            <p:strVal val="#ppt_x"/>
                                          </p:val>
                                        </p:tav>
                                        <p:tav tm="100000">
                                          <p:val>
                                            <p:strVal val="#ppt_x"/>
                                          </p:val>
                                        </p:tav>
                                      </p:tavLst>
                                    </p:anim>
                                    <p:anim calcmode="lin" valueType="num">
                                      <p:cBhvr>
                                        <p:cTn id="21" dur="1000" fill="hold"/>
                                        <p:tgtEl>
                                          <p:spTgt spid="5"/>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grpId="0" nodeType="after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1000"/>
                                        <p:tgtEl>
                                          <p:spTgt spid="6"/>
                                        </p:tgtEl>
                                      </p:cBhvr>
                                    </p:animEffect>
                                    <p:anim calcmode="lin" valueType="num">
                                      <p:cBhvr>
                                        <p:cTn id="26" dur="1000" fill="hold"/>
                                        <p:tgtEl>
                                          <p:spTgt spid="6"/>
                                        </p:tgtEl>
                                        <p:attrNameLst>
                                          <p:attrName>ppt_x</p:attrName>
                                        </p:attrNameLst>
                                      </p:cBhvr>
                                      <p:tavLst>
                                        <p:tav tm="0">
                                          <p:val>
                                            <p:strVal val="#ppt_x"/>
                                          </p:val>
                                        </p:tav>
                                        <p:tav tm="100000">
                                          <p:val>
                                            <p:strVal val="#ppt_x"/>
                                          </p:val>
                                        </p:tav>
                                      </p:tavLst>
                                    </p:anim>
                                    <p:anim calcmode="lin" valueType="num">
                                      <p:cBhvr>
                                        <p:cTn id="27"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5" grpId="0"/>
      <p:bldP spid="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深度视觉·原创设计 https://www.docer.com/works?userid=22383862"/>
          <p:cNvSpPr/>
          <p:nvPr/>
        </p:nvSpPr>
        <p:spPr>
          <a:xfrm flipH="1">
            <a:off x="4321628" y="5188857"/>
            <a:ext cx="942238" cy="870857"/>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3" name="深度视觉·原创设计 https://www.docer.com/works?userid=22383862"/>
          <p:cNvSpPr/>
          <p:nvPr/>
        </p:nvSpPr>
        <p:spPr>
          <a:xfrm rot="10800000" flipH="1">
            <a:off x="1001486" y="798285"/>
            <a:ext cx="942238" cy="870857"/>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4" name="深度视觉·原创设计 https://www.docer.com/works?userid=22383862"/>
          <p:cNvSpPr/>
          <p:nvPr/>
        </p:nvSpPr>
        <p:spPr>
          <a:xfrm>
            <a:off x="1364342" y="1233714"/>
            <a:ext cx="3497944" cy="439057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5" name="深度视觉·原创设计 https://www.docer.com/works?userid=22383862"/>
          <p:cNvSpPr/>
          <p:nvPr/>
        </p:nvSpPr>
        <p:spPr>
          <a:xfrm>
            <a:off x="1524001" y="3588821"/>
            <a:ext cx="3178628" cy="461664"/>
          </a:xfrm>
          <a:prstGeom prst="roundRect">
            <a:avLst>
              <a:gd name="adj" fmla="val 2593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6" name="深度视觉·原创设计 https://www.docer.com/works?userid=22383862"/>
          <p:cNvSpPr txBox="1"/>
          <p:nvPr/>
        </p:nvSpPr>
        <p:spPr>
          <a:xfrm>
            <a:off x="1857829" y="2104572"/>
            <a:ext cx="2525486" cy="1200329"/>
          </a:xfrm>
          <a:prstGeom prst="rect">
            <a:avLst/>
          </a:prstGeom>
          <a:noFill/>
        </p:spPr>
        <p:txBody>
          <a:bodyPr wrap="square" rtlCol="0">
            <a:spAutoFit/>
          </a:bodyPr>
          <a:lstStyle/>
          <a:p>
            <a:pPr algn="ctr"/>
            <a:r>
              <a:rPr lang="zh-CN" altLang="en-US" sz="7200" b="1">
                <a:solidFill>
                  <a:schemeClr val="tx1">
                    <a:lumMod val="75000"/>
                    <a:lumOff val="25000"/>
                  </a:schemeClr>
                </a:solidFill>
                <a:latin typeface="汉仪正圆-55W" panose="00020600040101010101" pitchFamily="18" charset="-122"/>
                <a:ea typeface="汉仪正圆-55W" panose="00020600040101010101" pitchFamily="18" charset="-122"/>
                <a:sym typeface="汉仪正圆-55W" panose="00020600040101010101" pitchFamily="18" charset="-122"/>
              </a:rPr>
              <a:t>目录</a:t>
            </a:r>
          </a:p>
        </p:txBody>
      </p:sp>
      <p:sp>
        <p:nvSpPr>
          <p:cNvPr id="7" name="深度视觉·原创设计 https://www.docer.com/works?userid=22383862"/>
          <p:cNvSpPr txBox="1"/>
          <p:nvPr/>
        </p:nvSpPr>
        <p:spPr>
          <a:xfrm>
            <a:off x="1857829" y="3588820"/>
            <a:ext cx="2525486" cy="461665"/>
          </a:xfrm>
          <a:prstGeom prst="rect">
            <a:avLst/>
          </a:prstGeom>
          <a:noFill/>
        </p:spPr>
        <p:txBody>
          <a:bodyPr wrap="square" rtlCol="0">
            <a:spAutoFit/>
          </a:bodyPr>
          <a:lstStyle/>
          <a:p>
            <a:pPr algn="dist"/>
            <a:r>
              <a:rPr lang="en-US" altLang="zh-CN" sz="2400">
                <a:solidFill>
                  <a:schemeClr val="bg1"/>
                </a:solidFill>
                <a:latin typeface="汉仪正圆-55W" panose="00020600040101010101" pitchFamily="18" charset="-122"/>
                <a:ea typeface="汉仪正圆-55W" panose="00020600040101010101" pitchFamily="18" charset="-122"/>
                <a:cs typeface="阿里巴巴普惠体 Light" panose="00020600040101010101" pitchFamily="18" charset="-122"/>
                <a:sym typeface="汉仪正圆-55W" panose="00020600040101010101" pitchFamily="18" charset="-122"/>
              </a:rPr>
              <a:t>CONTENT</a:t>
            </a:r>
            <a:endParaRPr lang="zh-CN" altLang="en-US" sz="2400">
              <a:solidFill>
                <a:schemeClr val="bg1"/>
              </a:solidFill>
              <a:latin typeface="汉仪正圆-55W" panose="00020600040101010101" pitchFamily="18" charset="-122"/>
              <a:ea typeface="汉仪正圆-55W" panose="00020600040101010101" pitchFamily="18" charset="-122"/>
              <a:cs typeface="阿里巴巴普惠体 Light" panose="00020600040101010101" pitchFamily="18" charset="-122"/>
              <a:sym typeface="汉仪正圆-55W" panose="00020600040101010101" pitchFamily="18" charset="-122"/>
            </a:endParaRPr>
          </a:p>
        </p:txBody>
      </p:sp>
      <p:sp>
        <p:nvSpPr>
          <p:cNvPr id="8" name="深度视觉·原创设计 https://www.docer.com/works?userid=22383862"/>
          <p:cNvSpPr/>
          <p:nvPr/>
        </p:nvSpPr>
        <p:spPr>
          <a:xfrm>
            <a:off x="6313715" y="1366113"/>
            <a:ext cx="781050" cy="781050"/>
          </a:xfrm>
          <a:prstGeom prst="oct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a:latin typeface="汉仪正圆-55W" panose="00020600040101010101" pitchFamily="18" charset="-122"/>
                <a:ea typeface="汉仪正圆-55W" panose="00020600040101010101" pitchFamily="18" charset="-122"/>
                <a:sym typeface="汉仪正圆-55W" panose="00020600040101010101" pitchFamily="18" charset="-122"/>
              </a:rPr>
              <a:t>01</a:t>
            </a:r>
            <a:endParaRPr lang="zh-CN" altLang="en-US" sz="2400">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9" name="深度视觉·原创设计 https://www.docer.com/works?userid=22383862"/>
          <p:cNvSpPr txBox="1"/>
          <p:nvPr/>
        </p:nvSpPr>
        <p:spPr>
          <a:xfrm>
            <a:off x="7228115" y="1495634"/>
            <a:ext cx="3619500" cy="521970"/>
          </a:xfrm>
          <a:prstGeom prst="rect">
            <a:avLst/>
          </a:prstGeom>
          <a:noFill/>
        </p:spPr>
        <p:txBody>
          <a:bodyPr wrap="square" rtlCol="0">
            <a:spAutoFit/>
          </a:bodyPr>
          <a:lstStyle/>
          <a:p>
            <a:r>
              <a:rPr lang="zh-CN" altLang="en-US" sz="2800">
                <a:solidFill>
                  <a:schemeClr val="tx1">
                    <a:lumMod val="75000"/>
                    <a:lumOff val="25000"/>
                  </a:schemeClr>
                </a:solidFill>
                <a:latin typeface="汉仪正圆-55W" panose="00020600040101010101" pitchFamily="18" charset="-122"/>
                <a:ea typeface="汉仪正圆-55W" panose="00020600040101010101" pitchFamily="18" charset="-122"/>
                <a:sym typeface="汉仪正圆-55W" panose="00020600040101010101" pitchFamily="18" charset="-122"/>
              </a:rPr>
              <a:t>摘要和介绍</a:t>
            </a:r>
          </a:p>
        </p:txBody>
      </p:sp>
      <p:sp>
        <p:nvSpPr>
          <p:cNvPr id="11" name="深度视觉·原创设计 https://www.docer.com/works?userid=22383862"/>
          <p:cNvSpPr/>
          <p:nvPr/>
        </p:nvSpPr>
        <p:spPr>
          <a:xfrm>
            <a:off x="6313715" y="2521144"/>
            <a:ext cx="781050" cy="781050"/>
          </a:xfrm>
          <a:prstGeom prst="octag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a:latin typeface="汉仪正圆-55W" panose="00020600040101010101" pitchFamily="18" charset="-122"/>
                <a:ea typeface="汉仪正圆-55W" panose="00020600040101010101" pitchFamily="18" charset="-122"/>
                <a:sym typeface="汉仪正圆-55W" panose="00020600040101010101" pitchFamily="18" charset="-122"/>
              </a:rPr>
              <a:t>02</a:t>
            </a:r>
            <a:endParaRPr lang="zh-CN" altLang="en-US" sz="2400">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12" name="深度视觉·原创设计 https://www.docer.com/works?userid=22383862"/>
          <p:cNvSpPr txBox="1"/>
          <p:nvPr/>
        </p:nvSpPr>
        <p:spPr>
          <a:xfrm>
            <a:off x="7228115" y="2650665"/>
            <a:ext cx="3619500" cy="521970"/>
          </a:xfrm>
          <a:prstGeom prst="rect">
            <a:avLst/>
          </a:prstGeom>
          <a:noFill/>
        </p:spPr>
        <p:txBody>
          <a:bodyPr wrap="square" rtlCol="0">
            <a:spAutoFit/>
          </a:bodyPr>
          <a:lstStyle/>
          <a:p>
            <a:r>
              <a:rPr lang="zh-CN" altLang="en-US" sz="2800">
                <a:solidFill>
                  <a:schemeClr val="tx1">
                    <a:lumMod val="75000"/>
                    <a:lumOff val="25000"/>
                  </a:schemeClr>
                </a:solidFill>
                <a:latin typeface="汉仪正圆-55W" panose="00020600040101010101" pitchFamily="18" charset="-122"/>
                <a:ea typeface="汉仪正圆-55W" panose="00020600040101010101" pitchFamily="18" charset="-122"/>
                <a:sym typeface="汉仪正圆-55W" panose="00020600040101010101" pitchFamily="18" charset="-122"/>
              </a:rPr>
              <a:t>模型理解</a:t>
            </a:r>
          </a:p>
        </p:txBody>
      </p:sp>
      <p:sp>
        <p:nvSpPr>
          <p:cNvPr id="14" name="深度视觉·原创设计 https://www.docer.com/works?userid=22383862"/>
          <p:cNvSpPr/>
          <p:nvPr/>
        </p:nvSpPr>
        <p:spPr>
          <a:xfrm>
            <a:off x="6313715" y="3676175"/>
            <a:ext cx="781050" cy="781050"/>
          </a:xfrm>
          <a:prstGeom prst="oct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a:latin typeface="汉仪正圆-55W" panose="00020600040101010101" pitchFamily="18" charset="-122"/>
                <a:ea typeface="汉仪正圆-55W" panose="00020600040101010101" pitchFamily="18" charset="-122"/>
                <a:sym typeface="汉仪正圆-55W" panose="00020600040101010101" pitchFamily="18" charset="-122"/>
              </a:rPr>
              <a:t>03</a:t>
            </a:r>
            <a:endParaRPr lang="zh-CN" altLang="en-US" sz="2400">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15" name="深度视觉·原创设计 https://www.docer.com/works?userid=22383862"/>
          <p:cNvSpPr txBox="1"/>
          <p:nvPr/>
        </p:nvSpPr>
        <p:spPr>
          <a:xfrm>
            <a:off x="7228115" y="3805696"/>
            <a:ext cx="3619500" cy="521970"/>
          </a:xfrm>
          <a:prstGeom prst="rect">
            <a:avLst/>
          </a:prstGeom>
          <a:noFill/>
        </p:spPr>
        <p:txBody>
          <a:bodyPr wrap="square" rtlCol="0">
            <a:spAutoFit/>
          </a:bodyPr>
          <a:lstStyle/>
          <a:p>
            <a:r>
              <a:rPr lang="zh-CN" altLang="en-US" sz="2800">
                <a:solidFill>
                  <a:schemeClr val="tx1">
                    <a:lumMod val="75000"/>
                    <a:lumOff val="25000"/>
                  </a:schemeClr>
                </a:solidFill>
                <a:latin typeface="汉仪正圆-55W" panose="00020600040101010101" pitchFamily="18" charset="-122"/>
                <a:ea typeface="汉仪正圆-55W" panose="00020600040101010101" pitchFamily="18" charset="-122"/>
                <a:sym typeface="汉仪正圆-55W" panose="00020600040101010101" pitchFamily="18" charset="-122"/>
              </a:rPr>
              <a:t>四个应用</a:t>
            </a:r>
          </a:p>
        </p:txBody>
      </p:sp>
      <p:sp>
        <p:nvSpPr>
          <p:cNvPr id="17" name="深度视觉·原创设计 https://www.docer.com/works?userid=22383862"/>
          <p:cNvSpPr/>
          <p:nvPr/>
        </p:nvSpPr>
        <p:spPr>
          <a:xfrm>
            <a:off x="6313715" y="4831206"/>
            <a:ext cx="781050" cy="781050"/>
          </a:xfrm>
          <a:prstGeom prst="octag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a:latin typeface="汉仪正圆-55W" panose="00020600040101010101" pitchFamily="18" charset="-122"/>
                <a:ea typeface="汉仪正圆-55W" panose="00020600040101010101" pitchFamily="18" charset="-122"/>
                <a:sym typeface="汉仪正圆-55W" panose="00020600040101010101" pitchFamily="18" charset="-122"/>
              </a:rPr>
              <a:t>04</a:t>
            </a:r>
            <a:endParaRPr lang="zh-CN" altLang="en-US" sz="2400">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18" name="深度视觉·原创设计 https://www.docer.com/works?userid=22383862"/>
          <p:cNvSpPr txBox="1"/>
          <p:nvPr/>
        </p:nvSpPr>
        <p:spPr>
          <a:xfrm>
            <a:off x="7228115" y="4960727"/>
            <a:ext cx="3619500" cy="521970"/>
          </a:xfrm>
          <a:prstGeom prst="rect">
            <a:avLst/>
          </a:prstGeom>
          <a:noFill/>
        </p:spPr>
        <p:txBody>
          <a:bodyPr wrap="square" rtlCol="0">
            <a:spAutoFit/>
          </a:bodyPr>
          <a:lstStyle/>
          <a:p>
            <a:r>
              <a:rPr lang="zh-CN" altLang="en-US" sz="2800">
                <a:solidFill>
                  <a:schemeClr val="tx1">
                    <a:lumMod val="75000"/>
                    <a:lumOff val="25000"/>
                  </a:schemeClr>
                </a:solidFill>
                <a:latin typeface="汉仪正圆-55W" panose="00020600040101010101" pitchFamily="18" charset="-122"/>
                <a:ea typeface="汉仪正圆-55W" panose="00020600040101010101" pitchFamily="18" charset="-122"/>
                <a:sym typeface="汉仪正圆-55W" panose="00020600040101010101" pitchFamily="18" charset="-122"/>
              </a:rPr>
              <a:t>总结</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深度视觉·原创设计 https://www.docer.com/works?userid=22383862"/>
          <p:cNvSpPr/>
          <p:nvPr/>
        </p:nvSpPr>
        <p:spPr>
          <a:xfrm flipH="1">
            <a:off x="11252019" y="5989229"/>
            <a:ext cx="939981" cy="868771"/>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55" name="深度视觉·原创设计 https://www.docer.com/works?userid=22383862"/>
          <p:cNvSpPr/>
          <p:nvPr/>
        </p:nvSpPr>
        <p:spPr>
          <a:xfrm rot="10800000" flipH="1">
            <a:off x="0" y="0"/>
            <a:ext cx="939981" cy="868771"/>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56" name="深度视觉·原创设计 https://www.docer.com/works?userid=22383862"/>
          <p:cNvSpPr/>
          <p:nvPr/>
        </p:nvSpPr>
        <p:spPr>
          <a:xfrm>
            <a:off x="4535714" y="350796"/>
            <a:ext cx="3120572" cy="5179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57" name="深度视觉·原创设计 https://www.docer.com/works?userid=22383862"/>
          <p:cNvSpPr txBox="1"/>
          <p:nvPr/>
        </p:nvSpPr>
        <p:spPr>
          <a:xfrm>
            <a:off x="4966459" y="455895"/>
            <a:ext cx="2259081" cy="307777"/>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000" spc="300">
                <a:solidFill>
                  <a:schemeClr val="tx1">
                    <a:lumMod val="75000"/>
                    <a:lumOff val="25000"/>
                  </a:schemeClr>
                </a:solidFill>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rPr>
              <a:t>记忆衰减率</a:t>
            </a:r>
            <a:endParaRPr kumimoji="0" lang="zh-CN" altLang="en-US" sz="2000" i="0" u="none" strike="noStrike" kern="1200" cap="none" spc="300" normalizeH="0" baseline="0" noProof="0">
              <a:ln>
                <a:noFill/>
              </a:ln>
              <a:solidFill>
                <a:schemeClr val="tx1">
                  <a:lumMod val="75000"/>
                  <a:lumOff val="25000"/>
                </a:schemeClr>
              </a:solidFill>
              <a:effectLst/>
              <a:uLnTx/>
              <a:uFillTx/>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endParaRPr>
          </a:p>
        </p:txBody>
      </p:sp>
      <mc:AlternateContent xmlns:mc="http://schemas.openxmlformats.org/markup-compatibility/2006" xmlns:a14="http://schemas.microsoft.com/office/drawing/2010/main">
        <mc:Choice Requires="a14">
          <p:sp>
            <p:nvSpPr>
              <p:cNvPr id="2" name="深度视觉·原创设计 https://www.docer.com/works?userid=22383862">
                <a:extLst>
                  <a:ext uri="{FF2B5EF4-FFF2-40B4-BE49-F238E27FC236}">
                    <a16:creationId xmlns:a16="http://schemas.microsoft.com/office/drawing/2014/main" id="{E969FD05-77B6-916C-14BA-09BBC5252289}"/>
                  </a:ext>
                </a:extLst>
              </p:cNvPr>
              <p:cNvSpPr/>
              <p:nvPr/>
            </p:nvSpPr>
            <p:spPr>
              <a:xfrm>
                <a:off x="1250646" y="2110159"/>
                <a:ext cx="4966460" cy="856645"/>
              </a:xfrm>
              <a:prstGeom prst="rect">
                <a:avLst/>
              </a:prstGeom>
            </p:spPr>
            <p:txBody>
              <a:bodyPr wrap="square">
                <a:spAutoFit/>
              </a:bodyPr>
              <a:lstStyle/>
              <a:p>
                <a:pPr defTabSz="1217930">
                  <a:defRPr/>
                </a:pPr>
                <a14:m>
                  <m:oMathPara xmlns:m="http://schemas.openxmlformats.org/officeDocument/2006/math">
                    <m:oMathParaPr>
                      <m:jc m:val="left"/>
                    </m:oMathParaPr>
                    <m:oMath xmlns:m="http://schemas.openxmlformats.org/officeDocument/2006/math">
                      <m:sSub>
                        <m:sSubPr>
                          <m:ctrlPr>
                            <a:rPr lang="en-US" altLang="zh-CN" sz="1600" i="1" smtClean="0">
                              <a:latin typeface="Cambria Math" panose="02040503050406030204" pitchFamily="18" charset="0"/>
                              <a:ea typeface="汉仪正圆-55W" panose="00020600040101010101" pitchFamily="18" charset="-122"/>
                              <a:sym typeface="汉仪正圆-55W" panose="00020600040101010101" pitchFamily="18" charset="-122"/>
                            </a:rPr>
                          </m:ctrlPr>
                        </m:sSubPr>
                        <m:e>
                          <m:r>
                            <a:rPr lang="en-US" altLang="zh-CN" sz="1600" i="1">
                              <a:latin typeface="Cambria Math" panose="02040503050406030204" pitchFamily="18" charset="0"/>
                              <a:ea typeface="汉仪正圆-55W" panose="00020600040101010101" pitchFamily="18" charset="-122"/>
                              <a:sym typeface="汉仪正圆-55W" panose="00020600040101010101" pitchFamily="18" charset="-122"/>
                            </a:rPr>
                            <m:t>𝑐</m:t>
                          </m:r>
                        </m:e>
                        <m:sub>
                          <m:r>
                            <a:rPr lang="en-US" altLang="zh-CN" sz="1600" b="0" i="1" smtClean="0">
                              <a:latin typeface="Cambria Math" panose="02040503050406030204" pitchFamily="18" charset="0"/>
                              <a:ea typeface="汉仪正圆-55W" panose="00020600040101010101" pitchFamily="18" charset="-122"/>
                              <a:sym typeface="汉仪正圆-55W" panose="00020600040101010101" pitchFamily="18" charset="-122"/>
                            </a:rPr>
                            <m:t>𝑛</m:t>
                          </m:r>
                        </m:sub>
                      </m:sSub>
                      <m:r>
                        <a:rPr lang="en-US" altLang="zh-CN" sz="1600" i="1">
                          <a:latin typeface="Cambria Math" panose="02040503050406030204" pitchFamily="18" charset="0"/>
                          <a:ea typeface="汉仪正圆-55W" panose="00020600040101010101" pitchFamily="18" charset="-122"/>
                          <a:sym typeface="汉仪正圆-55W" panose="00020600040101010101" pitchFamily="18" charset="-122"/>
                        </a:rPr>
                        <m:t>=</m:t>
                      </m:r>
                      <m:sSub>
                        <m:sSubPr>
                          <m:ctrlPr>
                            <a:rPr lang="en-US" altLang="zh-CN" sz="1600" b="0" i="1" smtClean="0">
                              <a:latin typeface="Cambria Math" panose="02040503050406030204" pitchFamily="18" charset="0"/>
                              <a:ea typeface="汉仪正圆-55W" panose="00020600040101010101" pitchFamily="18" charset="-122"/>
                              <a:sym typeface="汉仪正圆-55W" panose="00020600040101010101" pitchFamily="18" charset="-122"/>
                            </a:rPr>
                          </m:ctrlPr>
                        </m:sSubPr>
                        <m:e>
                          <m:sSub>
                            <m:sSubPr>
                              <m:ctrlPr>
                                <a:rPr lang="en-US" altLang="zh-CN" sz="1600" b="0" i="1" smtClean="0">
                                  <a:latin typeface="Cambria Math" panose="02040503050406030204" pitchFamily="18" charset="0"/>
                                  <a:ea typeface="汉仪正圆-55W" panose="00020600040101010101" pitchFamily="18" charset="-122"/>
                                  <a:sym typeface="汉仪正圆-55W" panose="00020600040101010101" pitchFamily="18" charset="-122"/>
                                </a:rPr>
                              </m:ctrlPr>
                            </m:sSubPr>
                            <m:e>
                              <m:r>
                                <a:rPr lang="en-US" altLang="zh-CN" sz="1600" b="0" i="1" smtClean="0">
                                  <a:latin typeface="Cambria Math" panose="02040503050406030204" pitchFamily="18" charset="0"/>
                                  <a:ea typeface="汉仪正圆-55W" panose="00020600040101010101" pitchFamily="18" charset="-122"/>
                                  <a:sym typeface="汉仪正圆-55W" panose="00020600040101010101" pitchFamily="18" charset="-122"/>
                                </a:rPr>
                                <m:t>𝑓</m:t>
                              </m:r>
                            </m:e>
                            <m:sub>
                              <m:r>
                                <a:rPr lang="en-US" altLang="zh-CN" sz="1600" b="0" i="1" smtClean="0">
                                  <a:latin typeface="Cambria Math" panose="02040503050406030204" pitchFamily="18" charset="0"/>
                                  <a:ea typeface="汉仪正圆-55W" panose="00020600040101010101" pitchFamily="18" charset="-122"/>
                                  <a:sym typeface="汉仪正圆-55W" panose="00020600040101010101" pitchFamily="18" charset="-122"/>
                                </a:rPr>
                                <m:t>𝑛</m:t>
                              </m:r>
                            </m:sub>
                          </m:sSub>
                        </m:e>
                        <m:sub>
                          <m:r>
                            <a:rPr lang="en-US" altLang="zh-CN" sz="1600" b="0" i="0" smtClean="0">
                              <a:latin typeface="Cambria Math" panose="02040503050406030204" pitchFamily="18" charset="0"/>
                              <a:ea typeface="汉仪正圆-55W" panose="00020600040101010101" pitchFamily="18" charset="-122"/>
                              <a:sym typeface="汉仪正圆-55W" panose="00020600040101010101" pitchFamily="18" charset="-122"/>
                            </a:rPr>
                            <m:t> </m:t>
                          </m:r>
                        </m:sub>
                      </m:sSub>
                      <m:r>
                        <m:rPr>
                          <m:nor/>
                        </m:rPr>
                        <a:rPr lang="en-US" altLang="zh-CN" sz="1600">
                          <a:ea typeface="汉仪正圆-55W" panose="00020600040101010101" pitchFamily="18" charset="-122"/>
                          <a:sym typeface="汉仪正圆-55W" panose="00020600040101010101" pitchFamily="18" charset="-122"/>
                        </a:rPr>
                        <m:t> </m:t>
                      </m:r>
                      <m:r>
                        <a:rPr lang="en-US" altLang="zh-CN" sz="1600" i="1">
                          <a:latin typeface="Cambria Math" panose="02040503050406030204" pitchFamily="18" charset="0"/>
                          <a:ea typeface="汉仪正圆-55W" panose="00020600040101010101" pitchFamily="18" charset="-122"/>
                          <a:sym typeface="汉仪正圆-55W" panose="00020600040101010101" pitchFamily="18" charset="-122"/>
                        </a:rPr>
                        <m:t>⊙</m:t>
                      </m:r>
                      <m:sSub>
                        <m:sSubPr>
                          <m:ctrlPr>
                            <a:rPr lang="en-US" altLang="zh-CN" sz="1600" i="1">
                              <a:latin typeface="Cambria Math" panose="02040503050406030204" pitchFamily="18" charset="0"/>
                              <a:ea typeface="汉仪正圆-55W" panose="00020600040101010101" pitchFamily="18" charset="-122"/>
                              <a:sym typeface="汉仪正圆-55W" panose="00020600040101010101" pitchFamily="18" charset="-122"/>
                            </a:rPr>
                          </m:ctrlPr>
                        </m:sSubPr>
                        <m:e>
                          <m:r>
                            <a:rPr lang="en-US" altLang="zh-CN" sz="1600" i="1">
                              <a:latin typeface="Cambria Math" panose="02040503050406030204" pitchFamily="18" charset="0"/>
                              <a:ea typeface="汉仪正圆-55W" panose="00020600040101010101" pitchFamily="18" charset="-122"/>
                              <a:sym typeface="汉仪正圆-55W" panose="00020600040101010101" pitchFamily="18" charset="-122"/>
                            </a:rPr>
                            <m:t>𝑐</m:t>
                          </m:r>
                        </m:e>
                        <m:sub>
                          <m:r>
                            <a:rPr lang="en-US" altLang="zh-CN" sz="1600" i="1">
                              <a:latin typeface="Cambria Math" panose="02040503050406030204" pitchFamily="18" charset="0"/>
                              <a:ea typeface="汉仪正圆-55W" panose="00020600040101010101" pitchFamily="18" charset="-122"/>
                              <a:sym typeface="汉仪正圆-55W" panose="00020600040101010101" pitchFamily="18" charset="-122"/>
                            </a:rPr>
                            <m:t>𝑡</m:t>
                          </m:r>
                          <m:r>
                            <a:rPr lang="en-US" altLang="zh-CN" sz="1600" i="1">
                              <a:latin typeface="Cambria Math" panose="02040503050406030204" pitchFamily="18" charset="0"/>
                              <a:ea typeface="汉仪正圆-55W" panose="00020600040101010101" pitchFamily="18" charset="-122"/>
                              <a:sym typeface="汉仪正圆-55W" panose="00020600040101010101" pitchFamily="18" charset="-122"/>
                            </a:rPr>
                            <m:t>−1</m:t>
                          </m:r>
                        </m:sub>
                      </m:sSub>
                      <m:r>
                        <a:rPr lang="en-US" altLang="zh-CN" sz="1600" b="0" i="1" smtClean="0">
                          <a:latin typeface="Cambria Math" panose="02040503050406030204" pitchFamily="18" charset="0"/>
                          <a:ea typeface="汉仪正圆-55W" panose="00020600040101010101" pitchFamily="18" charset="-122"/>
                          <a:sym typeface="汉仪正圆-55W" panose="00020600040101010101" pitchFamily="18" charset="-122"/>
                        </a:rPr>
                        <m:t>=</m:t>
                      </m:r>
                      <m:d>
                        <m:dPr>
                          <m:ctrlPr>
                            <a:rPr lang="en-US" altLang="zh-CN" sz="1600" i="1">
                              <a:latin typeface="Cambria Math" panose="02040503050406030204" pitchFamily="18" charset="0"/>
                              <a:ea typeface="汉仪正圆-55W" panose="00020600040101010101" pitchFamily="18" charset="-122"/>
                              <a:sym typeface="汉仪正圆-55W" panose="00020600040101010101" pitchFamily="18" charset="-122"/>
                            </a:rPr>
                          </m:ctrlPr>
                        </m:dPr>
                        <m:e>
                          <m:r>
                            <a:rPr lang="en-US" altLang="zh-CN" sz="1600" i="1">
                              <a:latin typeface="Cambria Math" panose="02040503050406030204" pitchFamily="18" charset="0"/>
                              <a:ea typeface="汉仪正圆-55W" panose="00020600040101010101" pitchFamily="18" charset="-122"/>
                              <a:sym typeface="汉仪正圆-55W" panose="00020600040101010101" pitchFamily="18" charset="-122"/>
                            </a:rPr>
                            <m:t>1−</m:t>
                          </m:r>
                          <m:r>
                            <a:rPr lang="en-US" altLang="zh-CN" sz="1600" i="1" smtClean="0">
                              <a:latin typeface="Cambria Math" panose="02040503050406030204" pitchFamily="18" charset="0"/>
                              <a:ea typeface="Cambria Math" panose="02040503050406030204" pitchFamily="18" charset="0"/>
                              <a:sym typeface="汉仪正圆-55W" panose="00020600040101010101" pitchFamily="18" charset="-122"/>
                            </a:rPr>
                            <m:t>∈</m:t>
                          </m:r>
                        </m:e>
                      </m:d>
                      <m:r>
                        <a:rPr lang="en-US" altLang="zh-CN" sz="1600" i="1">
                          <a:latin typeface="Cambria Math" panose="02040503050406030204" pitchFamily="18" charset="0"/>
                          <a:ea typeface="汉仪正圆-55W" panose="00020600040101010101" pitchFamily="18" charset="-122"/>
                          <a:sym typeface="汉仪正圆-55W" panose="00020600040101010101" pitchFamily="18" charset="-122"/>
                        </a:rPr>
                        <m:t>⊙</m:t>
                      </m:r>
                      <m:d>
                        <m:dPr>
                          <m:ctrlPr>
                            <a:rPr lang="en-US" altLang="zh-CN" sz="1600" b="0" i="1" smtClean="0">
                              <a:latin typeface="Cambria Math" panose="02040503050406030204" pitchFamily="18" charset="0"/>
                              <a:ea typeface="汉仪正圆-55W" panose="00020600040101010101" pitchFamily="18" charset="-122"/>
                              <a:sym typeface="汉仪正圆-55W" panose="00020600040101010101" pitchFamily="18" charset="-122"/>
                            </a:rPr>
                          </m:ctrlPr>
                        </m:dPr>
                        <m:e>
                          <m:sSub>
                            <m:sSubPr>
                              <m:ctrlPr>
                                <a:rPr lang="en-US" altLang="zh-CN" sz="1600" i="1">
                                  <a:latin typeface="Cambria Math" panose="02040503050406030204" pitchFamily="18" charset="0"/>
                                  <a:ea typeface="汉仪正圆-55W" panose="00020600040101010101" pitchFamily="18" charset="-122"/>
                                  <a:sym typeface="汉仪正圆-55W" panose="00020600040101010101" pitchFamily="18" charset="-122"/>
                                </a:rPr>
                              </m:ctrlPr>
                            </m:sSubPr>
                            <m:e>
                              <m:r>
                                <a:rPr lang="en-US" altLang="zh-CN" sz="1600" i="1">
                                  <a:latin typeface="Cambria Math" panose="02040503050406030204" pitchFamily="18" charset="0"/>
                                  <a:ea typeface="汉仪正圆-55W" panose="00020600040101010101" pitchFamily="18" charset="-122"/>
                                  <a:sym typeface="汉仪正圆-55W" panose="00020600040101010101" pitchFamily="18" charset="-122"/>
                                </a:rPr>
                                <m:t>𝑓</m:t>
                              </m:r>
                            </m:e>
                            <m:sub>
                              <m:r>
                                <a:rPr lang="en-US" altLang="zh-CN" sz="1600" i="1">
                                  <a:latin typeface="Cambria Math" panose="02040503050406030204" pitchFamily="18" charset="0"/>
                                  <a:ea typeface="汉仪正圆-55W" panose="00020600040101010101" pitchFamily="18" charset="-122"/>
                                  <a:sym typeface="汉仪正圆-55W" panose="00020600040101010101" pitchFamily="18" charset="-122"/>
                                </a:rPr>
                                <m:t>𝑛</m:t>
                              </m:r>
                              <m:r>
                                <a:rPr lang="en-US" altLang="zh-CN" sz="1600" b="0" i="1" smtClean="0">
                                  <a:latin typeface="Cambria Math" panose="02040503050406030204" pitchFamily="18" charset="0"/>
                                  <a:ea typeface="汉仪正圆-55W" panose="00020600040101010101" pitchFamily="18" charset="-122"/>
                                  <a:sym typeface="汉仪正圆-55W" panose="00020600040101010101" pitchFamily="18" charset="-122"/>
                                </a:rPr>
                                <m:t>−1</m:t>
                              </m:r>
                            </m:sub>
                          </m:sSub>
                          <m:r>
                            <a:rPr lang="en-US" altLang="zh-CN" sz="1600" b="0" i="1" smtClean="0">
                              <a:latin typeface="Cambria Math" panose="02040503050406030204" pitchFamily="18" charset="0"/>
                              <a:ea typeface="汉仪正圆-55W" panose="00020600040101010101" pitchFamily="18" charset="-122"/>
                              <a:sym typeface="汉仪正圆-55W" panose="00020600040101010101" pitchFamily="18" charset="-122"/>
                            </a:rPr>
                            <m:t>⊙</m:t>
                          </m:r>
                          <m:sSub>
                            <m:sSubPr>
                              <m:ctrlPr>
                                <a:rPr lang="en-US" altLang="zh-CN" sz="1600" i="1">
                                  <a:latin typeface="Cambria Math" panose="02040503050406030204" pitchFamily="18" charset="0"/>
                                  <a:ea typeface="汉仪正圆-55W" panose="00020600040101010101" pitchFamily="18" charset="-122"/>
                                  <a:sym typeface="汉仪正圆-55W" panose="00020600040101010101" pitchFamily="18" charset="-122"/>
                                </a:rPr>
                              </m:ctrlPr>
                            </m:sSubPr>
                            <m:e>
                              <m:r>
                                <a:rPr lang="en-US" altLang="zh-CN" sz="1600" i="1">
                                  <a:latin typeface="Cambria Math" panose="02040503050406030204" pitchFamily="18" charset="0"/>
                                  <a:ea typeface="汉仪正圆-55W" panose="00020600040101010101" pitchFamily="18" charset="-122"/>
                                  <a:sym typeface="汉仪正圆-55W" panose="00020600040101010101" pitchFamily="18" charset="-122"/>
                                </a:rPr>
                                <m:t>𝑐</m:t>
                              </m:r>
                            </m:e>
                            <m:sub>
                              <m:r>
                                <a:rPr lang="en-US" altLang="zh-CN" sz="1600" b="0" i="1" smtClean="0">
                                  <a:latin typeface="Cambria Math" panose="02040503050406030204" pitchFamily="18" charset="0"/>
                                  <a:ea typeface="汉仪正圆-55W" panose="00020600040101010101" pitchFamily="18" charset="-122"/>
                                  <a:sym typeface="汉仪正圆-55W" panose="00020600040101010101" pitchFamily="18" charset="-122"/>
                                </a:rPr>
                                <m:t>𝑛</m:t>
                              </m:r>
                              <m:r>
                                <a:rPr lang="en-US" altLang="zh-CN" sz="1600" b="0" i="1" smtClean="0">
                                  <a:latin typeface="Cambria Math" panose="02040503050406030204" pitchFamily="18" charset="0"/>
                                  <a:ea typeface="汉仪正圆-55W" panose="00020600040101010101" pitchFamily="18" charset="-122"/>
                                  <a:sym typeface="汉仪正圆-55W" panose="00020600040101010101" pitchFamily="18" charset="-122"/>
                                </a:rPr>
                                <m:t>−2</m:t>
                              </m:r>
                            </m:sub>
                          </m:sSub>
                        </m:e>
                      </m:d>
                    </m:oMath>
                  </m:oMathPara>
                </a14:m>
                <a:endParaRPr lang="en-US" altLang="zh-CN" sz="1600" b="0" i="1">
                  <a:latin typeface="Cambria Math" panose="02040503050406030204" pitchFamily="18" charset="0"/>
                  <a:ea typeface="汉仪正圆-55W" panose="00020600040101010101" pitchFamily="18" charset="-122"/>
                  <a:sym typeface="汉仪正圆-55W" panose="00020600040101010101" pitchFamily="18" charset="-122"/>
                </a:endParaRPr>
              </a:p>
              <a:p>
                <a:pPr defTabSz="1217930">
                  <a:defRPr/>
                </a:pPr>
                <a:endParaRPr lang="en-US" altLang="zh-CN" sz="1600" i="1">
                  <a:latin typeface="Cambria Math" panose="02040503050406030204" pitchFamily="18" charset="0"/>
                  <a:ea typeface="汉仪正圆-55W" panose="00020600040101010101" pitchFamily="18" charset="-122"/>
                  <a:sym typeface="汉仪正圆-55W" panose="00020600040101010101" pitchFamily="18" charset="-122"/>
                </a:endParaRPr>
              </a:p>
              <a:p>
                <a:pPr defTabSz="1217930">
                  <a:defRPr/>
                </a:pPr>
                <a:r>
                  <a:rPr lang="zh-CN" altLang="en-US" sz="1600">
                    <a:latin typeface="Cambria Math" panose="02040503050406030204" pitchFamily="18" charset="0"/>
                    <a:ea typeface="汉仪正圆-55W" panose="00020600040101010101" pitchFamily="18" charset="-122"/>
                    <a:sym typeface="汉仪正圆-55W" panose="00020600040101010101" pitchFamily="18" charset="-122"/>
                  </a:rPr>
                  <a:t>这意味着对于</a:t>
                </a:r>
                <a14:m>
                  <m:oMath xmlns:m="http://schemas.openxmlformats.org/officeDocument/2006/math">
                    <m:r>
                      <a:rPr lang="zh-CN" altLang="en-US" sz="1600" i="0" smtClean="0">
                        <a:latin typeface="Cambria Math" panose="02040503050406030204" pitchFamily="18" charset="0"/>
                        <a:ea typeface="汉仪正圆-55W" panose="00020600040101010101" pitchFamily="18" charset="-122"/>
                        <a:sym typeface="汉仪正圆-55W" panose="00020600040101010101" pitchFamily="18" charset="-122"/>
                      </a:rPr>
                      <m:t>∈</m:t>
                    </m:r>
                    <m:r>
                      <a:rPr lang="en-US" altLang="zh-CN" sz="1600" b="0" i="0" smtClean="0">
                        <a:latin typeface="Cambria Math" panose="02040503050406030204" pitchFamily="18" charset="0"/>
                        <a:ea typeface="汉仪正圆-55W" panose="00020600040101010101" pitchFamily="18" charset="-122"/>
                        <a:sym typeface="汉仪正圆-55W" panose="00020600040101010101" pitchFamily="18" charset="-122"/>
                      </a:rPr>
                      <m:t>&lt;1</m:t>
                    </m:r>
                  </m:oMath>
                </a14:m>
                <a:r>
                  <a:rPr lang="zh-CN" altLang="en-US" sz="1600">
                    <a:latin typeface="Cambria Math" panose="02040503050406030204" pitchFamily="18" charset="0"/>
                    <a:ea typeface="汉仪正圆-55W" panose="00020600040101010101" pitchFamily="18" charset="-122"/>
                    <a:sym typeface="汉仪正圆-55W" panose="00020600040101010101" pitchFamily="18" charset="-122"/>
                  </a:rPr>
                  <a:t>的记忆随每个时间步长指数级衰减</a:t>
                </a:r>
                <a:endParaRPr lang="en-US" altLang="zh-CN" sz="1600">
                  <a:latin typeface="Cambria Math" panose="02040503050406030204" pitchFamily="18" charset="0"/>
                  <a:ea typeface="汉仪正圆-55W" panose="00020600040101010101" pitchFamily="18" charset="-122"/>
                  <a:sym typeface="汉仪正圆-55W" panose="00020600040101010101" pitchFamily="18" charset="-122"/>
                </a:endParaRPr>
              </a:p>
            </p:txBody>
          </p:sp>
        </mc:Choice>
        <mc:Fallback xmlns="">
          <p:sp>
            <p:nvSpPr>
              <p:cNvPr id="2" name="深度视觉·原创设计 https://www.docer.com/works?userid=22383862">
                <a:extLst>
                  <a:ext uri="{FF2B5EF4-FFF2-40B4-BE49-F238E27FC236}">
                    <a16:creationId xmlns:a16="http://schemas.microsoft.com/office/drawing/2014/main" id="{E969FD05-77B6-916C-14BA-09BBC5252289}"/>
                  </a:ext>
                </a:extLst>
              </p:cNvPr>
              <p:cNvSpPr>
                <a:spLocks noRot="1" noChangeAspect="1" noMove="1" noResize="1" noEditPoints="1" noAdjustHandles="1" noChangeArrowheads="1" noChangeShapeType="1" noTextEdit="1"/>
              </p:cNvSpPr>
              <p:nvPr/>
            </p:nvSpPr>
            <p:spPr>
              <a:xfrm>
                <a:off x="1250646" y="2110159"/>
                <a:ext cx="4966460" cy="856645"/>
              </a:xfrm>
              <a:prstGeom prst="rect">
                <a:avLst/>
              </a:prstGeom>
              <a:blipFill>
                <a:blip r:embed="rId2"/>
                <a:stretch>
                  <a:fillRect l="-613" b="-851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深度视觉·原创设计 https://www.docer.com/works?userid=22383862">
                <a:extLst>
                  <a:ext uri="{FF2B5EF4-FFF2-40B4-BE49-F238E27FC236}">
                    <a16:creationId xmlns:a16="http://schemas.microsoft.com/office/drawing/2014/main" id="{094694C1-F969-2B42-3F90-1E64F819DCB2}"/>
                  </a:ext>
                </a:extLst>
              </p:cNvPr>
              <p:cNvSpPr/>
              <p:nvPr/>
            </p:nvSpPr>
            <p:spPr>
              <a:xfrm>
                <a:off x="1250646" y="1155752"/>
                <a:ext cx="9101668" cy="861774"/>
              </a:xfrm>
              <a:prstGeom prst="rect">
                <a:avLst/>
              </a:prstGeom>
            </p:spPr>
            <p:txBody>
              <a:bodyPr wrap="square">
                <a:spAutoFit/>
              </a:bodyPr>
              <a:lstStyle/>
              <a:p>
                <a:pPr lvl="0" defTabSz="1217930">
                  <a:lnSpc>
                    <a:spcPts val="2000"/>
                  </a:lnSpc>
                  <a:defRPr/>
                </a:pPr>
                <a:r>
                  <a:rPr lang="zh-CN" altLang="en-US" sz="1600">
                    <a:ea typeface="汉仪正圆-55W" panose="00020600040101010101" pitchFamily="18" charset="-122"/>
                    <a:sym typeface="汉仪正圆-55W" panose="00020600040101010101" pitchFamily="18" charset="-122"/>
                  </a:rPr>
                  <a:t>目的：保持</a:t>
                </a:r>
                <a14:m>
                  <m:oMath xmlns:m="http://schemas.openxmlformats.org/officeDocument/2006/math">
                    <m:sSub>
                      <m:sSubPr>
                        <m:ctrlPr>
                          <a:rPr lang="en-US" altLang="zh-CN" sz="1600" b="0" i="1" smtClean="0">
                            <a:latin typeface="Cambria Math" panose="02040503050406030204" pitchFamily="18" charset="0"/>
                            <a:ea typeface="汉仪正圆-55W" panose="00020600040101010101" pitchFamily="18" charset="-122"/>
                            <a:sym typeface="汉仪正圆-55W" panose="00020600040101010101" pitchFamily="18" charset="-122"/>
                          </a:rPr>
                        </m:ctrlPr>
                      </m:sSubPr>
                      <m:e>
                        <m:r>
                          <a:rPr lang="en-US" altLang="zh-CN" sz="1600" b="0" i="1" smtClean="0">
                            <a:latin typeface="Cambria Math" panose="02040503050406030204" pitchFamily="18" charset="0"/>
                            <a:ea typeface="汉仪正圆-55W" panose="00020600040101010101" pitchFamily="18" charset="-122"/>
                            <a:sym typeface="汉仪正圆-55W" panose="00020600040101010101" pitchFamily="18" charset="-122"/>
                          </a:rPr>
                          <m:t>𝑐</m:t>
                        </m:r>
                      </m:e>
                      <m:sub>
                        <m:r>
                          <a:rPr lang="en-US" altLang="zh-CN" sz="1600" b="0" i="1" smtClean="0">
                            <a:latin typeface="Cambria Math" panose="02040503050406030204" pitchFamily="18" charset="0"/>
                            <a:ea typeface="汉仪正圆-55W" panose="00020600040101010101" pitchFamily="18" charset="-122"/>
                            <a:sym typeface="汉仪正圆-55W" panose="00020600040101010101" pitchFamily="18" charset="-122"/>
                          </a:rPr>
                          <m:t>0</m:t>
                        </m:r>
                      </m:sub>
                    </m:sSub>
                  </m:oMath>
                </a14:m>
                <a:r>
                  <a:rPr lang="zh-CN" altLang="en-US" sz="1600" b="0">
                    <a:latin typeface="汉仪正圆-55W" panose="00020600040101010101" pitchFamily="18" charset="-122"/>
                    <a:ea typeface="汉仪正圆-55W" panose="00020600040101010101" pitchFamily="18" charset="-122"/>
                    <a:sym typeface="汉仪正圆-55W" panose="00020600040101010101" pitchFamily="18" charset="-122"/>
                  </a:rPr>
                  <a:t>在不接收额外的输入时一直不变，</a:t>
                </a:r>
                <a14:m>
                  <m:oMath xmlns:m="http://schemas.openxmlformats.org/officeDocument/2006/math">
                    <m:sSub>
                      <m:sSubPr>
                        <m:ctrlPr>
                          <a:rPr lang="en-US" altLang="zh-CN" sz="1600" b="0" i="1" smtClean="0">
                            <a:latin typeface="Cambria Math" panose="02040503050406030204" pitchFamily="18" charset="0"/>
                            <a:ea typeface="汉仪正圆-55W" panose="00020600040101010101" pitchFamily="18" charset="-122"/>
                            <a:sym typeface="汉仪正圆-55W" panose="00020600040101010101" pitchFamily="18" charset="-122"/>
                          </a:rPr>
                        </m:ctrlPr>
                      </m:sSubPr>
                      <m:e>
                        <m:r>
                          <a:rPr lang="en-US" altLang="zh-CN" sz="1600" b="0" i="1" smtClean="0">
                            <a:latin typeface="Cambria Math" panose="02040503050406030204" pitchFamily="18" charset="0"/>
                            <a:ea typeface="汉仪正圆-55W" panose="00020600040101010101" pitchFamily="18" charset="-122"/>
                            <a:sym typeface="汉仪正圆-55W" panose="00020600040101010101" pitchFamily="18" charset="-122"/>
                          </a:rPr>
                          <m:t>𝑖</m:t>
                        </m:r>
                      </m:e>
                      <m:sub>
                        <m:r>
                          <a:rPr lang="en-US" altLang="zh-CN" sz="1600" b="0" i="1" smtClean="0">
                            <a:latin typeface="Cambria Math" panose="02040503050406030204" pitchFamily="18" charset="0"/>
                            <a:ea typeface="汉仪正圆-55W" panose="00020600040101010101" pitchFamily="18" charset="-122"/>
                            <a:sym typeface="汉仪正圆-55W" panose="00020600040101010101" pitchFamily="18" charset="-122"/>
                          </a:rPr>
                          <m:t>𝑗</m:t>
                        </m:r>
                      </m:sub>
                    </m:sSub>
                    <m:r>
                      <a:rPr lang="en-US" altLang="zh-CN" sz="1600" b="0" i="1" smtClean="0">
                        <a:latin typeface="Cambria Math" panose="02040503050406030204" pitchFamily="18" charset="0"/>
                        <a:ea typeface="汉仪正圆-55W" panose="00020600040101010101" pitchFamily="18" charset="-122"/>
                        <a:sym typeface="汉仪正圆-55W" panose="00020600040101010101" pitchFamily="18" charset="-122"/>
                      </a:rPr>
                      <m:t>=0</m:t>
                    </m:r>
                    <m:r>
                      <a:rPr lang="zh-CN" altLang="en-US" sz="1600" i="1">
                        <a:latin typeface="Cambria Math" panose="02040503050406030204" pitchFamily="18" charset="0"/>
                        <a:ea typeface="汉仪正圆-55W" panose="00020600040101010101" pitchFamily="18" charset="-122"/>
                        <a:sym typeface="汉仪正圆-55W" panose="00020600040101010101" pitchFamily="18" charset="-122"/>
                      </a:rPr>
                      <m:t>，</m:t>
                    </m:r>
                  </m:oMath>
                </a14:m>
                <a:endParaRPr lang="en-US" altLang="zh-CN" sz="1600" b="0">
                  <a:latin typeface="汉仪正圆-55W" panose="00020600040101010101" pitchFamily="18" charset="-122"/>
                  <a:ea typeface="汉仪正圆-55W" panose="00020600040101010101" pitchFamily="18" charset="-122"/>
                  <a:sym typeface="汉仪正圆-55W" panose="00020600040101010101" pitchFamily="18" charset="-122"/>
                </a:endParaRPr>
              </a:p>
              <a:p>
                <a:pPr lvl="0" defTabSz="1217930">
                  <a:lnSpc>
                    <a:spcPts val="2000"/>
                  </a:lnSpc>
                  <a:defRPr/>
                </a:pPr>
                <a:endParaRPr lang="en-US" altLang="zh-CN" sz="1600">
                  <a:latin typeface="汉仪正圆-55W" panose="00020600040101010101" pitchFamily="18" charset="-122"/>
                  <a:ea typeface="汉仪正圆-55W" panose="00020600040101010101" pitchFamily="18" charset="-122"/>
                  <a:sym typeface="汉仪正圆-55W" panose="00020600040101010101" pitchFamily="18" charset="-122"/>
                </a:endParaRPr>
              </a:p>
              <a:p>
                <a:pPr lvl="0" defTabSz="1217930">
                  <a:lnSpc>
                    <a:spcPts val="2000"/>
                  </a:lnSpc>
                  <a:defRPr/>
                </a:pPr>
                <a:r>
                  <a:rPr lang="zh-CN" altLang="en-US" sz="1600" b="0">
                    <a:latin typeface="汉仪正圆-55W" panose="00020600040101010101" pitchFamily="18" charset="-122"/>
                    <a:ea typeface="汉仪正圆-55W" panose="00020600040101010101" pitchFamily="18" charset="-122"/>
                    <a:sym typeface="汉仪正圆-55W" panose="00020600040101010101" pitchFamily="18" charset="-122"/>
                  </a:rPr>
                  <a:t>在</a:t>
                </a:r>
                <a:r>
                  <a:rPr lang="en-US" altLang="zh-CN" sz="1600" b="1">
                    <a:solidFill>
                      <a:srgbClr val="00B050"/>
                    </a:solidFill>
                    <a:latin typeface="汉仪正圆-55W" panose="00020600040101010101" pitchFamily="18" charset="-122"/>
                    <a:ea typeface="汉仪正圆-55W" panose="00020600040101010101" pitchFamily="18" charset="-122"/>
                    <a:sym typeface="汉仪正圆-55W" panose="00020600040101010101" pitchFamily="18" charset="-122"/>
                  </a:rPr>
                  <a:t>standard LSTM</a:t>
                </a:r>
                <a:r>
                  <a:rPr lang="zh-CN" altLang="en-US" sz="1600" b="0">
                    <a:latin typeface="汉仪正圆-55W" panose="00020600040101010101" pitchFamily="18" charset="-122"/>
                    <a:ea typeface="汉仪正圆-55W" panose="00020600040101010101" pitchFamily="18" charset="-122"/>
                    <a:sym typeface="汉仪正圆-55W" panose="00020600040101010101" pitchFamily="18" charset="-122"/>
                  </a:rPr>
                  <a:t>中遗忘门是完全打开的</a:t>
                </a:r>
                <a:endParaRPr lang="en-US" altLang="zh-CN" sz="1600" b="0">
                  <a:latin typeface="汉仪正圆-55W" panose="00020600040101010101" pitchFamily="18" charset="-122"/>
                  <a:ea typeface="汉仪正圆-55W" panose="00020600040101010101" pitchFamily="18" charset="-122"/>
                  <a:sym typeface="汉仪正圆-55W" panose="00020600040101010101" pitchFamily="18" charset="-122"/>
                </a:endParaRPr>
              </a:p>
            </p:txBody>
          </p:sp>
        </mc:Choice>
        <mc:Fallback xmlns="">
          <p:sp>
            <p:nvSpPr>
              <p:cNvPr id="3" name="深度视觉·原创设计 https://www.docer.com/works?userid=22383862">
                <a:extLst>
                  <a:ext uri="{FF2B5EF4-FFF2-40B4-BE49-F238E27FC236}">
                    <a16:creationId xmlns:a16="http://schemas.microsoft.com/office/drawing/2014/main" id="{094694C1-F969-2B42-3F90-1E64F819DCB2}"/>
                  </a:ext>
                </a:extLst>
              </p:cNvPr>
              <p:cNvSpPr>
                <a:spLocks noRot="1" noChangeAspect="1" noMove="1" noResize="1" noEditPoints="1" noAdjustHandles="1" noChangeArrowheads="1" noChangeShapeType="1" noTextEdit="1"/>
              </p:cNvSpPr>
              <p:nvPr/>
            </p:nvSpPr>
            <p:spPr>
              <a:xfrm>
                <a:off x="1250646" y="1155752"/>
                <a:ext cx="9101668" cy="861774"/>
              </a:xfrm>
              <a:prstGeom prst="rect">
                <a:avLst/>
              </a:prstGeom>
              <a:blipFill>
                <a:blip r:embed="rId3"/>
                <a:stretch>
                  <a:fillRect l="-335" t="-709" b="-8511"/>
                </a:stretch>
              </a:blipFill>
            </p:spPr>
            <p:txBody>
              <a:bodyPr/>
              <a:lstStyle/>
              <a:p>
                <a:r>
                  <a:rPr lang="zh-CN" altLang="en-US">
                    <a:noFill/>
                  </a:rPr>
                  <a:t> </a:t>
                </a:r>
              </a:p>
            </p:txBody>
          </p:sp>
        </mc:Fallback>
      </mc:AlternateContent>
      <p:sp>
        <p:nvSpPr>
          <p:cNvPr id="9" name="深度视觉·原创设计 https://www.docer.com/works?userid=22383862">
            <a:extLst>
              <a:ext uri="{FF2B5EF4-FFF2-40B4-BE49-F238E27FC236}">
                <a16:creationId xmlns:a16="http://schemas.microsoft.com/office/drawing/2014/main" id="{53C1EF90-1D60-3E46-D950-DAB4F8FC5DB7}"/>
              </a:ext>
            </a:extLst>
          </p:cNvPr>
          <p:cNvSpPr/>
          <p:nvPr/>
        </p:nvSpPr>
        <p:spPr>
          <a:xfrm>
            <a:off x="939981" y="350796"/>
            <a:ext cx="3120572" cy="5179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10" name="深度视觉·原创设计 https://www.docer.com/works?userid=22383862">
            <a:extLst>
              <a:ext uri="{FF2B5EF4-FFF2-40B4-BE49-F238E27FC236}">
                <a16:creationId xmlns:a16="http://schemas.microsoft.com/office/drawing/2014/main" id="{92A8D15D-5949-43A8-EE91-94E65C77287C}"/>
              </a:ext>
            </a:extLst>
          </p:cNvPr>
          <p:cNvSpPr txBox="1"/>
          <p:nvPr/>
        </p:nvSpPr>
        <p:spPr>
          <a:xfrm>
            <a:off x="1370726" y="455895"/>
            <a:ext cx="2259081" cy="307777"/>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000" spc="300">
                <a:solidFill>
                  <a:schemeClr val="tx1">
                    <a:lumMod val="75000"/>
                    <a:lumOff val="25000"/>
                  </a:schemeClr>
                </a:solidFill>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rPr>
              <a:t>Phased LSTM</a:t>
            </a:r>
            <a:endParaRPr kumimoji="0" lang="zh-CN" altLang="en-US" sz="2000" i="0" u="none" strike="noStrike" kern="1200" cap="none" spc="300" normalizeH="0" baseline="0" noProof="0">
              <a:ln>
                <a:noFill/>
              </a:ln>
              <a:solidFill>
                <a:schemeClr val="tx1">
                  <a:lumMod val="75000"/>
                  <a:lumOff val="25000"/>
                </a:schemeClr>
              </a:solidFill>
              <a:effectLst/>
              <a:uLnTx/>
              <a:uFillTx/>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endParaRPr>
          </a:p>
        </p:txBody>
      </p:sp>
      <mc:AlternateContent xmlns:mc="http://schemas.openxmlformats.org/markup-compatibility/2006" xmlns:a14="http://schemas.microsoft.com/office/drawing/2010/main">
        <mc:Choice Requires="a14">
          <p:sp>
            <p:nvSpPr>
              <p:cNvPr id="4" name="深度视觉·原创设计 https://www.docer.com/works?userid=22383862">
                <a:extLst>
                  <a:ext uri="{FF2B5EF4-FFF2-40B4-BE49-F238E27FC236}">
                    <a16:creationId xmlns:a16="http://schemas.microsoft.com/office/drawing/2014/main" id="{7C25E413-3655-9F84-1473-398F97ADA11D}"/>
                  </a:ext>
                </a:extLst>
              </p:cNvPr>
              <p:cNvSpPr/>
              <p:nvPr/>
            </p:nvSpPr>
            <p:spPr>
              <a:xfrm>
                <a:off x="1259113" y="3710359"/>
                <a:ext cx="6405640" cy="2062103"/>
              </a:xfrm>
              <a:prstGeom prst="rect">
                <a:avLst/>
              </a:prstGeom>
            </p:spPr>
            <p:txBody>
              <a:bodyPr wrap="square">
                <a:spAutoFit/>
              </a:bodyPr>
              <a:lstStyle/>
              <a:p>
                <a:pPr defTabSz="1217930">
                  <a:defRPr/>
                </a:pPr>
                <a14:m>
                  <m:oMath xmlns:m="http://schemas.openxmlformats.org/officeDocument/2006/math">
                    <m:r>
                      <a:rPr lang="zh-CN" altLang="en-US" sz="1600" i="1" smtClean="0">
                        <a:latin typeface="Cambria Math" panose="02040503050406030204" pitchFamily="18" charset="0"/>
                        <a:ea typeface="汉仪正圆-55W" panose="00020600040101010101" pitchFamily="18" charset="-122"/>
                        <a:sym typeface="汉仪正圆-55W" panose="00020600040101010101" pitchFamily="18" charset="-122"/>
                      </a:rPr>
                      <m:t>对于</m:t>
                    </m:r>
                  </m:oMath>
                </a14:m>
                <a:r>
                  <a:rPr lang="en-US" altLang="zh-CN" sz="1600" b="1">
                    <a:solidFill>
                      <a:srgbClr val="00B050"/>
                    </a:solidFill>
                    <a:latin typeface="Cambria Math" panose="02040503050406030204" pitchFamily="18" charset="0"/>
                    <a:ea typeface="汉仪正圆-55W" panose="00020600040101010101" pitchFamily="18" charset="-122"/>
                    <a:sym typeface="汉仪正圆-55W" panose="00020600040101010101" pitchFamily="18" charset="-122"/>
                  </a:rPr>
                  <a:t>Phased LSTM</a:t>
                </a:r>
                <a:r>
                  <a:rPr lang="zh-CN" altLang="en-US" sz="1600">
                    <a:latin typeface="Cambria Math" panose="02040503050406030204" pitchFamily="18" charset="0"/>
                    <a:ea typeface="汉仪正圆-55W" panose="00020600040101010101" pitchFamily="18" charset="-122"/>
                    <a:sym typeface="汉仪正圆-55W" panose="00020600040101010101" pitchFamily="18" charset="-122"/>
                  </a:rPr>
                  <a:t>来说，它只在时间门打开的阶段才会出现衰减</a:t>
                </a:r>
                <a:endParaRPr lang="en-US" altLang="zh-CN" sz="1600">
                  <a:latin typeface="Cambria Math" panose="02040503050406030204" pitchFamily="18" charset="0"/>
                  <a:ea typeface="汉仪正圆-55W" panose="00020600040101010101" pitchFamily="18" charset="-122"/>
                  <a:sym typeface="汉仪正圆-55W" panose="00020600040101010101" pitchFamily="18" charset="-122"/>
                </a:endParaRPr>
              </a:p>
              <a:p>
                <a:pPr defTabSz="1217930">
                  <a:defRPr/>
                </a:pPr>
                <a:endParaRPr lang="en-US" altLang="zh-CN" sz="1600">
                  <a:latin typeface="Cambria Math" panose="02040503050406030204" pitchFamily="18" charset="0"/>
                  <a:ea typeface="汉仪正圆-55W" panose="00020600040101010101" pitchFamily="18" charset="-122"/>
                  <a:sym typeface="汉仪正圆-55W" panose="00020600040101010101" pitchFamily="18" charset="-122"/>
                </a:endParaRPr>
              </a:p>
              <a:p>
                <a:pPr defTabSz="1217930">
                  <a:defRPr/>
                </a:pPr>
                <a:r>
                  <a:rPr lang="zh-CN" altLang="en-US" sz="1600">
                    <a:latin typeface="Cambria Math" panose="02040503050406030204" pitchFamily="18" charset="0"/>
                    <a:ea typeface="汉仪正圆-55W" panose="00020600040101010101" pitchFamily="18" charset="-122"/>
                    <a:sym typeface="汉仪正圆-55W" panose="00020600040101010101" pitchFamily="18" charset="-122"/>
                  </a:rPr>
                  <a:t>在一个周期</a:t>
                </a:r>
                <a14:m>
                  <m:oMath xmlns:m="http://schemas.openxmlformats.org/officeDocument/2006/math">
                    <m:r>
                      <a:rPr lang="zh-CN" altLang="en-US" sz="1600" i="1" smtClean="0">
                        <a:latin typeface="Cambria Math" panose="02040503050406030204" pitchFamily="18" charset="0"/>
                        <a:ea typeface="汉仪正圆-55W" panose="00020600040101010101" pitchFamily="18" charset="-122"/>
                        <a:sym typeface="汉仪正圆-55W" panose="00020600040101010101" pitchFamily="18" charset="-122"/>
                      </a:rPr>
                      <m:t>𝜏</m:t>
                    </m:r>
                  </m:oMath>
                </a14:m>
                <a:r>
                  <a:rPr lang="zh-CN" altLang="en-US" sz="1600">
                    <a:latin typeface="Cambria Math" panose="02040503050406030204" pitchFamily="18" charset="0"/>
                    <a:ea typeface="汉仪正圆-55W" panose="00020600040101010101" pitchFamily="18" charset="-122"/>
                    <a:sym typeface="汉仪正圆-55W" panose="00020600040101010101" pitchFamily="18" charset="-122"/>
                  </a:rPr>
                  <a:t>内的单独振荡中，单元只在</a:t>
                </a:r>
                <a14:m>
                  <m:oMath xmlns:m="http://schemas.openxmlformats.org/officeDocument/2006/math">
                    <m:sSub>
                      <m:sSubPr>
                        <m:ctrlPr>
                          <a:rPr lang="en-US" altLang="zh-CN" sz="1600" b="0" i="1" smtClean="0">
                            <a:latin typeface="Cambria Math" panose="02040503050406030204" pitchFamily="18" charset="0"/>
                            <a:ea typeface="汉仪正圆-55W" panose="00020600040101010101" pitchFamily="18" charset="-122"/>
                            <a:sym typeface="汉仪正圆-55W" panose="00020600040101010101" pitchFamily="18" charset="-122"/>
                          </a:rPr>
                        </m:ctrlPr>
                      </m:sSubPr>
                      <m:e>
                        <m:r>
                          <a:rPr lang="en-US" altLang="zh-CN" sz="1600" b="0" i="1" smtClean="0">
                            <a:latin typeface="Cambria Math" panose="02040503050406030204" pitchFamily="18" charset="0"/>
                            <a:ea typeface="汉仪正圆-55W" panose="00020600040101010101" pitchFamily="18" charset="-122"/>
                            <a:sym typeface="汉仪正圆-55W" panose="00020600040101010101" pitchFamily="18" charset="-122"/>
                          </a:rPr>
                          <m:t>𝑟</m:t>
                        </m:r>
                      </m:e>
                      <m:sub>
                        <m:r>
                          <a:rPr lang="en-US" altLang="zh-CN" sz="1600" b="0" i="1" smtClean="0">
                            <a:latin typeface="Cambria Math" panose="02040503050406030204" pitchFamily="18" charset="0"/>
                            <a:ea typeface="汉仪正圆-55W" panose="00020600040101010101" pitchFamily="18" charset="-122"/>
                            <a:sym typeface="汉仪正圆-55W" panose="00020600040101010101" pitchFamily="18" charset="-122"/>
                          </a:rPr>
                          <m:t>𝑜𝑛</m:t>
                        </m:r>
                      </m:sub>
                    </m:sSub>
                    <m:r>
                      <a:rPr lang="en-US" altLang="zh-CN" sz="1600" b="0" i="1" smtClean="0">
                        <a:latin typeface="Cambria Math" panose="02040503050406030204" pitchFamily="18" charset="0"/>
                        <a:ea typeface="汉仪正圆-55W" panose="00020600040101010101" pitchFamily="18" charset="-122"/>
                        <a:sym typeface="汉仪正圆-55W" panose="00020600040101010101" pitchFamily="18" charset="-122"/>
                      </a:rPr>
                      <m:t>⋅</m:t>
                    </m:r>
                    <m:r>
                      <a:rPr lang="zh-CN" altLang="en-US" sz="1600" b="0" i="1" smtClean="0">
                        <a:latin typeface="Cambria Math" panose="02040503050406030204" pitchFamily="18" charset="0"/>
                        <a:ea typeface="汉仪正圆-55W" panose="00020600040101010101" pitchFamily="18" charset="-122"/>
                        <a:sym typeface="汉仪正圆-55W" panose="00020600040101010101" pitchFamily="18" charset="-122"/>
                      </a:rPr>
                      <m:t>𝜏</m:t>
                    </m:r>
                  </m:oMath>
                </a14:m>
                <a:r>
                  <a:rPr lang="en-US" altLang="zh-CN" sz="1600">
                    <a:latin typeface="Cambria Math" panose="02040503050406030204" pitchFamily="18" charset="0"/>
                    <a:ea typeface="汉仪正圆-55W" panose="00020600040101010101" pitchFamily="18" charset="-122"/>
                    <a:sym typeface="汉仪正圆-55W" panose="00020600040101010101" pitchFamily="18" charset="-122"/>
                  </a:rPr>
                  <a:t>(</a:t>
                </a:r>
                <a:r>
                  <a:rPr lang="zh-CN" altLang="en-US" sz="1600">
                    <a:latin typeface="Cambria Math" panose="02040503050406030204" pitchFamily="18" charset="0"/>
                    <a:ea typeface="汉仪正圆-55W" panose="00020600040101010101" pitchFamily="18" charset="-122"/>
                    <a:sym typeface="汉仪正圆-55W" panose="00020600040101010101" pitchFamily="18" charset="-122"/>
                  </a:rPr>
                  <a:t>就是开启的时间段</a:t>
                </a:r>
                <a:r>
                  <a:rPr lang="en-US" altLang="zh-CN" sz="1600">
                    <a:latin typeface="Cambria Math" panose="02040503050406030204" pitchFamily="18" charset="0"/>
                    <a:ea typeface="汉仪正圆-55W" panose="00020600040101010101" pitchFamily="18" charset="-122"/>
                    <a:sym typeface="汉仪正圆-55W" panose="00020600040101010101" pitchFamily="18" charset="-122"/>
                  </a:rPr>
                  <a:t>)</a:t>
                </a:r>
                <a:r>
                  <a:rPr lang="zh-CN" altLang="en-US" sz="1600">
                    <a:latin typeface="Cambria Math" panose="02040503050406030204" pitchFamily="18" charset="0"/>
                    <a:ea typeface="汉仪正圆-55W" panose="00020600040101010101" pitchFamily="18" charset="-122"/>
                    <a:sym typeface="汉仪正圆-55W" panose="00020600040101010101" pitchFamily="18" charset="-122"/>
                  </a:rPr>
                  <a:t>时期更新，这会导致产生比</a:t>
                </a:r>
                <a:r>
                  <a:rPr lang="en-US" altLang="zh-CN" sz="1600">
                    <a:latin typeface="Cambria Math" panose="02040503050406030204" pitchFamily="18" charset="0"/>
                    <a:ea typeface="汉仪正圆-55W" panose="00020600040101010101" pitchFamily="18" charset="-122"/>
                    <a:sym typeface="汉仪正圆-55W" panose="00020600040101010101" pitchFamily="18" charset="-122"/>
                  </a:rPr>
                  <a:t>n</a:t>
                </a:r>
                <a:r>
                  <a:rPr lang="zh-CN" altLang="en-US" sz="1600">
                    <a:latin typeface="Cambria Math" panose="02040503050406030204" pitchFamily="18" charset="0"/>
                    <a:ea typeface="汉仪正圆-55W" panose="00020600040101010101" pitchFamily="18" charset="-122"/>
                    <a:sym typeface="汉仪正圆-55W" panose="00020600040101010101" pitchFamily="18" charset="-122"/>
                  </a:rPr>
                  <a:t>更少的更新次数</a:t>
                </a:r>
                <a:endParaRPr lang="en-US" altLang="zh-CN" sz="1600">
                  <a:latin typeface="Cambria Math" panose="02040503050406030204" pitchFamily="18" charset="0"/>
                  <a:ea typeface="汉仪正圆-55W" panose="00020600040101010101" pitchFamily="18" charset="-122"/>
                  <a:sym typeface="汉仪正圆-55W" panose="00020600040101010101" pitchFamily="18" charset="-122"/>
                </a:endParaRPr>
              </a:p>
              <a:p>
                <a:pPr defTabSz="1217930">
                  <a:defRPr/>
                </a:pPr>
                <a:endParaRPr lang="en-US" altLang="zh-CN" sz="1600">
                  <a:latin typeface="Cambria Math" panose="02040503050406030204" pitchFamily="18" charset="0"/>
                  <a:ea typeface="汉仪正圆-55W" panose="00020600040101010101" pitchFamily="18" charset="-122"/>
                  <a:sym typeface="汉仪正圆-55W" panose="00020600040101010101" pitchFamily="18" charset="-122"/>
                </a:endParaRPr>
              </a:p>
              <a:p>
                <a:pPr defTabSz="1217930">
                  <a:defRPr/>
                </a:pPr>
                <a:r>
                  <a:rPr lang="zh-CN" altLang="en-US" sz="1600">
                    <a:latin typeface="Cambria Math" panose="02040503050406030204" pitchFamily="18" charset="0"/>
                    <a:ea typeface="汉仪正圆-55W" panose="00020600040101010101" pitchFamily="18" charset="-122"/>
                    <a:sym typeface="汉仪正圆-55W" panose="00020600040101010101" pitchFamily="18" charset="-122"/>
                  </a:rPr>
                  <a:t>振荡实施稀疏更新，大幅度减小更新次数</a:t>
                </a:r>
                <a:endParaRPr lang="en-US" altLang="zh-CN" sz="1600">
                  <a:latin typeface="Cambria Math" panose="02040503050406030204" pitchFamily="18" charset="0"/>
                  <a:ea typeface="汉仪正圆-55W" panose="00020600040101010101" pitchFamily="18" charset="-122"/>
                  <a:sym typeface="汉仪正圆-55W" panose="00020600040101010101" pitchFamily="18" charset="-122"/>
                </a:endParaRPr>
              </a:p>
              <a:p>
                <a:pPr defTabSz="1217930">
                  <a:defRPr/>
                </a:pPr>
                <a:endParaRPr lang="en-US" altLang="zh-CN" sz="1600">
                  <a:latin typeface="Cambria Math" panose="02040503050406030204" pitchFamily="18" charset="0"/>
                  <a:ea typeface="汉仪正圆-55W" panose="00020600040101010101" pitchFamily="18" charset="-122"/>
                  <a:sym typeface="汉仪正圆-55W" panose="00020600040101010101" pitchFamily="18" charset="-122"/>
                </a:endParaRPr>
              </a:p>
              <a:p>
                <a:pPr defTabSz="1217930">
                  <a:defRPr/>
                </a:pPr>
                <a:r>
                  <a:rPr lang="zh-CN" altLang="en-US" sz="1600">
                    <a:latin typeface="Cambria Math" panose="02040503050406030204" pitchFamily="18" charset="0"/>
                    <a:ea typeface="汉仪正圆-55W" panose="00020600040101010101" pitchFamily="18" charset="-122"/>
                    <a:sym typeface="汉仪正圆-55W" panose="00020600040101010101" pitchFamily="18" charset="-122"/>
                  </a:rPr>
                  <a:t>同时可以使梯度需要通过较少的更新时间步长来反向传播</a:t>
                </a:r>
                <a:endParaRPr lang="en-US" altLang="zh-CN" sz="1600">
                  <a:latin typeface="Cambria Math" panose="02040503050406030204" pitchFamily="18" charset="0"/>
                  <a:ea typeface="汉仪正圆-55W" panose="00020600040101010101" pitchFamily="18" charset="-122"/>
                  <a:sym typeface="汉仪正圆-55W" panose="00020600040101010101" pitchFamily="18" charset="-122"/>
                </a:endParaRPr>
              </a:p>
            </p:txBody>
          </p:sp>
        </mc:Choice>
        <mc:Fallback xmlns="">
          <p:sp>
            <p:nvSpPr>
              <p:cNvPr id="4" name="深度视觉·原创设计 https://www.docer.com/works?userid=22383862">
                <a:extLst>
                  <a:ext uri="{FF2B5EF4-FFF2-40B4-BE49-F238E27FC236}">
                    <a16:creationId xmlns:a16="http://schemas.microsoft.com/office/drawing/2014/main" id="{7C25E413-3655-9F84-1473-398F97ADA11D}"/>
                  </a:ext>
                </a:extLst>
              </p:cNvPr>
              <p:cNvSpPr>
                <a:spLocks noRot="1" noChangeAspect="1" noMove="1" noResize="1" noEditPoints="1" noAdjustHandles="1" noChangeArrowheads="1" noChangeShapeType="1" noTextEdit="1"/>
              </p:cNvSpPr>
              <p:nvPr/>
            </p:nvSpPr>
            <p:spPr>
              <a:xfrm>
                <a:off x="1259113" y="3710359"/>
                <a:ext cx="6405640" cy="2062103"/>
              </a:xfrm>
              <a:prstGeom prst="rect">
                <a:avLst/>
              </a:prstGeom>
              <a:blipFill>
                <a:blip r:embed="rId4"/>
                <a:stretch>
                  <a:fillRect l="-571" t="-1775" b="-325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911797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1000"/>
                                        <p:tgtEl>
                                          <p:spTgt spid="3"/>
                                        </p:tgtEl>
                                      </p:cBhvr>
                                    </p:animEffect>
                                    <p:anim calcmode="lin" valueType="num">
                                      <p:cBhvr>
                                        <p:cTn id="14" dur="1000" fill="hold"/>
                                        <p:tgtEl>
                                          <p:spTgt spid="3"/>
                                        </p:tgtEl>
                                        <p:attrNameLst>
                                          <p:attrName>ppt_x</p:attrName>
                                        </p:attrNameLst>
                                      </p:cBhvr>
                                      <p:tavLst>
                                        <p:tav tm="0">
                                          <p:val>
                                            <p:strVal val="#ppt_x"/>
                                          </p:val>
                                        </p:tav>
                                        <p:tav tm="100000">
                                          <p:val>
                                            <p:strVal val="#ppt_x"/>
                                          </p:val>
                                        </p:tav>
                                      </p:tavLst>
                                    </p:anim>
                                    <p:anim calcmode="lin" valueType="num">
                                      <p:cBhvr>
                                        <p:cTn id="15" dur="1000" fill="hold"/>
                                        <p:tgtEl>
                                          <p:spTgt spid="3"/>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grpId="0" nodeType="after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1000"/>
                                        <p:tgtEl>
                                          <p:spTgt spid="4"/>
                                        </p:tgtEl>
                                      </p:cBhvr>
                                    </p:animEffect>
                                    <p:anim calcmode="lin" valueType="num">
                                      <p:cBhvr>
                                        <p:cTn id="20" dur="1000" fill="hold"/>
                                        <p:tgtEl>
                                          <p:spTgt spid="4"/>
                                        </p:tgtEl>
                                        <p:attrNameLst>
                                          <p:attrName>ppt_x</p:attrName>
                                        </p:attrNameLst>
                                      </p:cBhvr>
                                      <p:tavLst>
                                        <p:tav tm="0">
                                          <p:val>
                                            <p:strVal val="#ppt_x"/>
                                          </p:val>
                                        </p:tav>
                                        <p:tav tm="100000">
                                          <p:val>
                                            <p:strVal val="#ppt_x"/>
                                          </p:val>
                                        </p:tav>
                                      </p:tavLst>
                                    </p:anim>
                                    <p:anim calcmode="lin" valueType="num">
                                      <p:cBhvr>
                                        <p:cTn id="21"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深度视觉·原创设计 https://www.docer.com/works?userid=22383862"/>
          <p:cNvSpPr/>
          <p:nvPr/>
        </p:nvSpPr>
        <p:spPr>
          <a:xfrm flipH="1">
            <a:off x="9677400" y="4533899"/>
            <a:ext cx="2514600" cy="2324101"/>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6" name="深度视觉·原创设计 https://www.docer.com/works?userid=22383862"/>
          <p:cNvSpPr/>
          <p:nvPr/>
        </p:nvSpPr>
        <p:spPr>
          <a:xfrm rot="10800000" flipH="1">
            <a:off x="0" y="0"/>
            <a:ext cx="2514600" cy="2324101"/>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8" name="深度视觉·原创设计 https://www.docer.com/works?userid=22383862"/>
          <p:cNvSpPr txBox="1"/>
          <p:nvPr/>
        </p:nvSpPr>
        <p:spPr>
          <a:xfrm>
            <a:off x="1645262" y="2813447"/>
            <a:ext cx="4857138" cy="615553"/>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rtl="0" eaLnBrk="1" fontAlgn="auto" latinLnBrk="0" hangingPunct="1">
              <a:lnSpc>
                <a:spcPct val="100000"/>
              </a:lnSpc>
              <a:spcBef>
                <a:spcPts val="0"/>
              </a:spcBef>
              <a:spcAft>
                <a:spcPts val="0"/>
              </a:spcAft>
              <a:buClrTx/>
              <a:buSzTx/>
              <a:buFontTx/>
              <a:buNone/>
              <a:defRPr/>
            </a:pPr>
            <a:r>
              <a:rPr kumimoji="0" lang="zh-CN" altLang="en-US" sz="4000" b="1" i="0" u="none" strike="noStrike" kern="1200" cap="none" spc="0" normalizeH="0" baseline="0" noProof="0">
                <a:ln>
                  <a:noFill/>
                </a:ln>
                <a:solidFill>
                  <a:schemeClr val="tx1">
                    <a:lumMod val="75000"/>
                    <a:lumOff val="25000"/>
                  </a:schemeClr>
                </a:solidFill>
                <a:effectLst/>
                <a:uLnTx/>
                <a:uFillTx/>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rPr>
              <a:t>四个应用</a:t>
            </a:r>
          </a:p>
        </p:txBody>
      </p:sp>
      <p:sp>
        <p:nvSpPr>
          <p:cNvPr id="9" name="深度视觉·原创设计 https://www.docer.com/works?userid=22383862"/>
          <p:cNvSpPr/>
          <p:nvPr/>
        </p:nvSpPr>
        <p:spPr>
          <a:xfrm>
            <a:off x="1645262" y="2080208"/>
            <a:ext cx="2103800" cy="500806"/>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2800">
                <a:solidFill>
                  <a:schemeClr val="bg1"/>
                </a:solidFill>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rPr>
              <a:t>PART 03</a:t>
            </a:r>
            <a:endParaRPr lang="zh-CN" altLang="en-US" sz="2800">
              <a:solidFill>
                <a:schemeClr val="bg1"/>
              </a:solidFill>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endParaRPr>
          </a:p>
        </p:txBody>
      </p:sp>
      <p:sp>
        <p:nvSpPr>
          <p:cNvPr id="12" name="深度视觉·原创设计 https://www.docer.com/works?userid=22383862"/>
          <p:cNvSpPr/>
          <p:nvPr/>
        </p:nvSpPr>
        <p:spPr>
          <a:xfrm>
            <a:off x="6763658" y="2080208"/>
            <a:ext cx="4044338" cy="2604967"/>
          </a:xfrm>
          <a:custGeom>
            <a:avLst/>
            <a:gdLst>
              <a:gd name="connsiteX0" fmla="*/ 0 w 4044338"/>
              <a:gd name="connsiteY0" fmla="*/ 0 h 2604967"/>
              <a:gd name="connsiteX1" fmla="*/ 4044338 w 4044338"/>
              <a:gd name="connsiteY1" fmla="*/ 0 h 2604967"/>
              <a:gd name="connsiteX2" fmla="*/ 4044338 w 4044338"/>
              <a:gd name="connsiteY2" fmla="*/ 2604967 h 2604967"/>
              <a:gd name="connsiteX3" fmla="*/ 0 w 4044338"/>
              <a:gd name="connsiteY3" fmla="*/ 2604967 h 2604967"/>
            </a:gdLst>
            <a:ahLst/>
            <a:cxnLst>
              <a:cxn ang="0">
                <a:pos x="connsiteX0" y="connsiteY0"/>
              </a:cxn>
              <a:cxn ang="0">
                <a:pos x="connsiteX1" y="connsiteY1"/>
              </a:cxn>
              <a:cxn ang="0">
                <a:pos x="connsiteX2" y="connsiteY2"/>
              </a:cxn>
              <a:cxn ang="0">
                <a:pos x="connsiteX3" y="connsiteY3"/>
              </a:cxn>
            </a:cxnLst>
            <a:rect l="l" t="t" r="r" b="b"/>
            <a:pathLst>
              <a:path w="4044338" h="2604967">
                <a:moveTo>
                  <a:pt x="0" y="0"/>
                </a:moveTo>
                <a:lnTo>
                  <a:pt x="4044338" y="0"/>
                </a:lnTo>
                <a:lnTo>
                  <a:pt x="4044338" y="2604967"/>
                </a:lnTo>
                <a:lnTo>
                  <a:pt x="0" y="2604967"/>
                </a:lnTo>
                <a:close/>
              </a:path>
            </a:pathLst>
          </a:custGeom>
          <a:blipFill>
            <a:blip r:embed="rId2"/>
            <a:srcRect/>
            <a:stretch>
              <a:fillRect t="-66441" b="-66441"/>
            </a:stretch>
          </a:blip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正圆-55W" panose="00020600040101010101" pitchFamily="18" charset="-122"/>
              <a:ea typeface="汉仪正圆-55W" panose="00020600040101010101" pitchFamily="18" charset="-122"/>
              <a:sym typeface="汉仪正圆-55W" panose="00020600040101010101" pitchFamily="18" charset="-122"/>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深度视觉·原创设计 https://www.docer.com/works?userid=22383862"/>
          <p:cNvSpPr/>
          <p:nvPr/>
        </p:nvSpPr>
        <p:spPr>
          <a:xfrm flipH="1">
            <a:off x="11252019" y="5989229"/>
            <a:ext cx="939981" cy="868771"/>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45" name="深度视觉·原创设计 https://www.docer.com/works?userid=22383862"/>
          <p:cNvSpPr/>
          <p:nvPr/>
        </p:nvSpPr>
        <p:spPr>
          <a:xfrm rot="10800000" flipH="1">
            <a:off x="0" y="0"/>
            <a:ext cx="939981" cy="868771"/>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46" name="深度视觉·原创设计 https://www.docer.com/works?userid=22383862"/>
          <p:cNvSpPr/>
          <p:nvPr/>
        </p:nvSpPr>
        <p:spPr>
          <a:xfrm>
            <a:off x="4535714" y="350796"/>
            <a:ext cx="3120572" cy="5179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47" name="深度视觉·原创设计 https://www.docer.com/works?userid=22383862"/>
          <p:cNvSpPr txBox="1"/>
          <p:nvPr/>
        </p:nvSpPr>
        <p:spPr>
          <a:xfrm>
            <a:off x="4966459" y="455895"/>
            <a:ext cx="2259081" cy="307777"/>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000" spc="300">
                <a:solidFill>
                  <a:schemeClr val="tx1">
                    <a:lumMod val="75000"/>
                    <a:lumOff val="25000"/>
                  </a:schemeClr>
                </a:solidFill>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rPr>
              <a:t>Result</a:t>
            </a:r>
            <a:endParaRPr kumimoji="0" lang="zh-CN" altLang="en-US" sz="2000" i="0" u="none" strike="noStrike" kern="1200" cap="none" spc="300" normalizeH="0" baseline="0" noProof="0">
              <a:ln>
                <a:noFill/>
              </a:ln>
              <a:solidFill>
                <a:schemeClr val="tx1">
                  <a:lumMod val="75000"/>
                  <a:lumOff val="25000"/>
                </a:schemeClr>
              </a:solidFill>
              <a:effectLst/>
              <a:uLnTx/>
              <a:uFillTx/>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endParaRPr>
          </a:p>
        </p:txBody>
      </p:sp>
      <p:sp>
        <p:nvSpPr>
          <p:cNvPr id="2" name="深度视觉·原创设计 https://www.docer.com/works?userid=22383862"/>
          <p:cNvSpPr/>
          <p:nvPr/>
        </p:nvSpPr>
        <p:spPr>
          <a:xfrm>
            <a:off x="205374" y="3377556"/>
            <a:ext cx="182880" cy="182880"/>
          </a:xfrm>
          <a:custGeom>
            <a:avLst/>
            <a:gdLst/>
            <a:ahLst/>
            <a:cxnLst>
              <a:cxn ang="0">
                <a:pos x="wd2" y="hd2"/>
              </a:cxn>
              <a:cxn ang="5400000">
                <a:pos x="wd2" y="hd2"/>
              </a:cxn>
              <a:cxn ang="10800000">
                <a:pos x="wd2" y="hd2"/>
              </a:cxn>
              <a:cxn ang="16200000">
                <a:pos x="wd2" y="hd2"/>
              </a:cxn>
            </a:cxnLst>
            <a:rect l="0" t="0" r="r" b="b"/>
            <a:pathLst>
              <a:path w="21600" h="21600" extrusionOk="0">
                <a:moveTo>
                  <a:pt x="20618" y="2945"/>
                </a:moveTo>
                <a:lnTo>
                  <a:pt x="982" y="2945"/>
                </a:lnTo>
                <a:lnTo>
                  <a:pt x="982" y="982"/>
                </a:lnTo>
                <a:lnTo>
                  <a:pt x="20618" y="982"/>
                </a:lnTo>
                <a:cubicBezTo>
                  <a:pt x="20618" y="982"/>
                  <a:pt x="20618" y="2945"/>
                  <a:pt x="20618" y="2945"/>
                </a:cubicBezTo>
                <a:close/>
                <a:moveTo>
                  <a:pt x="20618" y="0"/>
                </a:moveTo>
                <a:lnTo>
                  <a:pt x="982" y="0"/>
                </a:lnTo>
                <a:cubicBezTo>
                  <a:pt x="440" y="0"/>
                  <a:pt x="0" y="440"/>
                  <a:pt x="0" y="982"/>
                </a:cubicBezTo>
                <a:lnTo>
                  <a:pt x="0" y="2945"/>
                </a:lnTo>
                <a:cubicBezTo>
                  <a:pt x="0" y="3487"/>
                  <a:pt x="440" y="3927"/>
                  <a:pt x="982" y="3927"/>
                </a:cubicBezTo>
                <a:lnTo>
                  <a:pt x="20618" y="3927"/>
                </a:lnTo>
                <a:cubicBezTo>
                  <a:pt x="21160" y="3927"/>
                  <a:pt x="21600" y="3487"/>
                  <a:pt x="21600" y="2945"/>
                </a:cubicBezTo>
                <a:lnTo>
                  <a:pt x="21600" y="982"/>
                </a:lnTo>
                <a:cubicBezTo>
                  <a:pt x="21600" y="440"/>
                  <a:pt x="21160" y="0"/>
                  <a:pt x="20618" y="0"/>
                </a:cubicBezTo>
                <a:moveTo>
                  <a:pt x="20618" y="14727"/>
                </a:moveTo>
                <a:lnTo>
                  <a:pt x="982" y="14727"/>
                </a:lnTo>
                <a:lnTo>
                  <a:pt x="982" y="12764"/>
                </a:lnTo>
                <a:lnTo>
                  <a:pt x="20618" y="12764"/>
                </a:lnTo>
                <a:cubicBezTo>
                  <a:pt x="20618" y="12764"/>
                  <a:pt x="20618" y="14727"/>
                  <a:pt x="20618" y="14727"/>
                </a:cubicBezTo>
                <a:close/>
                <a:moveTo>
                  <a:pt x="20618" y="11782"/>
                </a:moveTo>
                <a:lnTo>
                  <a:pt x="982" y="11782"/>
                </a:lnTo>
                <a:cubicBezTo>
                  <a:pt x="440" y="11782"/>
                  <a:pt x="0" y="12222"/>
                  <a:pt x="0" y="12764"/>
                </a:cubicBezTo>
                <a:lnTo>
                  <a:pt x="0" y="14727"/>
                </a:lnTo>
                <a:cubicBezTo>
                  <a:pt x="0" y="15270"/>
                  <a:pt x="440" y="15709"/>
                  <a:pt x="982" y="15709"/>
                </a:cubicBezTo>
                <a:lnTo>
                  <a:pt x="20618" y="15709"/>
                </a:lnTo>
                <a:cubicBezTo>
                  <a:pt x="21160" y="15709"/>
                  <a:pt x="21600" y="15270"/>
                  <a:pt x="21600" y="14727"/>
                </a:cubicBezTo>
                <a:lnTo>
                  <a:pt x="21600" y="12764"/>
                </a:lnTo>
                <a:cubicBezTo>
                  <a:pt x="21600" y="12222"/>
                  <a:pt x="21160" y="11782"/>
                  <a:pt x="20618" y="11782"/>
                </a:cubicBezTo>
                <a:moveTo>
                  <a:pt x="982" y="6873"/>
                </a:moveTo>
                <a:lnTo>
                  <a:pt x="14727" y="6873"/>
                </a:lnTo>
                <a:lnTo>
                  <a:pt x="14727" y="8836"/>
                </a:lnTo>
                <a:lnTo>
                  <a:pt x="982" y="8836"/>
                </a:lnTo>
                <a:cubicBezTo>
                  <a:pt x="982" y="8836"/>
                  <a:pt x="982" y="6873"/>
                  <a:pt x="982" y="6873"/>
                </a:cubicBezTo>
                <a:close/>
                <a:moveTo>
                  <a:pt x="982" y="9818"/>
                </a:moveTo>
                <a:lnTo>
                  <a:pt x="14727" y="9818"/>
                </a:lnTo>
                <a:cubicBezTo>
                  <a:pt x="15269" y="9818"/>
                  <a:pt x="15709" y="9378"/>
                  <a:pt x="15709" y="8836"/>
                </a:cubicBezTo>
                <a:lnTo>
                  <a:pt x="15709" y="6873"/>
                </a:lnTo>
                <a:cubicBezTo>
                  <a:pt x="15709" y="6331"/>
                  <a:pt x="15269" y="5891"/>
                  <a:pt x="14727" y="5891"/>
                </a:cubicBezTo>
                <a:lnTo>
                  <a:pt x="982" y="5891"/>
                </a:lnTo>
                <a:cubicBezTo>
                  <a:pt x="440" y="5891"/>
                  <a:pt x="0" y="6331"/>
                  <a:pt x="0" y="6873"/>
                </a:cubicBezTo>
                <a:lnTo>
                  <a:pt x="0" y="8836"/>
                </a:lnTo>
                <a:cubicBezTo>
                  <a:pt x="0" y="9378"/>
                  <a:pt x="440" y="9818"/>
                  <a:pt x="982" y="9818"/>
                </a:cubicBezTo>
                <a:moveTo>
                  <a:pt x="14727" y="20618"/>
                </a:moveTo>
                <a:lnTo>
                  <a:pt x="982" y="20618"/>
                </a:lnTo>
                <a:lnTo>
                  <a:pt x="982" y="18655"/>
                </a:lnTo>
                <a:lnTo>
                  <a:pt x="14727" y="18655"/>
                </a:lnTo>
                <a:cubicBezTo>
                  <a:pt x="14727" y="18655"/>
                  <a:pt x="14727" y="20618"/>
                  <a:pt x="14727" y="20618"/>
                </a:cubicBezTo>
                <a:close/>
                <a:moveTo>
                  <a:pt x="14727" y="17673"/>
                </a:moveTo>
                <a:lnTo>
                  <a:pt x="982" y="17673"/>
                </a:lnTo>
                <a:cubicBezTo>
                  <a:pt x="440" y="17673"/>
                  <a:pt x="0" y="18113"/>
                  <a:pt x="0" y="18655"/>
                </a:cubicBezTo>
                <a:lnTo>
                  <a:pt x="0" y="20618"/>
                </a:lnTo>
                <a:cubicBezTo>
                  <a:pt x="0" y="21160"/>
                  <a:pt x="440" y="21600"/>
                  <a:pt x="982" y="21600"/>
                </a:cubicBezTo>
                <a:lnTo>
                  <a:pt x="14727" y="21600"/>
                </a:lnTo>
                <a:cubicBezTo>
                  <a:pt x="15269" y="21600"/>
                  <a:pt x="15709" y="21160"/>
                  <a:pt x="15709" y="20618"/>
                </a:cubicBezTo>
                <a:lnTo>
                  <a:pt x="15709" y="18655"/>
                </a:lnTo>
                <a:cubicBezTo>
                  <a:pt x="15709" y="18113"/>
                  <a:pt x="15269" y="17673"/>
                  <a:pt x="14727" y="17673"/>
                </a:cubicBezTo>
              </a:path>
            </a:pathLst>
          </a:custGeom>
          <a:gradFill>
            <a:gsLst>
              <a:gs pos="0">
                <a:schemeClr val="accent5">
                  <a:lumMod val="67000"/>
                </a:schemeClr>
              </a:gs>
              <a:gs pos="48000">
                <a:schemeClr val="accent3"/>
              </a:gs>
              <a:gs pos="100000">
                <a:schemeClr val="accent6"/>
              </a:gs>
            </a:gsLst>
            <a:path path="circle">
              <a:fillToRect l="100000" t="100000"/>
            </a:path>
          </a:gradFill>
          <a:ln w="12700">
            <a:miter lim="400000"/>
          </a:ln>
        </p:spPr>
        <p:txBody>
          <a:bodyPr lIns="19045" tIns="19045" rIns="19045" bIns="19045" anchor="ctr"/>
          <a:lstStyle/>
          <a:p>
            <a:pPr defTabSz="228600">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汉仪正圆-55W" panose="00020600040101010101" pitchFamily="18" charset="-122"/>
              <a:ea typeface="汉仪正圆-55W" panose="00020600040101010101" pitchFamily="18" charset="-122"/>
              <a:cs typeface="Source Sans Pro Light" charset="0"/>
              <a:sym typeface="汉仪正圆-55W" panose="00020600040101010101" pitchFamily="18" charset="-122"/>
            </a:endParaRPr>
          </a:p>
        </p:txBody>
      </p:sp>
      <p:grpSp>
        <p:nvGrpSpPr>
          <p:cNvPr id="3" name="深度视觉·原创设计 https://www.docer.com/works?userid=22383862"/>
          <p:cNvGrpSpPr/>
          <p:nvPr/>
        </p:nvGrpSpPr>
        <p:grpSpPr>
          <a:xfrm>
            <a:off x="784052" y="1981200"/>
            <a:ext cx="4672708" cy="3523309"/>
            <a:chOff x="3128963" y="904875"/>
            <a:chExt cx="5173663" cy="4073526"/>
          </a:xfrm>
          <a:effectLst/>
        </p:grpSpPr>
        <p:sp>
          <p:nvSpPr>
            <p:cNvPr id="4" name="深度视觉·原创设计 https://www.docer.com/works?userid=22383862"/>
            <p:cNvSpPr>
              <a:spLocks noEditPoints="1"/>
            </p:cNvSpPr>
            <p:nvPr/>
          </p:nvSpPr>
          <p:spPr bwMode="auto">
            <a:xfrm>
              <a:off x="5059363" y="4246563"/>
              <a:ext cx="735013" cy="731838"/>
            </a:xfrm>
            <a:custGeom>
              <a:avLst/>
              <a:gdLst>
                <a:gd name="T0" fmla="*/ 127 w 255"/>
                <a:gd name="T1" fmla="*/ 254 h 254"/>
                <a:gd name="T2" fmla="*/ 0 w 255"/>
                <a:gd name="T3" fmla="*/ 127 h 254"/>
                <a:gd name="T4" fmla="*/ 127 w 255"/>
                <a:gd name="T5" fmla="*/ 0 h 254"/>
                <a:gd name="T6" fmla="*/ 255 w 255"/>
                <a:gd name="T7" fmla="*/ 127 h 254"/>
                <a:gd name="T8" fmla="*/ 127 w 255"/>
                <a:gd name="T9" fmla="*/ 254 h 254"/>
                <a:gd name="T10" fmla="*/ 127 w 255"/>
                <a:gd name="T11" fmla="*/ 93 h 254"/>
                <a:gd name="T12" fmla="*/ 93 w 255"/>
                <a:gd name="T13" fmla="*/ 127 h 254"/>
                <a:gd name="T14" fmla="*/ 127 w 255"/>
                <a:gd name="T15" fmla="*/ 161 h 254"/>
                <a:gd name="T16" fmla="*/ 162 w 255"/>
                <a:gd name="T17" fmla="*/ 127 h 254"/>
                <a:gd name="T18" fmla="*/ 127 w 255"/>
                <a:gd name="T19" fmla="*/ 93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5" h="254">
                  <a:moveTo>
                    <a:pt x="127" y="254"/>
                  </a:moveTo>
                  <a:cubicBezTo>
                    <a:pt x="57" y="254"/>
                    <a:pt x="0" y="197"/>
                    <a:pt x="0" y="127"/>
                  </a:cubicBezTo>
                  <a:cubicBezTo>
                    <a:pt x="0" y="57"/>
                    <a:pt x="57" y="0"/>
                    <a:pt x="127" y="0"/>
                  </a:cubicBezTo>
                  <a:cubicBezTo>
                    <a:pt x="198" y="0"/>
                    <a:pt x="255" y="57"/>
                    <a:pt x="255" y="127"/>
                  </a:cubicBezTo>
                  <a:cubicBezTo>
                    <a:pt x="255" y="197"/>
                    <a:pt x="198" y="254"/>
                    <a:pt x="127" y="254"/>
                  </a:cubicBezTo>
                  <a:close/>
                  <a:moveTo>
                    <a:pt x="127" y="93"/>
                  </a:moveTo>
                  <a:cubicBezTo>
                    <a:pt x="108" y="93"/>
                    <a:pt x="93" y="108"/>
                    <a:pt x="93" y="127"/>
                  </a:cubicBezTo>
                  <a:cubicBezTo>
                    <a:pt x="93" y="146"/>
                    <a:pt x="108" y="161"/>
                    <a:pt x="127" y="161"/>
                  </a:cubicBezTo>
                  <a:cubicBezTo>
                    <a:pt x="146" y="161"/>
                    <a:pt x="162" y="146"/>
                    <a:pt x="162" y="127"/>
                  </a:cubicBezTo>
                  <a:cubicBezTo>
                    <a:pt x="162" y="108"/>
                    <a:pt x="146" y="93"/>
                    <a:pt x="127" y="93"/>
                  </a:cubicBez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5" name="深度视觉·原创设计 https://www.docer.com/works?userid=22383862"/>
            <p:cNvSpPr>
              <a:spLocks noEditPoints="1"/>
            </p:cNvSpPr>
            <p:nvPr/>
          </p:nvSpPr>
          <p:spPr bwMode="auto">
            <a:xfrm>
              <a:off x="6904038" y="4081463"/>
              <a:ext cx="733425" cy="735013"/>
            </a:xfrm>
            <a:custGeom>
              <a:avLst/>
              <a:gdLst>
                <a:gd name="T0" fmla="*/ 127 w 254"/>
                <a:gd name="T1" fmla="*/ 255 h 255"/>
                <a:gd name="T2" fmla="*/ 0 w 254"/>
                <a:gd name="T3" fmla="*/ 128 h 255"/>
                <a:gd name="T4" fmla="*/ 127 w 254"/>
                <a:gd name="T5" fmla="*/ 0 h 255"/>
                <a:gd name="T6" fmla="*/ 254 w 254"/>
                <a:gd name="T7" fmla="*/ 128 h 255"/>
                <a:gd name="T8" fmla="*/ 127 w 254"/>
                <a:gd name="T9" fmla="*/ 255 h 255"/>
                <a:gd name="T10" fmla="*/ 127 w 254"/>
                <a:gd name="T11" fmla="*/ 93 h 255"/>
                <a:gd name="T12" fmla="*/ 93 w 254"/>
                <a:gd name="T13" fmla="*/ 128 h 255"/>
                <a:gd name="T14" fmla="*/ 127 w 254"/>
                <a:gd name="T15" fmla="*/ 162 h 255"/>
                <a:gd name="T16" fmla="*/ 161 w 254"/>
                <a:gd name="T17" fmla="*/ 128 h 255"/>
                <a:gd name="T18" fmla="*/ 127 w 254"/>
                <a:gd name="T19" fmla="*/ 93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4" h="255">
                  <a:moveTo>
                    <a:pt x="127" y="255"/>
                  </a:moveTo>
                  <a:cubicBezTo>
                    <a:pt x="57" y="255"/>
                    <a:pt x="0" y="198"/>
                    <a:pt x="0" y="128"/>
                  </a:cubicBezTo>
                  <a:cubicBezTo>
                    <a:pt x="0" y="57"/>
                    <a:pt x="57" y="0"/>
                    <a:pt x="127" y="0"/>
                  </a:cubicBezTo>
                  <a:cubicBezTo>
                    <a:pt x="197" y="0"/>
                    <a:pt x="254" y="57"/>
                    <a:pt x="254" y="128"/>
                  </a:cubicBezTo>
                  <a:cubicBezTo>
                    <a:pt x="254" y="198"/>
                    <a:pt x="197" y="255"/>
                    <a:pt x="127" y="255"/>
                  </a:cubicBezTo>
                  <a:close/>
                  <a:moveTo>
                    <a:pt x="127" y="93"/>
                  </a:moveTo>
                  <a:cubicBezTo>
                    <a:pt x="108" y="93"/>
                    <a:pt x="93" y="109"/>
                    <a:pt x="93" y="128"/>
                  </a:cubicBezTo>
                  <a:cubicBezTo>
                    <a:pt x="93" y="147"/>
                    <a:pt x="108" y="162"/>
                    <a:pt x="127" y="162"/>
                  </a:cubicBezTo>
                  <a:cubicBezTo>
                    <a:pt x="146" y="162"/>
                    <a:pt x="161" y="147"/>
                    <a:pt x="161" y="128"/>
                  </a:cubicBezTo>
                  <a:cubicBezTo>
                    <a:pt x="161" y="109"/>
                    <a:pt x="146" y="93"/>
                    <a:pt x="127" y="93"/>
                  </a:cubicBez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6" name="深度视觉·原创设计 https://www.docer.com/works?userid=22383862"/>
            <p:cNvSpPr/>
            <p:nvPr/>
          </p:nvSpPr>
          <p:spPr bwMode="auto">
            <a:xfrm>
              <a:off x="6157913" y="2733675"/>
              <a:ext cx="1917700" cy="1524000"/>
            </a:xfrm>
            <a:custGeom>
              <a:avLst/>
              <a:gdLst>
                <a:gd name="T0" fmla="*/ 598 w 665"/>
                <a:gd name="T1" fmla="*/ 356 h 529"/>
                <a:gd name="T2" fmla="*/ 595 w 665"/>
                <a:gd name="T3" fmla="*/ 356 h 529"/>
                <a:gd name="T4" fmla="*/ 658 w 665"/>
                <a:gd name="T5" fmla="*/ 29 h 529"/>
                <a:gd name="T6" fmla="*/ 663 w 665"/>
                <a:gd name="T7" fmla="*/ 0 h 529"/>
                <a:gd name="T8" fmla="*/ 0 w 665"/>
                <a:gd name="T9" fmla="*/ 42 h 529"/>
                <a:gd name="T10" fmla="*/ 26 w 665"/>
                <a:gd name="T11" fmla="*/ 529 h 529"/>
                <a:gd name="T12" fmla="*/ 41 w 665"/>
                <a:gd name="T13" fmla="*/ 527 h 529"/>
                <a:gd name="T14" fmla="*/ 607 w 665"/>
                <a:gd name="T15" fmla="*/ 467 h 529"/>
                <a:gd name="T16" fmla="*/ 663 w 665"/>
                <a:gd name="T17" fmla="*/ 405 h 529"/>
                <a:gd name="T18" fmla="*/ 598 w 665"/>
                <a:gd name="T19" fmla="*/ 356 h 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65" h="529">
                  <a:moveTo>
                    <a:pt x="598" y="356"/>
                  </a:moveTo>
                  <a:cubicBezTo>
                    <a:pt x="595" y="356"/>
                    <a:pt x="595" y="356"/>
                    <a:pt x="595" y="356"/>
                  </a:cubicBezTo>
                  <a:cubicBezTo>
                    <a:pt x="658" y="29"/>
                    <a:pt x="658" y="29"/>
                    <a:pt x="658" y="29"/>
                  </a:cubicBezTo>
                  <a:cubicBezTo>
                    <a:pt x="663" y="0"/>
                    <a:pt x="663" y="0"/>
                    <a:pt x="663" y="0"/>
                  </a:cubicBezTo>
                  <a:cubicBezTo>
                    <a:pt x="0" y="42"/>
                    <a:pt x="0" y="42"/>
                    <a:pt x="0" y="42"/>
                  </a:cubicBezTo>
                  <a:cubicBezTo>
                    <a:pt x="26" y="529"/>
                    <a:pt x="26" y="529"/>
                    <a:pt x="26" y="529"/>
                  </a:cubicBezTo>
                  <a:cubicBezTo>
                    <a:pt x="41" y="527"/>
                    <a:pt x="41" y="527"/>
                    <a:pt x="41" y="527"/>
                  </a:cubicBezTo>
                  <a:cubicBezTo>
                    <a:pt x="607" y="467"/>
                    <a:pt x="607" y="467"/>
                    <a:pt x="607" y="467"/>
                  </a:cubicBezTo>
                  <a:cubicBezTo>
                    <a:pt x="640" y="463"/>
                    <a:pt x="665" y="435"/>
                    <a:pt x="663" y="405"/>
                  </a:cubicBezTo>
                  <a:cubicBezTo>
                    <a:pt x="661" y="374"/>
                    <a:pt x="631" y="352"/>
                    <a:pt x="598" y="356"/>
                  </a:cubicBez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7" name="深度视觉·原创设计 https://www.docer.com/works?userid=22383862"/>
            <p:cNvSpPr/>
            <p:nvPr/>
          </p:nvSpPr>
          <p:spPr bwMode="auto">
            <a:xfrm>
              <a:off x="6232526" y="2733675"/>
              <a:ext cx="1843088" cy="1524000"/>
            </a:xfrm>
            <a:custGeom>
              <a:avLst/>
              <a:gdLst>
                <a:gd name="T0" fmla="*/ 572 w 639"/>
                <a:gd name="T1" fmla="*/ 356 h 529"/>
                <a:gd name="T2" fmla="*/ 569 w 639"/>
                <a:gd name="T3" fmla="*/ 356 h 529"/>
                <a:gd name="T4" fmla="*/ 632 w 639"/>
                <a:gd name="T5" fmla="*/ 29 h 529"/>
                <a:gd name="T6" fmla="*/ 637 w 639"/>
                <a:gd name="T7" fmla="*/ 0 h 529"/>
                <a:gd name="T8" fmla="*/ 0 w 639"/>
                <a:gd name="T9" fmla="*/ 529 h 529"/>
                <a:gd name="T10" fmla="*/ 15 w 639"/>
                <a:gd name="T11" fmla="*/ 527 h 529"/>
                <a:gd name="T12" fmla="*/ 581 w 639"/>
                <a:gd name="T13" fmla="*/ 467 h 529"/>
                <a:gd name="T14" fmla="*/ 637 w 639"/>
                <a:gd name="T15" fmla="*/ 405 h 529"/>
                <a:gd name="T16" fmla="*/ 572 w 639"/>
                <a:gd name="T17" fmla="*/ 356 h 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9" h="529">
                  <a:moveTo>
                    <a:pt x="572" y="356"/>
                  </a:moveTo>
                  <a:cubicBezTo>
                    <a:pt x="569" y="356"/>
                    <a:pt x="569" y="356"/>
                    <a:pt x="569" y="356"/>
                  </a:cubicBezTo>
                  <a:cubicBezTo>
                    <a:pt x="632" y="29"/>
                    <a:pt x="632" y="29"/>
                    <a:pt x="632" y="29"/>
                  </a:cubicBezTo>
                  <a:cubicBezTo>
                    <a:pt x="637" y="0"/>
                    <a:pt x="637" y="0"/>
                    <a:pt x="637" y="0"/>
                  </a:cubicBezTo>
                  <a:cubicBezTo>
                    <a:pt x="0" y="529"/>
                    <a:pt x="0" y="529"/>
                    <a:pt x="0" y="529"/>
                  </a:cubicBezTo>
                  <a:cubicBezTo>
                    <a:pt x="15" y="527"/>
                    <a:pt x="15" y="527"/>
                    <a:pt x="15" y="527"/>
                  </a:cubicBezTo>
                  <a:cubicBezTo>
                    <a:pt x="581" y="467"/>
                    <a:pt x="581" y="467"/>
                    <a:pt x="581" y="467"/>
                  </a:cubicBezTo>
                  <a:cubicBezTo>
                    <a:pt x="614" y="463"/>
                    <a:pt x="639" y="435"/>
                    <a:pt x="637" y="405"/>
                  </a:cubicBezTo>
                  <a:cubicBezTo>
                    <a:pt x="635" y="374"/>
                    <a:pt x="605" y="352"/>
                    <a:pt x="572" y="356"/>
                  </a:cubicBez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8" name="深度视觉·原创设计 https://www.docer.com/works?userid=22383862"/>
            <p:cNvSpPr/>
            <p:nvPr/>
          </p:nvSpPr>
          <p:spPr bwMode="auto">
            <a:xfrm>
              <a:off x="6086476" y="1527175"/>
              <a:ext cx="2216150" cy="1327150"/>
            </a:xfrm>
            <a:custGeom>
              <a:avLst/>
              <a:gdLst>
                <a:gd name="T0" fmla="*/ 1249 w 1396"/>
                <a:gd name="T1" fmla="*/ 760 h 836"/>
                <a:gd name="T2" fmla="*/ 1253 w 1396"/>
                <a:gd name="T3" fmla="*/ 743 h 836"/>
                <a:gd name="T4" fmla="*/ 1396 w 1396"/>
                <a:gd name="T5" fmla="*/ 0 h 836"/>
                <a:gd name="T6" fmla="*/ 1356 w 1396"/>
                <a:gd name="T7" fmla="*/ 0 h 836"/>
                <a:gd name="T8" fmla="*/ 47 w 1396"/>
                <a:gd name="T9" fmla="*/ 0 h 836"/>
                <a:gd name="T10" fmla="*/ 0 w 1396"/>
                <a:gd name="T11" fmla="*/ 0 h 836"/>
                <a:gd name="T12" fmla="*/ 45 w 1396"/>
                <a:gd name="T13" fmla="*/ 836 h 836"/>
                <a:gd name="T14" fmla="*/ 1249 w 1396"/>
                <a:gd name="T15" fmla="*/ 760 h 8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96" h="836">
                  <a:moveTo>
                    <a:pt x="1249" y="760"/>
                  </a:moveTo>
                  <a:lnTo>
                    <a:pt x="1253" y="743"/>
                  </a:lnTo>
                  <a:lnTo>
                    <a:pt x="1396" y="0"/>
                  </a:lnTo>
                  <a:lnTo>
                    <a:pt x="1356" y="0"/>
                  </a:lnTo>
                  <a:lnTo>
                    <a:pt x="47" y="0"/>
                  </a:lnTo>
                  <a:lnTo>
                    <a:pt x="0" y="0"/>
                  </a:lnTo>
                  <a:lnTo>
                    <a:pt x="45" y="836"/>
                  </a:lnTo>
                  <a:lnTo>
                    <a:pt x="1249" y="760"/>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9" name="深度视觉·原创设计 https://www.docer.com/works?userid=22383862"/>
            <p:cNvSpPr/>
            <p:nvPr/>
          </p:nvSpPr>
          <p:spPr bwMode="auto">
            <a:xfrm>
              <a:off x="6157913" y="1527175"/>
              <a:ext cx="2144713" cy="1327150"/>
            </a:xfrm>
            <a:custGeom>
              <a:avLst/>
              <a:gdLst>
                <a:gd name="T0" fmla="*/ 1204 w 1351"/>
                <a:gd name="T1" fmla="*/ 760 h 836"/>
                <a:gd name="T2" fmla="*/ 1208 w 1351"/>
                <a:gd name="T3" fmla="*/ 743 h 836"/>
                <a:gd name="T4" fmla="*/ 1351 w 1351"/>
                <a:gd name="T5" fmla="*/ 0 h 836"/>
                <a:gd name="T6" fmla="*/ 1311 w 1351"/>
                <a:gd name="T7" fmla="*/ 0 h 836"/>
                <a:gd name="T8" fmla="*/ 0 w 1351"/>
                <a:gd name="T9" fmla="*/ 836 h 836"/>
                <a:gd name="T10" fmla="*/ 1204 w 1351"/>
                <a:gd name="T11" fmla="*/ 760 h 836"/>
              </a:gdLst>
              <a:ahLst/>
              <a:cxnLst>
                <a:cxn ang="0">
                  <a:pos x="T0" y="T1"/>
                </a:cxn>
                <a:cxn ang="0">
                  <a:pos x="T2" y="T3"/>
                </a:cxn>
                <a:cxn ang="0">
                  <a:pos x="T4" y="T5"/>
                </a:cxn>
                <a:cxn ang="0">
                  <a:pos x="T6" y="T7"/>
                </a:cxn>
                <a:cxn ang="0">
                  <a:pos x="T8" y="T9"/>
                </a:cxn>
                <a:cxn ang="0">
                  <a:pos x="T10" y="T11"/>
                </a:cxn>
              </a:cxnLst>
              <a:rect l="0" t="0" r="r" b="b"/>
              <a:pathLst>
                <a:path w="1351" h="836">
                  <a:moveTo>
                    <a:pt x="1204" y="760"/>
                  </a:moveTo>
                  <a:lnTo>
                    <a:pt x="1208" y="743"/>
                  </a:lnTo>
                  <a:lnTo>
                    <a:pt x="1351" y="0"/>
                  </a:lnTo>
                  <a:lnTo>
                    <a:pt x="1311" y="0"/>
                  </a:lnTo>
                  <a:lnTo>
                    <a:pt x="0" y="836"/>
                  </a:lnTo>
                  <a:lnTo>
                    <a:pt x="1204" y="760"/>
                  </a:lnTo>
                  <a:close/>
                </a:path>
              </a:pathLst>
            </a:custGeom>
            <a:solidFill>
              <a:schemeClr val="accent3">
                <a:lumMod val="7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10" name="深度视觉·原创设计 https://www.docer.com/works?userid=22383862"/>
            <p:cNvSpPr/>
            <p:nvPr/>
          </p:nvSpPr>
          <p:spPr bwMode="auto">
            <a:xfrm>
              <a:off x="3128963" y="904875"/>
              <a:ext cx="3028950" cy="2073275"/>
            </a:xfrm>
            <a:custGeom>
              <a:avLst/>
              <a:gdLst>
                <a:gd name="T0" fmla="*/ 1026 w 1051"/>
                <a:gd name="T1" fmla="*/ 216 h 719"/>
                <a:gd name="T2" fmla="*/ 1020 w 1051"/>
                <a:gd name="T3" fmla="*/ 216 h 719"/>
                <a:gd name="T4" fmla="*/ 340 w 1051"/>
                <a:gd name="T5" fmla="*/ 216 h 719"/>
                <a:gd name="T6" fmla="*/ 320 w 1051"/>
                <a:gd name="T7" fmla="*/ 136 h 719"/>
                <a:gd name="T8" fmla="*/ 243 w 1051"/>
                <a:gd name="T9" fmla="*/ 53 h 719"/>
                <a:gd name="T10" fmla="*/ 76 w 1051"/>
                <a:gd name="T11" fmla="*/ 9 h 719"/>
                <a:gd name="T12" fmla="*/ 6 w 1051"/>
                <a:gd name="T13" fmla="*/ 48 h 719"/>
                <a:gd name="T14" fmla="*/ 55 w 1051"/>
                <a:gd name="T15" fmla="*/ 118 h 719"/>
                <a:gd name="T16" fmla="*/ 168 w 1051"/>
                <a:gd name="T17" fmla="*/ 148 h 719"/>
                <a:gd name="T18" fmla="*/ 244 w 1051"/>
                <a:gd name="T19" fmla="*/ 231 h 719"/>
                <a:gd name="T20" fmla="*/ 365 w 1051"/>
                <a:gd name="T21" fmla="*/ 701 h 719"/>
                <a:gd name="T22" fmla="*/ 369 w 1051"/>
                <a:gd name="T23" fmla="*/ 719 h 719"/>
                <a:gd name="T24" fmla="*/ 1051 w 1051"/>
                <a:gd name="T25" fmla="*/ 676 h 719"/>
                <a:gd name="T26" fmla="*/ 1026 w 1051"/>
                <a:gd name="T27" fmla="*/ 216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51" h="719">
                  <a:moveTo>
                    <a:pt x="1026" y="216"/>
                  </a:moveTo>
                  <a:cubicBezTo>
                    <a:pt x="1020" y="216"/>
                    <a:pt x="1020" y="216"/>
                    <a:pt x="1020" y="216"/>
                  </a:cubicBezTo>
                  <a:cubicBezTo>
                    <a:pt x="340" y="216"/>
                    <a:pt x="340" y="216"/>
                    <a:pt x="340" y="216"/>
                  </a:cubicBezTo>
                  <a:cubicBezTo>
                    <a:pt x="320" y="136"/>
                    <a:pt x="320" y="136"/>
                    <a:pt x="320" y="136"/>
                  </a:cubicBezTo>
                  <a:cubicBezTo>
                    <a:pt x="310" y="99"/>
                    <a:pt x="276" y="61"/>
                    <a:pt x="243" y="53"/>
                  </a:cubicBezTo>
                  <a:cubicBezTo>
                    <a:pt x="76" y="9"/>
                    <a:pt x="76" y="9"/>
                    <a:pt x="76" y="9"/>
                  </a:cubicBezTo>
                  <a:cubicBezTo>
                    <a:pt x="43" y="0"/>
                    <a:pt x="12" y="18"/>
                    <a:pt x="6" y="48"/>
                  </a:cubicBezTo>
                  <a:cubicBezTo>
                    <a:pt x="0" y="78"/>
                    <a:pt x="22" y="109"/>
                    <a:pt x="55" y="118"/>
                  </a:cubicBezTo>
                  <a:cubicBezTo>
                    <a:pt x="168" y="148"/>
                    <a:pt x="168" y="148"/>
                    <a:pt x="168" y="148"/>
                  </a:cubicBezTo>
                  <a:cubicBezTo>
                    <a:pt x="200" y="156"/>
                    <a:pt x="234" y="193"/>
                    <a:pt x="244" y="231"/>
                  </a:cubicBezTo>
                  <a:cubicBezTo>
                    <a:pt x="365" y="701"/>
                    <a:pt x="365" y="701"/>
                    <a:pt x="365" y="701"/>
                  </a:cubicBezTo>
                  <a:cubicBezTo>
                    <a:pt x="369" y="719"/>
                    <a:pt x="369" y="719"/>
                    <a:pt x="369" y="719"/>
                  </a:cubicBezTo>
                  <a:cubicBezTo>
                    <a:pt x="1051" y="676"/>
                    <a:pt x="1051" y="676"/>
                    <a:pt x="1051" y="676"/>
                  </a:cubicBezTo>
                  <a:lnTo>
                    <a:pt x="1026" y="216"/>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11" name="深度视觉·原创设计 https://www.docer.com/works?userid=22383862"/>
            <p:cNvSpPr/>
            <p:nvPr/>
          </p:nvSpPr>
          <p:spPr bwMode="auto">
            <a:xfrm>
              <a:off x="4192588" y="1527175"/>
              <a:ext cx="1965325" cy="1450975"/>
            </a:xfrm>
            <a:custGeom>
              <a:avLst/>
              <a:gdLst>
                <a:gd name="T0" fmla="*/ 0 w 1238"/>
                <a:gd name="T1" fmla="*/ 914 h 914"/>
                <a:gd name="T2" fmla="*/ 1238 w 1238"/>
                <a:gd name="T3" fmla="*/ 836 h 914"/>
                <a:gd name="T4" fmla="*/ 1193 w 1238"/>
                <a:gd name="T5" fmla="*/ 0 h 914"/>
                <a:gd name="T6" fmla="*/ 0 w 1238"/>
                <a:gd name="T7" fmla="*/ 914 h 914"/>
              </a:gdLst>
              <a:ahLst/>
              <a:cxnLst>
                <a:cxn ang="0">
                  <a:pos x="T0" y="T1"/>
                </a:cxn>
                <a:cxn ang="0">
                  <a:pos x="T2" y="T3"/>
                </a:cxn>
                <a:cxn ang="0">
                  <a:pos x="T4" y="T5"/>
                </a:cxn>
                <a:cxn ang="0">
                  <a:pos x="T6" y="T7"/>
                </a:cxn>
              </a:cxnLst>
              <a:rect l="0" t="0" r="r" b="b"/>
              <a:pathLst>
                <a:path w="1238" h="914">
                  <a:moveTo>
                    <a:pt x="0" y="914"/>
                  </a:moveTo>
                  <a:lnTo>
                    <a:pt x="1238" y="836"/>
                  </a:lnTo>
                  <a:lnTo>
                    <a:pt x="1193" y="0"/>
                  </a:lnTo>
                  <a:lnTo>
                    <a:pt x="0" y="914"/>
                  </a:ln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12" name="深度视觉·原创设计 https://www.docer.com/works?userid=22383862"/>
            <p:cNvSpPr/>
            <p:nvPr/>
          </p:nvSpPr>
          <p:spPr bwMode="auto">
            <a:xfrm>
              <a:off x="4192588" y="2854325"/>
              <a:ext cx="2039938" cy="1570038"/>
            </a:xfrm>
            <a:custGeom>
              <a:avLst/>
              <a:gdLst>
                <a:gd name="T0" fmla="*/ 0 w 708"/>
                <a:gd name="T1" fmla="*/ 43 h 545"/>
                <a:gd name="T2" fmla="*/ 6 w 708"/>
                <a:gd name="T3" fmla="*/ 62 h 545"/>
                <a:gd name="T4" fmla="*/ 113 w 708"/>
                <a:gd name="T5" fmla="*/ 481 h 545"/>
                <a:gd name="T6" fmla="*/ 191 w 708"/>
                <a:gd name="T7" fmla="*/ 542 h 545"/>
                <a:gd name="T8" fmla="*/ 690 w 708"/>
                <a:gd name="T9" fmla="*/ 489 h 545"/>
                <a:gd name="T10" fmla="*/ 708 w 708"/>
                <a:gd name="T11" fmla="*/ 487 h 545"/>
                <a:gd name="T12" fmla="*/ 682 w 708"/>
                <a:gd name="T13" fmla="*/ 0 h 545"/>
                <a:gd name="T14" fmla="*/ 0 w 708"/>
                <a:gd name="T15" fmla="*/ 43 h 5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8" h="545">
                  <a:moveTo>
                    <a:pt x="0" y="43"/>
                  </a:moveTo>
                  <a:cubicBezTo>
                    <a:pt x="6" y="62"/>
                    <a:pt x="6" y="62"/>
                    <a:pt x="6" y="62"/>
                  </a:cubicBezTo>
                  <a:cubicBezTo>
                    <a:pt x="113" y="481"/>
                    <a:pt x="113" y="481"/>
                    <a:pt x="113" y="481"/>
                  </a:cubicBezTo>
                  <a:cubicBezTo>
                    <a:pt x="123" y="518"/>
                    <a:pt x="158" y="545"/>
                    <a:pt x="191" y="542"/>
                  </a:cubicBezTo>
                  <a:cubicBezTo>
                    <a:pt x="690" y="489"/>
                    <a:pt x="690" y="489"/>
                    <a:pt x="690" y="489"/>
                  </a:cubicBezTo>
                  <a:cubicBezTo>
                    <a:pt x="708" y="487"/>
                    <a:pt x="708" y="487"/>
                    <a:pt x="708" y="487"/>
                  </a:cubicBezTo>
                  <a:cubicBezTo>
                    <a:pt x="682" y="0"/>
                    <a:pt x="682" y="0"/>
                    <a:pt x="682" y="0"/>
                  </a:cubicBezTo>
                  <a:lnTo>
                    <a:pt x="0" y="43"/>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13" name="深度视觉·原创设计 https://www.docer.com/works?userid=22383862"/>
            <p:cNvSpPr/>
            <p:nvPr/>
          </p:nvSpPr>
          <p:spPr bwMode="auto">
            <a:xfrm>
              <a:off x="4564063" y="2854325"/>
              <a:ext cx="1668463" cy="1568450"/>
            </a:xfrm>
            <a:custGeom>
              <a:avLst/>
              <a:gdLst>
                <a:gd name="T0" fmla="*/ 14 w 579"/>
                <a:gd name="T1" fmla="*/ 527 h 544"/>
                <a:gd name="T2" fmla="*/ 62 w 579"/>
                <a:gd name="T3" fmla="*/ 542 h 544"/>
                <a:gd name="T4" fmla="*/ 561 w 579"/>
                <a:gd name="T5" fmla="*/ 489 h 544"/>
                <a:gd name="T6" fmla="*/ 579 w 579"/>
                <a:gd name="T7" fmla="*/ 487 h 544"/>
                <a:gd name="T8" fmla="*/ 553 w 579"/>
                <a:gd name="T9" fmla="*/ 0 h 544"/>
                <a:gd name="T10" fmla="*/ 14 w 579"/>
                <a:gd name="T11" fmla="*/ 527 h 544"/>
              </a:gdLst>
              <a:ahLst/>
              <a:cxnLst>
                <a:cxn ang="0">
                  <a:pos x="T0" y="T1"/>
                </a:cxn>
                <a:cxn ang="0">
                  <a:pos x="T2" y="T3"/>
                </a:cxn>
                <a:cxn ang="0">
                  <a:pos x="T4" y="T5"/>
                </a:cxn>
                <a:cxn ang="0">
                  <a:pos x="T6" y="T7"/>
                </a:cxn>
                <a:cxn ang="0">
                  <a:pos x="T8" y="T9"/>
                </a:cxn>
                <a:cxn ang="0">
                  <a:pos x="T10" y="T11"/>
                </a:cxn>
              </a:cxnLst>
              <a:rect l="0" t="0" r="r" b="b"/>
              <a:pathLst>
                <a:path w="579" h="544">
                  <a:moveTo>
                    <a:pt x="14" y="527"/>
                  </a:moveTo>
                  <a:cubicBezTo>
                    <a:pt x="28" y="538"/>
                    <a:pt x="45" y="544"/>
                    <a:pt x="62" y="542"/>
                  </a:cubicBezTo>
                  <a:cubicBezTo>
                    <a:pt x="561" y="489"/>
                    <a:pt x="561" y="489"/>
                    <a:pt x="561" y="489"/>
                  </a:cubicBezTo>
                  <a:cubicBezTo>
                    <a:pt x="579" y="487"/>
                    <a:pt x="579" y="487"/>
                    <a:pt x="579" y="487"/>
                  </a:cubicBezTo>
                  <a:cubicBezTo>
                    <a:pt x="553" y="0"/>
                    <a:pt x="553" y="0"/>
                    <a:pt x="553" y="0"/>
                  </a:cubicBezTo>
                  <a:cubicBezTo>
                    <a:pt x="553" y="0"/>
                    <a:pt x="0" y="515"/>
                    <a:pt x="14" y="527"/>
                  </a:cubicBez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14" name="深度视觉·原创设计 https://www.docer.com/works?userid=22383862"/>
            <p:cNvSpPr>
              <a:spLocks noChangeArrowheads="1"/>
            </p:cNvSpPr>
            <p:nvPr/>
          </p:nvSpPr>
          <p:spPr bwMode="auto">
            <a:xfrm>
              <a:off x="6045201" y="3355975"/>
              <a:ext cx="484188" cy="484188"/>
            </a:xfrm>
            <a:prstGeom prst="ellipse">
              <a:avLst/>
            </a:prstGeom>
            <a:solidFill>
              <a:schemeClr val="accent1">
                <a:lumMod val="7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15" name="深度视觉·原创设计 https://www.docer.com/works?userid=22383862"/>
            <p:cNvSpPr>
              <a:spLocks noChangeArrowheads="1"/>
            </p:cNvSpPr>
            <p:nvPr/>
          </p:nvSpPr>
          <p:spPr bwMode="auto">
            <a:xfrm>
              <a:off x="6902451" y="2466975"/>
              <a:ext cx="484188" cy="485775"/>
            </a:xfrm>
            <a:prstGeom prst="ellipse">
              <a:avLst/>
            </a:pr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16" name="深度视觉·原创设计 https://www.docer.com/works?userid=22383862"/>
            <p:cNvSpPr>
              <a:spLocks noChangeArrowheads="1"/>
            </p:cNvSpPr>
            <p:nvPr/>
          </p:nvSpPr>
          <p:spPr bwMode="auto">
            <a:xfrm>
              <a:off x="5803901" y="1982788"/>
              <a:ext cx="484188" cy="484188"/>
            </a:xfrm>
            <a:prstGeom prst="ellipse">
              <a:avLst/>
            </a:pr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17" name="深度视觉·原创设计 https://www.docer.com/works?userid=22383862"/>
            <p:cNvSpPr>
              <a:spLocks noChangeArrowheads="1"/>
            </p:cNvSpPr>
            <p:nvPr/>
          </p:nvSpPr>
          <p:spPr bwMode="auto">
            <a:xfrm>
              <a:off x="4953001" y="2759075"/>
              <a:ext cx="484188" cy="484188"/>
            </a:xfrm>
            <a:prstGeom prst="ellipse">
              <a:avLst/>
            </a:prstGeom>
            <a:solidFill>
              <a:schemeClr val="accent2">
                <a:lumMod val="7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汉仪正圆-55W" panose="00020600040101010101" pitchFamily="18" charset="-122"/>
                <a:ea typeface="汉仪正圆-55W" panose="00020600040101010101" pitchFamily="18" charset="-122"/>
                <a:sym typeface="汉仪正圆-55W" panose="00020600040101010101" pitchFamily="18" charset="-122"/>
              </a:endParaRPr>
            </a:p>
          </p:txBody>
        </p:sp>
      </p:grpSp>
      <p:sp>
        <p:nvSpPr>
          <p:cNvPr id="19" name="深度视觉·原创设计 https://www.docer.com/works?userid=22383862">
            <a:extLst>
              <a:ext uri="{FF2B5EF4-FFF2-40B4-BE49-F238E27FC236}">
                <a16:creationId xmlns:a16="http://schemas.microsoft.com/office/drawing/2014/main" id="{D78E416C-A590-B942-2C6A-D878F36DA3A2}"/>
              </a:ext>
            </a:extLst>
          </p:cNvPr>
          <p:cNvSpPr/>
          <p:nvPr/>
        </p:nvSpPr>
        <p:spPr>
          <a:xfrm>
            <a:off x="1790130" y="2717867"/>
            <a:ext cx="1752085" cy="623248"/>
          </a:xfrm>
          <a:prstGeom prst="rect">
            <a:avLst/>
          </a:prstGeom>
        </p:spPr>
        <p:txBody>
          <a:bodyPr wrap="square">
            <a:spAutoFit/>
          </a:bodyPr>
          <a:lstStyle/>
          <a:p>
            <a:pPr algn="l">
              <a:lnSpc>
                <a:spcPct val="150000"/>
              </a:lnSpc>
            </a:pPr>
            <a:r>
              <a:rPr lang="en-US" altLang="zh-CN" sz="1200" b="1">
                <a:latin typeface="汉仪正圆-55W" panose="00020600040101010101" pitchFamily="18" charset="-122"/>
                <a:ea typeface="汉仪正圆-55W" panose="00020600040101010101" pitchFamily="18" charset="-122"/>
                <a:sym typeface="汉仪正圆-55W" panose="00020600040101010101" pitchFamily="18" charset="-122"/>
              </a:rPr>
              <a:t>3.1Frequency Discrimination Task</a:t>
            </a:r>
            <a:endParaRPr lang="zh-CN" altLang="en-US" sz="1200" b="1">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20" name="深度视觉·原创设计 https://www.docer.com/works?userid=22383862">
            <a:extLst>
              <a:ext uri="{FF2B5EF4-FFF2-40B4-BE49-F238E27FC236}">
                <a16:creationId xmlns:a16="http://schemas.microsoft.com/office/drawing/2014/main" id="{FA57EFB1-FF0F-6553-2BD6-E9EEE160250A}"/>
              </a:ext>
            </a:extLst>
          </p:cNvPr>
          <p:cNvSpPr/>
          <p:nvPr/>
        </p:nvSpPr>
        <p:spPr>
          <a:xfrm>
            <a:off x="3694615" y="2728739"/>
            <a:ext cx="1752085" cy="346249"/>
          </a:xfrm>
          <a:prstGeom prst="rect">
            <a:avLst/>
          </a:prstGeom>
        </p:spPr>
        <p:txBody>
          <a:bodyPr wrap="square">
            <a:spAutoFit/>
          </a:bodyPr>
          <a:lstStyle/>
          <a:p>
            <a:pPr algn="l">
              <a:lnSpc>
                <a:spcPct val="150000"/>
              </a:lnSpc>
            </a:pPr>
            <a:r>
              <a:rPr lang="en-US" altLang="zh-CN" sz="1200" b="1">
                <a:latin typeface="汉仪正圆-55W" panose="00020600040101010101" pitchFamily="18" charset="-122"/>
                <a:ea typeface="汉仪正圆-55W" panose="00020600040101010101" pitchFamily="18" charset="-122"/>
                <a:sym typeface="汉仪正圆-55W" panose="00020600040101010101" pitchFamily="18" charset="-122"/>
              </a:rPr>
              <a:t>3.2Adding Task</a:t>
            </a:r>
            <a:endParaRPr lang="zh-CN" altLang="en-US" sz="1200" b="1">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21" name="深度视觉·原创设计 https://www.docer.com/works?userid=22383862">
            <a:extLst>
              <a:ext uri="{FF2B5EF4-FFF2-40B4-BE49-F238E27FC236}">
                <a16:creationId xmlns:a16="http://schemas.microsoft.com/office/drawing/2014/main" id="{2C0E71A7-F1DE-637C-9CFA-F557D62A3A66}"/>
              </a:ext>
            </a:extLst>
          </p:cNvPr>
          <p:cNvSpPr/>
          <p:nvPr/>
        </p:nvSpPr>
        <p:spPr>
          <a:xfrm>
            <a:off x="1957164" y="3898010"/>
            <a:ext cx="1842415" cy="900246"/>
          </a:xfrm>
          <a:prstGeom prst="rect">
            <a:avLst/>
          </a:prstGeom>
        </p:spPr>
        <p:txBody>
          <a:bodyPr wrap="square">
            <a:spAutoFit/>
          </a:bodyPr>
          <a:lstStyle/>
          <a:p>
            <a:pPr algn="l">
              <a:lnSpc>
                <a:spcPct val="150000"/>
              </a:lnSpc>
            </a:pPr>
            <a:r>
              <a:rPr lang="en-US" altLang="zh-CN" sz="1200" b="1">
                <a:solidFill>
                  <a:schemeClr val="bg1"/>
                </a:solidFill>
                <a:latin typeface="汉仪正圆-55W" panose="00020600040101010101" pitchFamily="18" charset="-122"/>
                <a:ea typeface="汉仪正圆-55W" panose="00020600040101010101" pitchFamily="18" charset="-122"/>
                <a:sym typeface="汉仪正圆-55W" panose="00020600040101010101" pitchFamily="18" charset="-122"/>
              </a:rPr>
              <a:t>3.3N-MNIST Event-Based Visual Recognition</a:t>
            </a:r>
            <a:endParaRPr lang="zh-CN" altLang="en-US" sz="1200" b="1">
              <a:solidFill>
                <a:schemeClr val="bg1"/>
              </a:solidFill>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22" name="深度视觉·原创设计 https://www.docer.com/works?userid=22383862">
            <a:extLst>
              <a:ext uri="{FF2B5EF4-FFF2-40B4-BE49-F238E27FC236}">
                <a16:creationId xmlns:a16="http://schemas.microsoft.com/office/drawing/2014/main" id="{4FC5F53C-1E4E-BCF0-BC0D-920B4E4DFE28}"/>
              </a:ext>
            </a:extLst>
          </p:cNvPr>
          <p:cNvSpPr/>
          <p:nvPr/>
        </p:nvSpPr>
        <p:spPr>
          <a:xfrm>
            <a:off x="3799579" y="3761788"/>
            <a:ext cx="1375001" cy="1177245"/>
          </a:xfrm>
          <a:prstGeom prst="rect">
            <a:avLst/>
          </a:prstGeom>
        </p:spPr>
        <p:txBody>
          <a:bodyPr wrap="square">
            <a:spAutoFit/>
          </a:bodyPr>
          <a:lstStyle/>
          <a:p>
            <a:pPr algn="l">
              <a:lnSpc>
                <a:spcPct val="150000"/>
              </a:lnSpc>
            </a:pPr>
            <a:r>
              <a:rPr lang="en-US" altLang="zh-CN" sz="1200" b="1">
                <a:latin typeface="汉仪正圆-55W" panose="00020600040101010101" pitchFamily="18" charset="-122"/>
                <a:ea typeface="汉仪正圆-55W" panose="00020600040101010101" pitchFamily="18" charset="-122"/>
                <a:sym typeface="汉仪正圆-55W" panose="00020600040101010101" pitchFamily="18" charset="-122"/>
              </a:rPr>
              <a:t>3.4Visual-Auditory Sensor Fusion for Lip Reading</a:t>
            </a:r>
            <a:endParaRPr lang="zh-CN" altLang="en-US" sz="1200" b="1">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23" name="深度视觉·原创设计 https://www.docer.com/works?userid=22383862">
            <a:extLst>
              <a:ext uri="{FF2B5EF4-FFF2-40B4-BE49-F238E27FC236}">
                <a16:creationId xmlns:a16="http://schemas.microsoft.com/office/drawing/2014/main" id="{5526FA0F-FB8D-41E3-8CB8-F952D97624CE}"/>
              </a:ext>
            </a:extLst>
          </p:cNvPr>
          <p:cNvSpPr/>
          <p:nvPr/>
        </p:nvSpPr>
        <p:spPr>
          <a:xfrm>
            <a:off x="6024603" y="2450427"/>
            <a:ext cx="4377267" cy="605294"/>
          </a:xfrm>
          <a:prstGeom prst="rect">
            <a:avLst/>
          </a:prstGeom>
        </p:spPr>
        <p:txBody>
          <a:bodyPr wrap="square">
            <a:spAutoFit/>
          </a:bodyPr>
          <a:lstStyle/>
          <a:p>
            <a:pPr lvl="0" defTabSz="1217930">
              <a:lnSpc>
                <a:spcPts val="2000"/>
              </a:lnSpc>
              <a:defRPr/>
            </a:pPr>
            <a:r>
              <a:rPr lang="en-US" altLang="zh-CN" sz="1600" b="0">
                <a:latin typeface="汉仪正圆-55W" panose="00020600040101010101" pitchFamily="18" charset="-122"/>
                <a:ea typeface="汉仪正圆-55W" panose="00020600040101010101" pitchFamily="18" charset="-122"/>
                <a:sym typeface="汉仪正圆-55W" panose="00020600040101010101" pitchFamily="18" charset="-122"/>
              </a:rPr>
              <a:t>Phased LSTM</a:t>
            </a:r>
            <a:r>
              <a:rPr lang="zh-CN" altLang="en-US" sz="1600" b="0">
                <a:latin typeface="汉仪正圆-55W" panose="00020600040101010101" pitchFamily="18" charset="-122"/>
                <a:ea typeface="汉仪正圆-55W" panose="00020600040101010101" pitchFamily="18" charset="-122"/>
                <a:sym typeface="汉仪正圆-55W" panose="00020600040101010101" pitchFamily="18" charset="-122"/>
              </a:rPr>
              <a:t>在要么</a:t>
            </a:r>
            <a:r>
              <a:rPr lang="zh-CN" altLang="en-US" sz="1600" b="0" u="sng">
                <a:solidFill>
                  <a:srgbClr val="0070C0"/>
                </a:solidFill>
                <a:latin typeface="汉仪正圆-55W" panose="00020600040101010101" pitchFamily="18" charset="-122"/>
                <a:ea typeface="汉仪正圆-55W" panose="00020600040101010101" pitchFamily="18" charset="-122"/>
                <a:sym typeface="汉仪正圆-55W" panose="00020600040101010101" pitchFamily="18" charset="-122"/>
              </a:rPr>
              <a:t>需要精确更新时间</a:t>
            </a:r>
            <a:r>
              <a:rPr lang="zh-CN" altLang="en-US" sz="1600" b="0">
                <a:latin typeface="汉仪正圆-55W" panose="00020600040101010101" pitchFamily="18" charset="-122"/>
                <a:ea typeface="汉仪正圆-55W" panose="00020600040101010101" pitchFamily="18" charset="-122"/>
                <a:sym typeface="汉仪正圆-55W" panose="00020600040101010101" pitchFamily="18" charset="-122"/>
              </a:rPr>
              <a:t>要么需要</a:t>
            </a:r>
            <a:r>
              <a:rPr lang="zh-CN" altLang="en-US" sz="1600" b="0" u="sng">
                <a:solidFill>
                  <a:srgbClr val="0070C0"/>
                </a:solidFill>
                <a:latin typeface="汉仪正圆-55W" panose="00020600040101010101" pitchFamily="18" charset="-122"/>
                <a:ea typeface="汉仪正圆-55W" panose="00020600040101010101" pitchFamily="18" charset="-122"/>
                <a:sym typeface="汉仪正圆-55W" panose="00020600040101010101" pitchFamily="18" charset="-122"/>
              </a:rPr>
              <a:t>从一个长序列中学习</a:t>
            </a:r>
            <a:r>
              <a:rPr lang="zh-CN" altLang="en-US" sz="1600" b="0">
                <a:latin typeface="汉仪正圆-55W" panose="00020600040101010101" pitchFamily="18" charset="-122"/>
                <a:ea typeface="汉仪正圆-55W" panose="00020600040101010101" pitchFamily="18" charset="-122"/>
                <a:sym typeface="汉仪正圆-55W" panose="00020600040101010101" pitchFamily="18" charset="-122"/>
              </a:rPr>
              <a:t>的不同场景中很有优势</a:t>
            </a:r>
            <a:endParaRPr lang="en-US" altLang="zh-CN" sz="1600" b="0">
              <a:latin typeface="汉仪正圆-55W" panose="00020600040101010101" pitchFamily="18" charset="-122"/>
              <a:ea typeface="汉仪正圆-55W" panose="00020600040101010101" pitchFamily="18" charset="-122"/>
              <a:sym typeface="汉仪正圆-55W" panose="00020600040101010101" pitchFamily="18"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80">
                                          <p:stCondLst>
                                            <p:cond delay="0"/>
                                          </p:stCondLst>
                                        </p:cTn>
                                        <p:tgtEl>
                                          <p:spTgt spid="3"/>
                                        </p:tgtEl>
                                      </p:cBhvr>
                                    </p:animEffect>
                                    <p:anim calcmode="lin" valueType="num">
                                      <p:cBhvr>
                                        <p:cTn id="8" dur="1822" tmFilter="0,0; 0.14,0.36; 0.43,0.73; 0.71,0.91; 1.0,1.0">
                                          <p:stCondLst>
                                            <p:cond delay="0"/>
                                          </p:stCondLst>
                                        </p:cTn>
                                        <p:tgtEl>
                                          <p:spTgt spid="3"/>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
                                        </p:tgtEl>
                                        <p:attrNameLst>
                                          <p:attrName>ppt_y</p:attrName>
                                        </p:attrNameLst>
                                      </p:cBhvr>
                                      <p:tavLst>
                                        <p:tav tm="0" fmla="#ppt_y-sin(pi*$)/81">
                                          <p:val>
                                            <p:fltVal val="0"/>
                                          </p:val>
                                        </p:tav>
                                        <p:tav tm="100000">
                                          <p:val>
                                            <p:fltVal val="1"/>
                                          </p:val>
                                        </p:tav>
                                      </p:tavLst>
                                    </p:anim>
                                    <p:animScale>
                                      <p:cBhvr>
                                        <p:cTn id="13" dur="26">
                                          <p:stCondLst>
                                            <p:cond delay="650"/>
                                          </p:stCondLst>
                                        </p:cTn>
                                        <p:tgtEl>
                                          <p:spTgt spid="3"/>
                                        </p:tgtEl>
                                      </p:cBhvr>
                                      <p:to x="100000" y="60000"/>
                                    </p:animScale>
                                    <p:animScale>
                                      <p:cBhvr>
                                        <p:cTn id="14" dur="166" decel="50000">
                                          <p:stCondLst>
                                            <p:cond delay="676"/>
                                          </p:stCondLst>
                                        </p:cTn>
                                        <p:tgtEl>
                                          <p:spTgt spid="3"/>
                                        </p:tgtEl>
                                      </p:cBhvr>
                                      <p:to x="100000" y="100000"/>
                                    </p:animScale>
                                    <p:animScale>
                                      <p:cBhvr>
                                        <p:cTn id="15" dur="26">
                                          <p:stCondLst>
                                            <p:cond delay="1312"/>
                                          </p:stCondLst>
                                        </p:cTn>
                                        <p:tgtEl>
                                          <p:spTgt spid="3"/>
                                        </p:tgtEl>
                                      </p:cBhvr>
                                      <p:to x="100000" y="80000"/>
                                    </p:animScale>
                                    <p:animScale>
                                      <p:cBhvr>
                                        <p:cTn id="16" dur="166" decel="50000">
                                          <p:stCondLst>
                                            <p:cond delay="1338"/>
                                          </p:stCondLst>
                                        </p:cTn>
                                        <p:tgtEl>
                                          <p:spTgt spid="3"/>
                                        </p:tgtEl>
                                      </p:cBhvr>
                                      <p:to x="100000" y="100000"/>
                                    </p:animScale>
                                    <p:animScale>
                                      <p:cBhvr>
                                        <p:cTn id="17" dur="26">
                                          <p:stCondLst>
                                            <p:cond delay="1642"/>
                                          </p:stCondLst>
                                        </p:cTn>
                                        <p:tgtEl>
                                          <p:spTgt spid="3"/>
                                        </p:tgtEl>
                                      </p:cBhvr>
                                      <p:to x="100000" y="90000"/>
                                    </p:animScale>
                                    <p:animScale>
                                      <p:cBhvr>
                                        <p:cTn id="18" dur="166" decel="50000">
                                          <p:stCondLst>
                                            <p:cond delay="1668"/>
                                          </p:stCondLst>
                                        </p:cTn>
                                        <p:tgtEl>
                                          <p:spTgt spid="3"/>
                                        </p:tgtEl>
                                      </p:cBhvr>
                                      <p:to x="100000" y="100000"/>
                                    </p:animScale>
                                    <p:animScale>
                                      <p:cBhvr>
                                        <p:cTn id="19" dur="26">
                                          <p:stCondLst>
                                            <p:cond delay="1808"/>
                                          </p:stCondLst>
                                        </p:cTn>
                                        <p:tgtEl>
                                          <p:spTgt spid="3"/>
                                        </p:tgtEl>
                                      </p:cBhvr>
                                      <p:to x="100000" y="95000"/>
                                    </p:animScale>
                                    <p:animScale>
                                      <p:cBhvr>
                                        <p:cTn id="20" dur="166" decel="50000">
                                          <p:stCondLst>
                                            <p:cond delay="1834"/>
                                          </p:stCondLst>
                                        </p:cTn>
                                        <p:tgtEl>
                                          <p:spTgt spid="3"/>
                                        </p:tgtEl>
                                      </p:cBhvr>
                                      <p:to x="100000" y="100000"/>
                                    </p:animScale>
                                  </p:childTnLst>
                                </p:cTn>
                              </p:par>
                              <p:par>
                                <p:cTn id="21" presetID="5" presetClass="entr" presetSubtype="10"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checkerboard(across)">
                                      <p:cBhvr>
                                        <p:cTn id="23" dur="750"/>
                                        <p:tgtEl>
                                          <p:spTgt spid="19"/>
                                        </p:tgtEl>
                                      </p:cBhvr>
                                    </p:animEffect>
                                  </p:childTnLst>
                                </p:cTn>
                              </p:par>
                              <p:par>
                                <p:cTn id="24" presetID="5" presetClass="entr" presetSubtype="10" fill="hold" grpId="0" nodeType="with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checkerboard(across)">
                                      <p:cBhvr>
                                        <p:cTn id="26" dur="750"/>
                                        <p:tgtEl>
                                          <p:spTgt spid="20"/>
                                        </p:tgtEl>
                                      </p:cBhvr>
                                    </p:animEffect>
                                  </p:childTnLst>
                                </p:cTn>
                              </p:par>
                              <p:par>
                                <p:cTn id="27" presetID="5" presetClass="entr" presetSubtype="10" fill="hold" grpId="0" nodeType="withEffect">
                                  <p:stCondLst>
                                    <p:cond delay="0"/>
                                  </p:stCondLst>
                                  <p:childTnLst>
                                    <p:set>
                                      <p:cBhvr>
                                        <p:cTn id="28" dur="1" fill="hold">
                                          <p:stCondLst>
                                            <p:cond delay="0"/>
                                          </p:stCondLst>
                                        </p:cTn>
                                        <p:tgtEl>
                                          <p:spTgt spid="21"/>
                                        </p:tgtEl>
                                        <p:attrNameLst>
                                          <p:attrName>style.visibility</p:attrName>
                                        </p:attrNameLst>
                                      </p:cBhvr>
                                      <p:to>
                                        <p:strVal val="visible"/>
                                      </p:to>
                                    </p:set>
                                    <p:animEffect transition="in" filter="checkerboard(across)">
                                      <p:cBhvr>
                                        <p:cTn id="29" dur="750"/>
                                        <p:tgtEl>
                                          <p:spTgt spid="21"/>
                                        </p:tgtEl>
                                      </p:cBhvr>
                                    </p:animEffect>
                                  </p:childTnLst>
                                </p:cTn>
                              </p:par>
                              <p:par>
                                <p:cTn id="30" presetID="5" presetClass="entr" presetSubtype="10" fill="hold" grpId="0" nodeType="with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checkerboard(across)">
                                      <p:cBhvr>
                                        <p:cTn id="32" dur="750"/>
                                        <p:tgtEl>
                                          <p:spTgt spid="22"/>
                                        </p:tgtEl>
                                      </p:cBhvr>
                                    </p:animEffect>
                                  </p:childTnLst>
                                </p:cTn>
                              </p:par>
                            </p:childTnLst>
                          </p:cTn>
                        </p:par>
                        <p:par>
                          <p:cTn id="33" fill="hold">
                            <p:stCondLst>
                              <p:cond delay="2000"/>
                            </p:stCondLst>
                            <p:childTnLst>
                              <p:par>
                                <p:cTn id="34" presetID="42" presetClass="entr" presetSubtype="0" fill="hold" grpId="0" nodeType="afterEffect">
                                  <p:stCondLst>
                                    <p:cond delay="0"/>
                                  </p:stCondLst>
                                  <p:childTnLst>
                                    <p:set>
                                      <p:cBhvr>
                                        <p:cTn id="35" dur="1" fill="hold">
                                          <p:stCondLst>
                                            <p:cond delay="0"/>
                                          </p:stCondLst>
                                        </p:cTn>
                                        <p:tgtEl>
                                          <p:spTgt spid="23"/>
                                        </p:tgtEl>
                                        <p:attrNameLst>
                                          <p:attrName>style.visibility</p:attrName>
                                        </p:attrNameLst>
                                      </p:cBhvr>
                                      <p:to>
                                        <p:strVal val="visible"/>
                                      </p:to>
                                    </p:set>
                                    <p:animEffect transition="in" filter="fade">
                                      <p:cBhvr>
                                        <p:cTn id="36" dur="1000"/>
                                        <p:tgtEl>
                                          <p:spTgt spid="23"/>
                                        </p:tgtEl>
                                      </p:cBhvr>
                                    </p:animEffect>
                                    <p:anim calcmode="lin" valueType="num">
                                      <p:cBhvr>
                                        <p:cTn id="37" dur="1000" fill="hold"/>
                                        <p:tgtEl>
                                          <p:spTgt spid="23"/>
                                        </p:tgtEl>
                                        <p:attrNameLst>
                                          <p:attrName>ppt_x</p:attrName>
                                        </p:attrNameLst>
                                      </p:cBhvr>
                                      <p:tavLst>
                                        <p:tav tm="0">
                                          <p:val>
                                            <p:strVal val="#ppt_x"/>
                                          </p:val>
                                        </p:tav>
                                        <p:tav tm="100000">
                                          <p:val>
                                            <p:strVal val="#ppt_x"/>
                                          </p:val>
                                        </p:tav>
                                      </p:tavLst>
                                    </p:anim>
                                    <p:anim calcmode="lin" valueType="num">
                                      <p:cBhvr>
                                        <p:cTn id="38"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1" grpId="0"/>
      <p:bldP spid="22" grpId="0"/>
      <p:bldP spid="2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深度视觉·原创设计 https://www.docer.com/works?userid=22383862"/>
          <p:cNvSpPr/>
          <p:nvPr/>
        </p:nvSpPr>
        <p:spPr>
          <a:xfrm flipH="1">
            <a:off x="11252019" y="5989229"/>
            <a:ext cx="939981" cy="868771"/>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55" name="深度视觉·原创设计 https://www.docer.com/works?userid=22383862"/>
          <p:cNvSpPr/>
          <p:nvPr/>
        </p:nvSpPr>
        <p:spPr>
          <a:xfrm rot="10800000" flipH="1">
            <a:off x="0" y="0"/>
            <a:ext cx="939981" cy="868771"/>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56" name="深度视觉·原创设计 https://www.docer.com/works?userid=22383862"/>
          <p:cNvSpPr/>
          <p:nvPr/>
        </p:nvSpPr>
        <p:spPr>
          <a:xfrm>
            <a:off x="2870201" y="350796"/>
            <a:ext cx="5738338" cy="5179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57" name="深度视觉·原创设计 https://www.docer.com/works?userid=22383862"/>
          <p:cNvSpPr txBox="1"/>
          <p:nvPr/>
        </p:nvSpPr>
        <p:spPr>
          <a:xfrm>
            <a:off x="2142067" y="455895"/>
            <a:ext cx="7095067" cy="307777"/>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000" i="0" u="none" strike="noStrike" kern="1200" cap="none" spc="300" normalizeH="0" baseline="0" noProof="0">
                <a:ln>
                  <a:noFill/>
                </a:ln>
                <a:solidFill>
                  <a:schemeClr val="tx1">
                    <a:lumMod val="75000"/>
                    <a:lumOff val="25000"/>
                  </a:schemeClr>
                </a:solidFill>
                <a:effectLst/>
                <a:uLnTx/>
                <a:uFillTx/>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rPr>
              <a:t>Frequency Discrimination Task</a:t>
            </a:r>
            <a:endParaRPr kumimoji="0" lang="zh-CN" altLang="en-US" sz="2000" i="0" u="none" strike="noStrike" kern="1200" cap="none" spc="300" normalizeH="0" baseline="0" noProof="0">
              <a:ln>
                <a:noFill/>
              </a:ln>
              <a:solidFill>
                <a:schemeClr val="tx1">
                  <a:lumMod val="75000"/>
                  <a:lumOff val="25000"/>
                </a:schemeClr>
              </a:solidFill>
              <a:effectLst/>
              <a:uLnTx/>
              <a:uFillTx/>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endParaRPr>
          </a:p>
        </p:txBody>
      </p:sp>
      <mc:AlternateContent xmlns:mc="http://schemas.openxmlformats.org/markup-compatibility/2006" xmlns:a14="http://schemas.microsoft.com/office/drawing/2010/main">
        <mc:Choice Requires="a14">
          <p:sp>
            <p:nvSpPr>
              <p:cNvPr id="6" name="深度视觉·原创设计 https://www.docer.com/works?userid=22383862">
                <a:extLst>
                  <a:ext uri="{FF2B5EF4-FFF2-40B4-BE49-F238E27FC236}">
                    <a16:creationId xmlns:a16="http://schemas.microsoft.com/office/drawing/2014/main" id="{866D9291-6A71-6508-2830-4DE8AFE80A54}"/>
                  </a:ext>
                </a:extLst>
              </p:cNvPr>
              <p:cNvSpPr/>
              <p:nvPr/>
            </p:nvSpPr>
            <p:spPr>
              <a:xfrm>
                <a:off x="1286932" y="5133746"/>
                <a:ext cx="5731941" cy="1628651"/>
              </a:xfrm>
              <a:prstGeom prst="rect">
                <a:avLst/>
              </a:prstGeom>
            </p:spPr>
            <p:txBody>
              <a:bodyPr wrap="square">
                <a:spAutoFit/>
              </a:bodyPr>
              <a:lstStyle/>
              <a:p>
                <a:pPr lvl="0" defTabSz="1217930">
                  <a:lnSpc>
                    <a:spcPts val="2000"/>
                  </a:lnSpc>
                  <a:defRPr/>
                </a:pPr>
                <a:r>
                  <a:rPr lang="zh-CN" altLang="en-US" sz="1600">
                    <a:ea typeface="汉仪正圆-55W" panose="00020600040101010101" pitchFamily="18" charset="-122"/>
                    <a:sym typeface="汉仪正圆-55W" panose="00020600040101010101" pitchFamily="18" charset="-122"/>
                  </a:rPr>
                  <a:t>具体任务：把蓝色曲线与多条紫色曲线区分开</a:t>
                </a:r>
                <a:endParaRPr lang="en-US" altLang="zh-CN" sz="1600">
                  <a:ea typeface="汉仪正圆-55W" panose="00020600040101010101" pitchFamily="18" charset="-122"/>
                  <a:sym typeface="汉仪正圆-55W" panose="00020600040101010101" pitchFamily="18" charset="-122"/>
                </a:endParaRPr>
              </a:p>
              <a:p>
                <a:pPr lvl="0" defTabSz="1217930">
                  <a:lnSpc>
                    <a:spcPts val="2000"/>
                  </a:lnSpc>
                  <a:defRPr/>
                </a:pPr>
                <a:endParaRPr lang="en-US" altLang="zh-CN" sz="1600">
                  <a:ea typeface="汉仪正圆-55W" panose="00020600040101010101" pitchFamily="18" charset="-122"/>
                  <a:sym typeface="汉仪正圆-55W" panose="00020600040101010101" pitchFamily="18" charset="-122"/>
                </a:endParaRPr>
              </a:p>
              <a:p>
                <a:pPr lvl="0" defTabSz="1217930">
                  <a:lnSpc>
                    <a:spcPts val="2000"/>
                  </a:lnSpc>
                  <a:defRPr/>
                </a:pPr>
                <a:r>
                  <a:rPr lang="zh-CN" altLang="en-US" sz="1600">
                    <a:ea typeface="汉仪正圆-55W" panose="00020600040101010101" pitchFamily="18" charset="-122"/>
                    <a:sym typeface="汉仪正圆-55W" panose="00020600040101010101" pitchFamily="18" charset="-122"/>
                  </a:rPr>
                  <a:t>①对图像</a:t>
                </a:r>
                <a:r>
                  <a:rPr lang="en-US" altLang="zh-CN" sz="1600">
                    <a:ea typeface="汉仪正圆-55W" panose="00020600040101010101" pitchFamily="18" charset="-122"/>
                    <a:sym typeface="汉仪正圆-55W" panose="00020600040101010101" pitchFamily="18" charset="-122"/>
                  </a:rPr>
                  <a:t>a</a:t>
                </a:r>
                <a:r>
                  <a:rPr lang="zh-CN" altLang="en-US" sz="1600">
                    <a:ea typeface="汉仪正圆-55W" panose="00020600040101010101" pitchFamily="18" charset="-122"/>
                    <a:sym typeface="汉仪正圆-55W" panose="00020600040101010101" pitchFamily="18" charset="-122"/>
                  </a:rPr>
                  <a:t>的描述：该正弦波每隔</a:t>
                </a:r>
                <a:r>
                  <a:rPr lang="en-US" altLang="zh-CN" sz="1600">
                    <a:ea typeface="汉仪正圆-55W" panose="00020600040101010101" pitchFamily="18" charset="-122"/>
                    <a:sym typeface="汉仪正圆-55W" panose="00020600040101010101" pitchFamily="18" charset="-122"/>
                  </a:rPr>
                  <a:t>1</a:t>
                </a:r>
                <a:r>
                  <a:rPr lang="zh-CN" altLang="en-US" sz="1600">
                    <a:ea typeface="汉仪正圆-55W" panose="00020600040101010101" pitchFamily="18" charset="-122"/>
                    <a:sym typeface="汉仪正圆-55W" panose="00020600040101010101" pitchFamily="18" charset="-122"/>
                  </a:rPr>
                  <a:t>毫秒采样一次</a:t>
                </a:r>
                <a:endParaRPr lang="en-US" altLang="zh-CN" sz="1600">
                  <a:ea typeface="汉仪正圆-55W" panose="00020600040101010101" pitchFamily="18" charset="-122"/>
                  <a:sym typeface="汉仪正圆-55W" panose="00020600040101010101" pitchFamily="18" charset="-122"/>
                </a:endParaRPr>
              </a:p>
              <a:p>
                <a:pPr lvl="0" defTabSz="1217930">
                  <a:lnSpc>
                    <a:spcPts val="2000"/>
                  </a:lnSpc>
                  <a:defRPr/>
                </a:pPr>
                <a:r>
                  <a:rPr lang="zh-CN" altLang="en-US" sz="1600">
                    <a:ea typeface="汉仪正圆-55W" panose="00020600040101010101" pitchFamily="18" charset="-122"/>
                    <a:sym typeface="汉仪正圆-55W" panose="00020600040101010101" pitchFamily="18" charset="-122"/>
                  </a:rPr>
                  <a:t>②对图像</a:t>
                </a:r>
                <a:r>
                  <a:rPr lang="en-US" altLang="zh-CN" sz="1600">
                    <a:ea typeface="汉仪正圆-55W" panose="00020600040101010101" pitchFamily="18" charset="-122"/>
                    <a:sym typeface="汉仪正圆-55W" panose="00020600040101010101" pitchFamily="18" charset="-122"/>
                  </a:rPr>
                  <a:t>b</a:t>
                </a:r>
                <a:r>
                  <a:rPr lang="zh-CN" altLang="en-US" sz="1600">
                    <a:ea typeface="汉仪正圆-55W" panose="00020600040101010101" pitchFamily="18" charset="-122"/>
                    <a:sym typeface="汉仪正圆-55W" panose="00020600040101010101" pitchFamily="18" charset="-122"/>
                  </a:rPr>
                  <a:t>的描述：过度采样，该正弦波每隔</a:t>
                </a:r>
                <a:r>
                  <a:rPr lang="en-US" altLang="zh-CN" sz="1600">
                    <a:ea typeface="汉仪正圆-55W" panose="00020600040101010101" pitchFamily="18" charset="-122"/>
                    <a:sym typeface="汉仪正圆-55W" panose="00020600040101010101" pitchFamily="18" charset="-122"/>
                  </a:rPr>
                  <a:t>0.1</a:t>
                </a:r>
                <a:r>
                  <a:rPr lang="zh-CN" altLang="en-US" sz="1600">
                    <a:ea typeface="汉仪正圆-55W" panose="00020600040101010101" pitchFamily="18" charset="-122"/>
                    <a:sym typeface="汉仪正圆-55W" panose="00020600040101010101" pitchFamily="18" charset="-122"/>
                  </a:rPr>
                  <a:t>毫秒采样一次</a:t>
                </a:r>
                <a:endParaRPr lang="en-US" altLang="zh-CN" sz="1600">
                  <a:ea typeface="汉仪正圆-55W" panose="00020600040101010101" pitchFamily="18" charset="-122"/>
                  <a:sym typeface="汉仪正圆-55W" panose="00020600040101010101" pitchFamily="18" charset="-122"/>
                </a:endParaRPr>
              </a:p>
              <a:p>
                <a:pPr lvl="0" defTabSz="1217930">
                  <a:lnSpc>
                    <a:spcPts val="2000"/>
                  </a:lnSpc>
                  <a:defRPr/>
                </a:pPr>
                <a:r>
                  <a:rPr lang="zh-CN" altLang="en-US" sz="1600">
                    <a:ea typeface="汉仪正圆-55W" panose="00020600040101010101" pitchFamily="18" charset="-122"/>
                    <a:sym typeface="汉仪正圆-55W" panose="00020600040101010101" pitchFamily="18" charset="-122"/>
                  </a:rPr>
                  <a:t>③对图像</a:t>
                </a:r>
                <a:r>
                  <a:rPr lang="en-US" altLang="zh-CN" sz="1600">
                    <a:ea typeface="汉仪正圆-55W" panose="00020600040101010101" pitchFamily="18" charset="-122"/>
                    <a:sym typeface="汉仪正圆-55W" panose="00020600040101010101" pitchFamily="18" charset="-122"/>
                  </a:rPr>
                  <a:t>c</a:t>
                </a:r>
                <a:r>
                  <a:rPr lang="zh-CN" altLang="en-US" sz="1600">
                    <a:ea typeface="汉仪正圆-55W" panose="00020600040101010101" pitchFamily="18" charset="-122"/>
                    <a:sym typeface="汉仪正圆-55W" panose="00020600040101010101" pitchFamily="18" charset="-122"/>
                  </a:rPr>
                  <a:t>的描述：数据在持续的输入时间内在异步时间采样，从所有可能的偏移中均匀绘制随机相位，</a:t>
                </a:r>
                <a14:m>
                  <m:oMath xmlns:m="http://schemas.openxmlformats.org/officeDocument/2006/math">
                    <m:r>
                      <a:rPr lang="en-US" altLang="zh-CN" sz="1600" b="0" i="1" smtClean="0">
                        <a:latin typeface="Cambria Math" panose="02040503050406030204" pitchFamily="18" charset="0"/>
                        <a:ea typeface="汉仪正圆-55W" panose="00020600040101010101" pitchFamily="18" charset="-122"/>
                        <a:sym typeface="汉仪正圆-55W" panose="00020600040101010101" pitchFamily="18" charset="-122"/>
                      </a:rPr>
                      <m:t>𝑠</m:t>
                    </m:r>
                    <m:r>
                      <a:rPr lang="zh-CN" altLang="en-US" sz="1600" i="1">
                        <a:latin typeface="Cambria Math" panose="02040503050406030204" pitchFamily="18" charset="0"/>
                        <a:ea typeface="汉仪正圆-55W" panose="00020600040101010101" pitchFamily="18" charset="-122"/>
                        <a:sym typeface="汉仪正圆-55W" panose="00020600040101010101" pitchFamily="18" charset="-122"/>
                      </a:rPr>
                      <m:t>是</m:t>
                    </m:r>
                  </m:oMath>
                </a14:m>
                <a:r>
                  <a:rPr lang="zh-CN" altLang="en-US" sz="1600">
                    <a:ea typeface="汉仪正圆-55W" panose="00020600040101010101" pitchFamily="18" charset="-122"/>
                    <a:sym typeface="汉仪正圆-55W" panose="00020600040101010101" pitchFamily="18" charset="-122"/>
                  </a:rPr>
                  <a:t>随机的</a:t>
                </a:r>
                <a:endParaRPr lang="en-US" altLang="zh-CN" sz="1600">
                  <a:ea typeface="汉仪正圆-55W" panose="00020600040101010101" pitchFamily="18" charset="-122"/>
                  <a:sym typeface="汉仪正圆-55W" panose="00020600040101010101" pitchFamily="18" charset="-122"/>
                </a:endParaRPr>
              </a:p>
            </p:txBody>
          </p:sp>
        </mc:Choice>
        <mc:Fallback xmlns="">
          <p:sp>
            <p:nvSpPr>
              <p:cNvPr id="6" name="深度视觉·原创设计 https://www.docer.com/works?userid=22383862">
                <a:extLst>
                  <a:ext uri="{FF2B5EF4-FFF2-40B4-BE49-F238E27FC236}">
                    <a16:creationId xmlns:a16="http://schemas.microsoft.com/office/drawing/2014/main" id="{866D9291-6A71-6508-2830-4DE8AFE80A54}"/>
                  </a:ext>
                </a:extLst>
              </p:cNvPr>
              <p:cNvSpPr>
                <a:spLocks noRot="1" noChangeAspect="1" noMove="1" noResize="1" noEditPoints="1" noAdjustHandles="1" noChangeArrowheads="1" noChangeShapeType="1" noTextEdit="1"/>
              </p:cNvSpPr>
              <p:nvPr/>
            </p:nvSpPr>
            <p:spPr>
              <a:xfrm>
                <a:off x="1286932" y="5133746"/>
                <a:ext cx="5731941" cy="1628651"/>
              </a:xfrm>
              <a:prstGeom prst="rect">
                <a:avLst/>
              </a:prstGeom>
              <a:blipFill>
                <a:blip r:embed="rId2"/>
                <a:stretch>
                  <a:fillRect l="-532" t="-375" r="-1170" b="-449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深度视觉·原创设计 https://www.docer.com/works?userid=22383862">
                <a:extLst>
                  <a:ext uri="{FF2B5EF4-FFF2-40B4-BE49-F238E27FC236}">
                    <a16:creationId xmlns:a16="http://schemas.microsoft.com/office/drawing/2014/main" id="{7F787A6A-74CF-1AD5-1F84-26B6EF3C18E0}"/>
                  </a:ext>
                </a:extLst>
              </p:cNvPr>
              <p:cNvSpPr/>
              <p:nvPr/>
            </p:nvSpPr>
            <p:spPr>
              <a:xfrm>
                <a:off x="973664" y="1469686"/>
                <a:ext cx="10998203" cy="861774"/>
              </a:xfrm>
              <a:prstGeom prst="rect">
                <a:avLst/>
              </a:prstGeom>
            </p:spPr>
            <p:txBody>
              <a:bodyPr wrap="square">
                <a:spAutoFit/>
              </a:bodyPr>
              <a:lstStyle/>
              <a:p>
                <a:pPr lvl="0" defTabSz="1217930">
                  <a:lnSpc>
                    <a:spcPts val="2000"/>
                  </a:lnSpc>
                  <a:defRPr/>
                </a:pPr>
                <a:r>
                  <a:rPr lang="en-US" altLang="zh-CN" sz="1600">
                    <a:ea typeface="汉仪正圆-55W" panose="00020600040101010101" pitchFamily="18" charset="-122"/>
                    <a:sym typeface="汉仪正圆-55W" panose="00020600040101010101" pitchFamily="18" charset="-122"/>
                  </a:rPr>
                  <a:t>1.</a:t>
                </a:r>
                <a:r>
                  <a:rPr lang="zh-CN" altLang="en-US" sz="1600">
                    <a:ea typeface="汉仪正圆-55W" panose="00020600040101010101" pitchFamily="18" charset="-122"/>
                    <a:sym typeface="汉仪正圆-55W" panose="00020600040101010101" pitchFamily="18" charset="-122"/>
                  </a:rPr>
                  <a:t>目的：从不同的频率集中区别两种正弦波</a:t>
                </a:r>
                <a:endParaRPr lang="en-US" altLang="zh-CN" sz="1600">
                  <a:ea typeface="汉仪正圆-55W" panose="00020600040101010101" pitchFamily="18" charset="-122"/>
                  <a:sym typeface="汉仪正圆-55W" panose="00020600040101010101" pitchFamily="18" charset="-122"/>
                </a:endParaRPr>
              </a:p>
              <a:p>
                <a:pPr lvl="0" defTabSz="1217930">
                  <a:lnSpc>
                    <a:spcPts val="2000"/>
                  </a:lnSpc>
                  <a:defRPr/>
                </a:pPr>
                <a:r>
                  <a:rPr lang="en-US" altLang="zh-CN" sz="1600" b="0">
                    <a:latin typeface="汉仪正圆-55W" panose="00020600040101010101" pitchFamily="18" charset="-122"/>
                    <a:ea typeface="汉仪正圆-55W" panose="00020600040101010101" pitchFamily="18" charset="-122"/>
                    <a:sym typeface="汉仪正圆-55W" panose="00020600040101010101" pitchFamily="18" charset="-122"/>
                  </a:rPr>
                  <a:t>2.</a:t>
                </a:r>
                <a:r>
                  <a:rPr lang="zh-CN" altLang="en-US" sz="1600" b="0">
                    <a:latin typeface="汉仪正圆-55W" panose="00020600040101010101" pitchFamily="18" charset="-122"/>
                    <a:ea typeface="汉仪正圆-55W" panose="00020600040101010101" pitchFamily="18" charset="-122"/>
                    <a:sym typeface="汉仪正圆-55W" panose="00020600040101010101" pitchFamily="18" charset="-122"/>
                  </a:rPr>
                  <a:t>这两种正弦波，一个周期在</a:t>
                </a:r>
                <a14:m>
                  <m:oMath xmlns:m="http://schemas.openxmlformats.org/officeDocument/2006/math">
                    <m:r>
                      <a:rPr lang="en-US" altLang="zh-CN" sz="1600" b="0" i="1" smtClean="0">
                        <a:latin typeface="Cambria Math" panose="02040503050406030204" pitchFamily="18" charset="0"/>
                        <a:ea typeface="汉仪正圆-55W" panose="00020600040101010101" pitchFamily="18" charset="-122"/>
                        <a:sym typeface="汉仪正圆-55W" panose="00020600040101010101" pitchFamily="18" charset="-122"/>
                      </a:rPr>
                      <m:t>𝑇</m:t>
                    </m:r>
                    <m:r>
                      <a:rPr lang="en-US" altLang="zh-CN" sz="1600" b="0" i="1" smtClean="0">
                        <a:latin typeface="Cambria Math" panose="02040503050406030204" pitchFamily="18" charset="0"/>
                        <a:ea typeface="汉仪正圆-55W" panose="00020600040101010101" pitchFamily="18" charset="-122"/>
                        <a:sym typeface="汉仪正圆-55W" panose="00020600040101010101" pitchFamily="18" charset="-122"/>
                      </a:rPr>
                      <m:t>~</m:t>
                    </m:r>
                    <m:r>
                      <a:rPr lang="en-US" altLang="zh-CN" sz="1600" b="0" i="1" smtClean="0">
                        <a:latin typeface="Cambria Math" panose="02040503050406030204" pitchFamily="18" charset="0"/>
                        <a:ea typeface="汉仪正圆-55W" panose="00020600040101010101" pitchFamily="18" charset="-122"/>
                        <a:sym typeface="汉仪正圆-55W" panose="00020600040101010101" pitchFamily="18" charset="-122"/>
                      </a:rPr>
                      <m:t>𝑈</m:t>
                    </m:r>
                    <m:r>
                      <a:rPr lang="en-US" altLang="zh-CN" sz="1600" b="0" i="1" smtClean="0">
                        <a:latin typeface="Cambria Math" panose="02040503050406030204" pitchFamily="18" charset="0"/>
                        <a:ea typeface="汉仪正圆-55W" panose="00020600040101010101" pitchFamily="18" charset="-122"/>
                        <a:sym typeface="汉仪正圆-55W" panose="00020600040101010101" pitchFamily="18" charset="-122"/>
                      </a:rPr>
                      <m:t>(5,6)</m:t>
                    </m:r>
                    <m:r>
                      <a:rPr lang="zh-CN" altLang="en-US" sz="1600" i="1">
                        <a:latin typeface="Cambria Math" panose="02040503050406030204" pitchFamily="18" charset="0"/>
                        <a:ea typeface="汉仪正圆-55W" panose="00020600040101010101" pitchFamily="18" charset="-122"/>
                        <a:sym typeface="汉仪正圆-55W" panose="00020600040101010101" pitchFamily="18" charset="-122"/>
                      </a:rPr>
                      <m:t>范围</m:t>
                    </m:r>
                  </m:oMath>
                </a14:m>
                <a:r>
                  <a:rPr lang="zh-CN" altLang="en-US" sz="1600" b="0">
                    <a:latin typeface="汉仪正圆-55W" panose="00020600040101010101" pitchFamily="18" charset="-122"/>
                    <a:ea typeface="汉仪正圆-55W" panose="00020600040101010101" pitchFamily="18" charset="-122"/>
                    <a:sym typeface="汉仪正圆-55W" panose="00020600040101010101" pitchFamily="18" charset="-122"/>
                  </a:rPr>
                  <a:t>内，另一个周期在前面</a:t>
                </a:r>
                <a:r>
                  <a:rPr lang="zh-CN" altLang="en-US" sz="1600" b="0">
                    <a:solidFill>
                      <a:srgbClr val="0070C0"/>
                    </a:solidFill>
                    <a:latin typeface="汉仪正圆-55W" panose="00020600040101010101" pitchFamily="18" charset="-122"/>
                    <a:ea typeface="汉仪正圆-55W" panose="00020600040101010101" pitchFamily="18" charset="-122"/>
                    <a:sym typeface="汉仪正圆-55W" panose="00020600040101010101" pitchFamily="18" charset="-122"/>
                  </a:rPr>
                  <a:t>提到的范围之外</a:t>
                </a:r>
                <a:r>
                  <a:rPr lang="zh-CN" altLang="en-US" sz="1600" b="0">
                    <a:latin typeface="汉仪正圆-55W" panose="00020600040101010101" pitchFamily="18" charset="-122"/>
                    <a:ea typeface="汉仪正圆-55W" panose="00020600040101010101" pitchFamily="18" charset="-122"/>
                    <a:sym typeface="汉仪正圆-55W" panose="00020600040101010101" pitchFamily="18" charset="-122"/>
                  </a:rPr>
                  <a:t>，</a:t>
                </a:r>
                <a14:m>
                  <m:oMath xmlns:m="http://schemas.openxmlformats.org/officeDocument/2006/math">
                    <m:r>
                      <a:rPr lang="en-US" altLang="zh-CN" sz="1600" b="0" i="1" smtClean="0">
                        <a:latin typeface="Cambria Math" panose="02040503050406030204" pitchFamily="18" charset="0"/>
                        <a:ea typeface="汉仪正圆-55W" panose="00020600040101010101" pitchFamily="18" charset="-122"/>
                        <a:sym typeface="汉仪正圆-55W" panose="00020600040101010101" pitchFamily="18" charset="-122"/>
                      </a:rPr>
                      <m:t>𝑈</m:t>
                    </m:r>
                    <m:r>
                      <a:rPr lang="en-US" altLang="zh-CN" sz="1600" b="0" i="1" smtClean="0">
                        <a:latin typeface="Cambria Math" panose="02040503050406030204" pitchFamily="18" charset="0"/>
                        <a:ea typeface="汉仪正圆-55W" panose="00020600040101010101" pitchFamily="18" charset="-122"/>
                        <a:sym typeface="汉仪正圆-55W" panose="00020600040101010101" pitchFamily="18" charset="-122"/>
                      </a:rPr>
                      <m:t>(</m:t>
                    </m:r>
                    <m:r>
                      <a:rPr lang="en-US" altLang="zh-CN" sz="1600" b="0" i="1" smtClean="0">
                        <a:latin typeface="Cambria Math" panose="02040503050406030204" pitchFamily="18" charset="0"/>
                        <a:ea typeface="汉仪正圆-55W" panose="00020600040101010101" pitchFamily="18" charset="-122"/>
                        <a:sym typeface="汉仪正圆-55W" panose="00020600040101010101" pitchFamily="18" charset="-122"/>
                      </a:rPr>
                      <m:t>𝑎</m:t>
                    </m:r>
                    <m:r>
                      <a:rPr lang="en-US" altLang="zh-CN" sz="1600" b="0" i="1" smtClean="0">
                        <a:latin typeface="Cambria Math" panose="02040503050406030204" pitchFamily="18" charset="0"/>
                        <a:ea typeface="汉仪正圆-55W" panose="00020600040101010101" pitchFamily="18" charset="-122"/>
                        <a:sym typeface="汉仪正圆-55W" panose="00020600040101010101" pitchFamily="18" charset="-122"/>
                      </a:rPr>
                      <m:t>,</m:t>
                    </m:r>
                    <m:r>
                      <a:rPr lang="en-US" altLang="zh-CN" sz="1600" b="0" i="1" smtClean="0">
                        <a:latin typeface="Cambria Math" panose="02040503050406030204" pitchFamily="18" charset="0"/>
                        <a:ea typeface="汉仪正圆-55W" panose="00020600040101010101" pitchFamily="18" charset="-122"/>
                        <a:sym typeface="汉仪正圆-55W" panose="00020600040101010101" pitchFamily="18" charset="-122"/>
                      </a:rPr>
                      <m:t>𝑏</m:t>
                    </m:r>
                    <m:r>
                      <a:rPr lang="en-US" altLang="zh-CN" sz="1600" b="0" i="1" smtClean="0">
                        <a:latin typeface="Cambria Math" panose="02040503050406030204" pitchFamily="18" charset="0"/>
                        <a:ea typeface="汉仪正圆-55W" panose="00020600040101010101" pitchFamily="18" charset="-122"/>
                        <a:sym typeface="汉仪正圆-55W" panose="00020600040101010101" pitchFamily="18" charset="-122"/>
                      </a:rPr>
                      <m:t>)</m:t>
                    </m:r>
                  </m:oMath>
                </a14:m>
                <a:r>
                  <a:rPr lang="zh-CN" altLang="en-US" sz="1600" b="0">
                    <a:latin typeface="汉仪正圆-55W" panose="00020600040101010101" pitchFamily="18" charset="-122"/>
                    <a:ea typeface="汉仪正圆-55W" panose="00020600040101010101" pitchFamily="18" charset="-122"/>
                    <a:sym typeface="汉仪正圆-55W" panose="00020600040101010101" pitchFamily="18" charset="-122"/>
                  </a:rPr>
                  <a:t>表示在区间</a:t>
                </a:r>
                <a14:m>
                  <m:oMath xmlns:m="http://schemas.openxmlformats.org/officeDocument/2006/math">
                    <m:r>
                      <a:rPr lang="en-US" altLang="zh-CN" sz="1600" b="0" i="1" smtClean="0">
                        <a:latin typeface="Cambria Math" panose="02040503050406030204" pitchFamily="18" charset="0"/>
                        <a:ea typeface="汉仪正圆-55W" panose="00020600040101010101" pitchFamily="18" charset="-122"/>
                        <a:sym typeface="汉仪正圆-55W" panose="00020600040101010101" pitchFamily="18" charset="-122"/>
                      </a:rPr>
                      <m:t>(</m:t>
                    </m:r>
                    <m:r>
                      <a:rPr lang="en-US" altLang="zh-CN" sz="1600" b="0" i="1" smtClean="0">
                        <a:latin typeface="Cambria Math" panose="02040503050406030204" pitchFamily="18" charset="0"/>
                        <a:ea typeface="汉仪正圆-55W" panose="00020600040101010101" pitchFamily="18" charset="-122"/>
                        <a:sym typeface="汉仪正圆-55W" panose="00020600040101010101" pitchFamily="18" charset="-122"/>
                      </a:rPr>
                      <m:t>𝑎</m:t>
                    </m:r>
                    <m:r>
                      <a:rPr lang="en-US" altLang="zh-CN" sz="1600" b="0" i="1" smtClean="0">
                        <a:latin typeface="Cambria Math" panose="02040503050406030204" pitchFamily="18" charset="0"/>
                        <a:ea typeface="汉仪正圆-55W" panose="00020600040101010101" pitchFamily="18" charset="-122"/>
                        <a:sym typeface="汉仪正圆-55W" panose="00020600040101010101" pitchFamily="18" charset="-122"/>
                      </a:rPr>
                      <m:t>,</m:t>
                    </m:r>
                    <m:r>
                      <a:rPr lang="en-US" altLang="zh-CN" sz="1600" b="0" i="1" smtClean="0">
                        <a:latin typeface="Cambria Math" panose="02040503050406030204" pitchFamily="18" charset="0"/>
                        <a:ea typeface="汉仪正圆-55W" panose="00020600040101010101" pitchFamily="18" charset="-122"/>
                        <a:sym typeface="汉仪正圆-55W" panose="00020600040101010101" pitchFamily="18" charset="-122"/>
                      </a:rPr>
                      <m:t>𝑏</m:t>
                    </m:r>
                    <m:r>
                      <a:rPr lang="en-US" altLang="zh-CN" sz="1600" b="0" i="1" smtClean="0">
                        <a:latin typeface="Cambria Math" panose="02040503050406030204" pitchFamily="18" charset="0"/>
                        <a:ea typeface="汉仪正圆-55W" panose="00020600040101010101" pitchFamily="18" charset="-122"/>
                        <a:sym typeface="汉仪正圆-55W" panose="00020600040101010101" pitchFamily="18" charset="-122"/>
                      </a:rPr>
                      <m:t>)</m:t>
                    </m:r>
                  </m:oMath>
                </a14:m>
                <a:r>
                  <a:rPr lang="zh-CN" altLang="en-US" sz="1600" b="0">
                    <a:latin typeface="汉仪正圆-55W" panose="00020600040101010101" pitchFamily="18" charset="-122"/>
                    <a:ea typeface="汉仪正圆-55W" panose="00020600040101010101" pitchFamily="18" charset="-122"/>
                    <a:sym typeface="汉仪正圆-55W" panose="00020600040101010101" pitchFamily="18" charset="-122"/>
                  </a:rPr>
                  <a:t>上均匀分布</a:t>
                </a:r>
                <a:endParaRPr lang="en-US" altLang="zh-CN" sz="1600" b="0">
                  <a:latin typeface="汉仪正圆-55W" panose="00020600040101010101" pitchFamily="18" charset="-122"/>
                  <a:ea typeface="汉仪正圆-55W" panose="00020600040101010101" pitchFamily="18" charset="-122"/>
                  <a:sym typeface="汉仪正圆-55W" panose="00020600040101010101" pitchFamily="18" charset="-122"/>
                </a:endParaRPr>
              </a:p>
              <a:p>
                <a:pPr lvl="0" defTabSz="1217930">
                  <a:lnSpc>
                    <a:spcPts val="2000"/>
                  </a:lnSpc>
                  <a:defRPr/>
                </a:pPr>
                <a:r>
                  <a:rPr lang="en-US" altLang="zh-CN" sz="1600">
                    <a:latin typeface="汉仪正圆-55W" panose="00020600040101010101" pitchFamily="18" charset="-122"/>
                    <a:ea typeface="汉仪正圆-55W" panose="00020600040101010101" pitchFamily="18" charset="-122"/>
                    <a:sym typeface="汉仪正圆-55W" panose="00020600040101010101" pitchFamily="18" charset="-122"/>
                  </a:rPr>
                  <a:t>3.</a:t>
                </a:r>
                <a:r>
                  <a:rPr lang="zh-CN" altLang="en-US" sz="1600">
                    <a:latin typeface="汉仪正圆-55W" panose="00020600040101010101" pitchFamily="18" charset="-122"/>
                    <a:ea typeface="汉仪正圆-55W" panose="00020600040101010101" pitchFamily="18" charset="-122"/>
                    <a:sym typeface="汉仪正圆-55W" panose="00020600040101010101" pitchFamily="18" charset="-122"/>
                  </a:rPr>
                  <a:t>第二点的状况正对</a:t>
                </a:r>
                <a:r>
                  <a:rPr lang="en-US" altLang="zh-CN" sz="1600">
                    <a:latin typeface="汉仪正圆-55W" panose="00020600040101010101" pitchFamily="18" charset="-122"/>
                    <a:ea typeface="汉仪正圆-55W" panose="00020600040101010101" pitchFamily="18" charset="-122"/>
                    <a:sym typeface="汉仪正圆-55W" panose="00020600040101010101" pitchFamily="18" charset="-122"/>
                  </a:rPr>
                  <a:t>Phased LSTM</a:t>
                </a:r>
                <a:r>
                  <a:rPr lang="zh-CN" altLang="en-US" sz="1600">
                    <a:latin typeface="汉仪正圆-55W" panose="00020600040101010101" pitchFamily="18" charset="-122"/>
                    <a:ea typeface="汉仪正圆-55W" panose="00020600040101010101" pitchFamily="18" charset="-122"/>
                    <a:sym typeface="汉仪正圆-55W" panose="00020600040101010101" pitchFamily="18" charset="-122"/>
                  </a:rPr>
                  <a:t>的优势，因为它包括周期刺激和需要一个精确的时间辨别</a:t>
                </a:r>
                <a:endParaRPr lang="en-US" altLang="zh-CN" sz="1600" b="0">
                  <a:latin typeface="汉仪正圆-55W" panose="00020600040101010101" pitchFamily="18" charset="-122"/>
                  <a:ea typeface="汉仪正圆-55W" panose="00020600040101010101" pitchFamily="18" charset="-122"/>
                  <a:sym typeface="汉仪正圆-55W" panose="00020600040101010101" pitchFamily="18" charset="-122"/>
                </a:endParaRPr>
              </a:p>
            </p:txBody>
          </p:sp>
        </mc:Choice>
        <mc:Fallback xmlns="">
          <p:sp>
            <p:nvSpPr>
              <p:cNvPr id="7" name="深度视觉·原创设计 https://www.docer.com/works?userid=22383862">
                <a:extLst>
                  <a:ext uri="{FF2B5EF4-FFF2-40B4-BE49-F238E27FC236}">
                    <a16:creationId xmlns:a16="http://schemas.microsoft.com/office/drawing/2014/main" id="{7F787A6A-74CF-1AD5-1F84-26B6EF3C18E0}"/>
                  </a:ext>
                </a:extLst>
              </p:cNvPr>
              <p:cNvSpPr>
                <a:spLocks noRot="1" noChangeAspect="1" noMove="1" noResize="1" noEditPoints="1" noAdjustHandles="1" noChangeArrowheads="1" noChangeShapeType="1" noTextEdit="1"/>
              </p:cNvSpPr>
              <p:nvPr/>
            </p:nvSpPr>
            <p:spPr>
              <a:xfrm>
                <a:off x="973664" y="1469686"/>
                <a:ext cx="10998203" cy="861774"/>
              </a:xfrm>
              <a:prstGeom prst="rect">
                <a:avLst/>
              </a:prstGeom>
              <a:blipFill>
                <a:blip r:embed="rId3"/>
                <a:stretch>
                  <a:fillRect l="-333" t="-2128" b="-8511"/>
                </a:stretch>
              </a:blipFill>
            </p:spPr>
            <p:txBody>
              <a:bodyPr/>
              <a:lstStyle/>
              <a:p>
                <a:r>
                  <a:rPr lang="zh-CN" altLang="en-US">
                    <a:noFill/>
                  </a:rPr>
                  <a:t> </a:t>
                </a:r>
              </a:p>
            </p:txBody>
          </p:sp>
        </mc:Fallback>
      </mc:AlternateContent>
      <p:pic>
        <p:nvPicPr>
          <p:cNvPr id="9" name="图片 8">
            <a:extLst>
              <a:ext uri="{FF2B5EF4-FFF2-40B4-BE49-F238E27FC236}">
                <a16:creationId xmlns:a16="http://schemas.microsoft.com/office/drawing/2014/main" id="{5291446B-1762-AD7A-6571-C17BD137C1CC}"/>
              </a:ext>
            </a:extLst>
          </p:cNvPr>
          <p:cNvPicPr>
            <a:picLocks noChangeAspect="1"/>
          </p:cNvPicPr>
          <p:nvPr/>
        </p:nvPicPr>
        <p:blipFill>
          <a:blip r:embed="rId4"/>
          <a:stretch>
            <a:fillRect/>
          </a:stretch>
        </p:blipFill>
        <p:spPr>
          <a:xfrm>
            <a:off x="939981" y="2331460"/>
            <a:ext cx="7940836" cy="2816720"/>
          </a:xfrm>
          <a:prstGeom prst="rect">
            <a:avLst/>
          </a:prstGeom>
        </p:spPr>
      </p:pic>
    </p:spTree>
    <p:extLst>
      <p:ext uri="{BB962C8B-B14F-4D97-AF65-F5344CB8AC3E}">
        <p14:creationId xmlns:p14="http://schemas.microsoft.com/office/powerpoint/2010/main" val="1732765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1000"/>
                                        <p:tgtEl>
                                          <p:spTgt spid="7"/>
                                        </p:tgtEl>
                                      </p:cBhvr>
                                    </p:animEffect>
                                    <p:anim calcmode="lin" valueType="num">
                                      <p:cBhvr>
                                        <p:cTn id="14" dur="1000" fill="hold"/>
                                        <p:tgtEl>
                                          <p:spTgt spid="7"/>
                                        </p:tgtEl>
                                        <p:attrNameLst>
                                          <p:attrName>ppt_x</p:attrName>
                                        </p:attrNameLst>
                                      </p:cBhvr>
                                      <p:tavLst>
                                        <p:tav tm="0">
                                          <p:val>
                                            <p:strVal val="#ppt_x"/>
                                          </p:val>
                                        </p:tav>
                                        <p:tav tm="100000">
                                          <p:val>
                                            <p:strVal val="#ppt_x"/>
                                          </p:val>
                                        </p:tav>
                                      </p:tavLst>
                                    </p:anim>
                                    <p:anim calcmode="lin" valueType="num">
                                      <p:cBhvr>
                                        <p:cTn id="15"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深度视觉·原创设计 https://www.docer.com/works?userid=22383862"/>
          <p:cNvSpPr/>
          <p:nvPr/>
        </p:nvSpPr>
        <p:spPr>
          <a:xfrm flipH="1">
            <a:off x="11252019" y="5989229"/>
            <a:ext cx="939981" cy="868771"/>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55" name="深度视觉·原创设计 https://www.docer.com/works?userid=22383862"/>
          <p:cNvSpPr/>
          <p:nvPr/>
        </p:nvSpPr>
        <p:spPr>
          <a:xfrm rot="10800000" flipH="1">
            <a:off x="0" y="0"/>
            <a:ext cx="939981" cy="868771"/>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56" name="深度视觉·原创设计 https://www.docer.com/works?userid=22383862"/>
          <p:cNvSpPr/>
          <p:nvPr/>
        </p:nvSpPr>
        <p:spPr>
          <a:xfrm>
            <a:off x="2870201" y="350796"/>
            <a:ext cx="5738338" cy="5179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57" name="深度视觉·原创设计 https://www.docer.com/works?userid=22383862"/>
          <p:cNvSpPr txBox="1"/>
          <p:nvPr/>
        </p:nvSpPr>
        <p:spPr>
          <a:xfrm>
            <a:off x="2142067" y="455895"/>
            <a:ext cx="7095067" cy="307777"/>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000" i="0" u="none" strike="noStrike" kern="1200" cap="none" spc="300" normalizeH="0" baseline="0" noProof="0">
                <a:ln>
                  <a:noFill/>
                </a:ln>
                <a:solidFill>
                  <a:schemeClr val="tx1">
                    <a:lumMod val="75000"/>
                    <a:lumOff val="25000"/>
                  </a:schemeClr>
                </a:solidFill>
                <a:effectLst/>
                <a:uLnTx/>
                <a:uFillTx/>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rPr>
              <a:t>Frequency Discrimination Task</a:t>
            </a:r>
            <a:endParaRPr kumimoji="0" lang="zh-CN" altLang="en-US" sz="2000" i="0" u="none" strike="noStrike" kern="1200" cap="none" spc="300" normalizeH="0" baseline="0" noProof="0">
              <a:ln>
                <a:noFill/>
              </a:ln>
              <a:solidFill>
                <a:schemeClr val="tx1">
                  <a:lumMod val="75000"/>
                  <a:lumOff val="25000"/>
                </a:schemeClr>
              </a:solidFill>
              <a:effectLst/>
              <a:uLnTx/>
              <a:uFillTx/>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endParaRPr>
          </a:p>
        </p:txBody>
      </p:sp>
      <p:sp>
        <p:nvSpPr>
          <p:cNvPr id="2" name="深度视觉·原创设计 https://www.docer.com/works?userid=22383862">
            <a:extLst>
              <a:ext uri="{FF2B5EF4-FFF2-40B4-BE49-F238E27FC236}">
                <a16:creationId xmlns:a16="http://schemas.microsoft.com/office/drawing/2014/main" id="{A2DEA9DA-B6E7-DC61-19C8-AAC9E9FCF023}"/>
              </a:ext>
            </a:extLst>
          </p:cNvPr>
          <p:cNvSpPr/>
          <p:nvPr/>
        </p:nvSpPr>
        <p:spPr>
          <a:xfrm>
            <a:off x="973664" y="1469686"/>
            <a:ext cx="10998203" cy="2144177"/>
          </a:xfrm>
          <a:prstGeom prst="rect">
            <a:avLst/>
          </a:prstGeom>
        </p:spPr>
        <p:txBody>
          <a:bodyPr wrap="square">
            <a:spAutoFit/>
          </a:bodyPr>
          <a:lstStyle/>
          <a:p>
            <a:pPr lvl="0" defTabSz="1217930">
              <a:lnSpc>
                <a:spcPts val="2000"/>
              </a:lnSpc>
              <a:defRPr/>
            </a:pPr>
            <a:r>
              <a:rPr lang="en-US" altLang="zh-CN" sz="1600">
                <a:ea typeface="汉仪正圆-55W" panose="00020600040101010101" pitchFamily="18" charset="-122"/>
                <a:sym typeface="汉仪正圆-55W" panose="00020600040101010101" pitchFamily="18" charset="-122"/>
              </a:rPr>
              <a:t>Regular LSTM</a:t>
            </a:r>
            <a:r>
              <a:rPr lang="zh-CN" altLang="en-US" sz="1600">
                <a:ea typeface="汉仪正圆-55W" panose="00020600040101010101" pitchFamily="18" charset="-122"/>
                <a:sym typeface="汉仪正圆-55W" panose="00020600040101010101" pitchFamily="18" charset="-122"/>
              </a:rPr>
              <a:t>和</a:t>
            </a:r>
            <a:r>
              <a:rPr lang="en-US" altLang="zh-CN" sz="1600">
                <a:ea typeface="汉仪正圆-55W" panose="00020600040101010101" pitchFamily="18" charset="-122"/>
                <a:sym typeface="汉仪正圆-55W" panose="00020600040101010101" pitchFamily="18" charset="-122"/>
              </a:rPr>
              <a:t>BN-LSTM </a:t>
            </a:r>
            <a:r>
              <a:rPr lang="zh-CN" altLang="en-US" sz="1600">
                <a:ea typeface="汉仪正圆-55W" panose="00020600040101010101" pitchFamily="18" charset="-122"/>
                <a:sym typeface="汉仪正圆-55W" panose="00020600040101010101" pitchFamily="18" charset="-122"/>
              </a:rPr>
              <a:t>与 </a:t>
            </a:r>
            <a:r>
              <a:rPr lang="en-US" altLang="zh-CN" sz="1600">
                <a:ea typeface="汉仪正圆-55W" panose="00020600040101010101" pitchFamily="18" charset="-122"/>
                <a:sym typeface="汉仪正圆-55W" panose="00020600040101010101" pitchFamily="18" charset="-122"/>
              </a:rPr>
              <a:t>Phased LSTM</a:t>
            </a:r>
            <a:r>
              <a:rPr lang="zh-CN" altLang="en-US" sz="1600">
                <a:ea typeface="汉仪正圆-55W" panose="00020600040101010101" pitchFamily="18" charset="-122"/>
                <a:sym typeface="汉仪正圆-55W" panose="00020600040101010101" pitchFamily="18" charset="-122"/>
              </a:rPr>
              <a:t>的区别：</a:t>
            </a:r>
            <a:endParaRPr lang="en-US" altLang="zh-CN" sz="1600">
              <a:ea typeface="汉仪正圆-55W" panose="00020600040101010101" pitchFamily="18" charset="-122"/>
              <a:sym typeface="汉仪正圆-55W" panose="00020600040101010101" pitchFamily="18" charset="-122"/>
            </a:endParaRPr>
          </a:p>
          <a:p>
            <a:pPr lvl="0" defTabSz="1217930">
              <a:lnSpc>
                <a:spcPts val="2000"/>
              </a:lnSpc>
              <a:defRPr/>
            </a:pPr>
            <a:endParaRPr lang="en-US" altLang="zh-CN" sz="1600">
              <a:ea typeface="汉仪正圆-55W" panose="00020600040101010101" pitchFamily="18" charset="-122"/>
              <a:sym typeface="汉仪正圆-55W" panose="00020600040101010101" pitchFamily="18" charset="-122"/>
            </a:endParaRPr>
          </a:p>
          <a:p>
            <a:pPr lvl="0" defTabSz="1217930">
              <a:lnSpc>
                <a:spcPts val="2000"/>
              </a:lnSpc>
              <a:defRPr/>
            </a:pPr>
            <a:r>
              <a:rPr lang="zh-CN" altLang="en-US" sz="1600">
                <a:ea typeface="汉仪正圆-55W" panose="00020600040101010101" pitchFamily="18" charset="-122"/>
                <a:sym typeface="汉仪正圆-55W" panose="00020600040101010101" pitchFamily="18" charset="-122"/>
              </a:rPr>
              <a:t>①</a:t>
            </a:r>
            <a:r>
              <a:rPr lang="en-US" altLang="zh-CN" sz="1600">
                <a:ea typeface="汉仪正圆-55W" panose="00020600040101010101" pitchFamily="18" charset="-122"/>
                <a:sym typeface="汉仪正圆-55W" panose="00020600040101010101" pitchFamily="18" charset="-122"/>
              </a:rPr>
              <a:t>Regular LSTM</a:t>
            </a:r>
            <a:r>
              <a:rPr lang="zh-CN" altLang="en-US" sz="1600">
                <a:ea typeface="汉仪正圆-55W" panose="00020600040101010101" pitchFamily="18" charset="-122"/>
                <a:sym typeface="汉仪正圆-55W" panose="00020600040101010101" pitchFamily="18" charset="-122"/>
              </a:rPr>
              <a:t>和</a:t>
            </a:r>
            <a:r>
              <a:rPr lang="en-US" altLang="zh-CN" sz="1600">
                <a:ea typeface="汉仪正圆-55W" panose="00020600040101010101" pitchFamily="18" charset="-122"/>
                <a:sym typeface="汉仪正圆-55W" panose="00020600040101010101" pitchFamily="18" charset="-122"/>
              </a:rPr>
              <a:t>BN-LSTM</a:t>
            </a:r>
            <a:r>
              <a:rPr lang="zh-CN" altLang="en-US" sz="1600">
                <a:latin typeface="汉仪正圆-55W" panose="00020600040101010101" pitchFamily="18" charset="-122"/>
                <a:ea typeface="汉仪正圆-55W" panose="00020600040101010101" pitchFamily="18" charset="-122"/>
                <a:sym typeface="汉仪正圆-55W" panose="00020600040101010101" pitchFamily="18" charset="-122"/>
              </a:rPr>
              <a:t>模型需要有一个时间戳作为额外输入的特征维度，结构是</a:t>
            </a:r>
            <a:r>
              <a:rPr lang="en-US" altLang="zh-CN" sz="1600">
                <a:latin typeface="汉仪正圆-55W" panose="00020600040101010101" pitchFamily="18" charset="-122"/>
                <a:ea typeface="汉仪正圆-55W" panose="00020600040101010101" pitchFamily="18" charset="-122"/>
                <a:sym typeface="汉仪正圆-55W" panose="00020600040101010101" pitchFamily="18" charset="-122"/>
              </a:rPr>
              <a:t>2-110-2</a:t>
            </a:r>
            <a:r>
              <a:rPr lang="zh-CN" altLang="en-US" sz="1600">
                <a:latin typeface="汉仪正圆-55W" panose="00020600040101010101" pitchFamily="18" charset="-122"/>
                <a:ea typeface="汉仪正圆-55W" panose="00020600040101010101" pitchFamily="18" charset="-122"/>
                <a:sym typeface="汉仪正圆-55W" panose="00020600040101010101" pitchFamily="18" charset="-122"/>
              </a:rPr>
              <a:t>神经元</a:t>
            </a:r>
            <a:endParaRPr lang="en-US" altLang="zh-CN" sz="1600">
              <a:latin typeface="汉仪正圆-55W" panose="00020600040101010101" pitchFamily="18" charset="-122"/>
              <a:ea typeface="汉仪正圆-55W" panose="00020600040101010101" pitchFamily="18" charset="-122"/>
              <a:sym typeface="汉仪正圆-55W" panose="00020600040101010101" pitchFamily="18" charset="-122"/>
            </a:endParaRPr>
          </a:p>
          <a:p>
            <a:pPr lvl="0" defTabSz="1217930">
              <a:lnSpc>
                <a:spcPts val="2000"/>
              </a:lnSpc>
              <a:defRPr/>
            </a:pPr>
            <a:endParaRPr lang="en-US" altLang="zh-CN" sz="1600">
              <a:latin typeface="汉仪正圆-55W" panose="00020600040101010101" pitchFamily="18" charset="-122"/>
              <a:ea typeface="汉仪正圆-55W" panose="00020600040101010101" pitchFamily="18" charset="-122"/>
              <a:sym typeface="汉仪正圆-55W" panose="00020600040101010101" pitchFamily="18" charset="-122"/>
            </a:endParaRPr>
          </a:p>
          <a:p>
            <a:pPr lvl="0" defTabSz="1217930">
              <a:lnSpc>
                <a:spcPts val="2000"/>
              </a:lnSpc>
              <a:defRPr/>
            </a:pPr>
            <a:r>
              <a:rPr lang="zh-CN" altLang="en-US" sz="1600">
                <a:ea typeface="汉仪正圆-55W" panose="00020600040101010101" pitchFamily="18" charset="-122"/>
                <a:sym typeface="汉仪正圆-55W" panose="00020600040101010101" pitchFamily="18" charset="-122"/>
              </a:rPr>
              <a:t>②</a:t>
            </a:r>
            <a:r>
              <a:rPr lang="en-US" altLang="zh-CN" sz="1600">
                <a:ea typeface="汉仪正圆-55W" panose="00020600040101010101" pitchFamily="18" charset="-122"/>
                <a:sym typeface="汉仪正圆-55W" panose="00020600040101010101" pitchFamily="18" charset="-122"/>
              </a:rPr>
              <a:t>Phased LSTM</a:t>
            </a:r>
            <a:r>
              <a:rPr lang="zh-CN" altLang="en-US" sz="1600">
                <a:ea typeface="汉仪正圆-55W" panose="00020600040101010101" pitchFamily="18" charset="-122"/>
                <a:sym typeface="汉仪正圆-55W" panose="00020600040101010101" pitchFamily="18" charset="-122"/>
              </a:rPr>
              <a:t>模型因自带时间门，所以结构是</a:t>
            </a:r>
            <a:r>
              <a:rPr lang="en-US" altLang="zh-CN" sz="1600">
                <a:ea typeface="汉仪正圆-55W" panose="00020600040101010101" pitchFamily="18" charset="-122"/>
                <a:sym typeface="汉仪正圆-55W" panose="00020600040101010101" pitchFamily="18" charset="-122"/>
              </a:rPr>
              <a:t>1-110-2</a:t>
            </a:r>
            <a:r>
              <a:rPr lang="zh-CN" altLang="en-US" sz="1600">
                <a:ea typeface="汉仪正圆-55W" panose="00020600040101010101" pitchFamily="18" charset="-122"/>
                <a:sym typeface="汉仪正圆-55W" panose="00020600040101010101" pitchFamily="18" charset="-122"/>
              </a:rPr>
              <a:t>神经元，同时因为时间门不需要规则的更新，可以在过程中任意一个连续时间进行采样</a:t>
            </a:r>
            <a:endParaRPr lang="en-US" altLang="zh-CN" sz="1600">
              <a:ea typeface="汉仪正圆-55W" panose="00020600040101010101" pitchFamily="18" charset="-122"/>
              <a:sym typeface="汉仪正圆-55W" panose="00020600040101010101" pitchFamily="18" charset="-122"/>
            </a:endParaRPr>
          </a:p>
          <a:p>
            <a:pPr lvl="0" defTabSz="1217930">
              <a:lnSpc>
                <a:spcPts val="2000"/>
              </a:lnSpc>
              <a:defRPr/>
            </a:pPr>
            <a:endParaRPr lang="en-US" altLang="zh-CN" sz="1600">
              <a:ea typeface="汉仪正圆-55W" panose="00020600040101010101" pitchFamily="18" charset="-122"/>
              <a:sym typeface="汉仪正圆-55W" panose="00020600040101010101" pitchFamily="18" charset="-122"/>
            </a:endParaRPr>
          </a:p>
          <a:p>
            <a:pPr lvl="0" defTabSz="1217930">
              <a:lnSpc>
                <a:spcPts val="2000"/>
              </a:lnSpc>
              <a:defRPr/>
            </a:pPr>
            <a:r>
              <a:rPr lang="zh-CN" altLang="en-US" sz="1600">
                <a:latin typeface="汉仪正圆-55W" panose="00020600040101010101" pitchFamily="18" charset="-122"/>
                <a:ea typeface="汉仪正圆-55W" panose="00020600040101010101" pitchFamily="18" charset="-122"/>
                <a:sym typeface="汉仪正圆-55W" panose="00020600040101010101" pitchFamily="18" charset="-122"/>
              </a:rPr>
              <a:t>相比之下少一个维度，可以减少计算量，</a:t>
            </a:r>
            <a:r>
              <a:rPr lang="en-US" altLang="zh-CN" sz="1600">
                <a:latin typeface="汉仪正圆-55W" panose="00020600040101010101" pitchFamily="18" charset="-122"/>
                <a:ea typeface="汉仪正圆-55W" panose="00020600040101010101" pitchFamily="18" charset="-122"/>
                <a:sym typeface="汉仪正圆-55W" panose="00020600040101010101" pitchFamily="18" charset="-122"/>
              </a:rPr>
              <a:t>Phased LSTM</a:t>
            </a:r>
            <a:r>
              <a:rPr lang="zh-CN" altLang="en-US" sz="1600">
                <a:latin typeface="汉仪正圆-55W" panose="00020600040101010101" pitchFamily="18" charset="-122"/>
                <a:ea typeface="汉仪正圆-55W" panose="00020600040101010101" pitchFamily="18" charset="-122"/>
                <a:sym typeface="汉仪正圆-55W" panose="00020600040101010101" pitchFamily="18" charset="-122"/>
              </a:rPr>
              <a:t>更快地收敛；</a:t>
            </a:r>
            <a:endParaRPr lang="en-US" altLang="zh-CN" sz="1600" b="0">
              <a:latin typeface="汉仪正圆-55W" panose="00020600040101010101" pitchFamily="18" charset="-122"/>
              <a:ea typeface="汉仪正圆-55W" panose="00020600040101010101" pitchFamily="18" charset="-122"/>
              <a:sym typeface="汉仪正圆-55W" panose="00020600040101010101" pitchFamily="18" charset="-122"/>
            </a:endParaRPr>
          </a:p>
        </p:txBody>
      </p:sp>
    </p:spTree>
    <p:extLst>
      <p:ext uri="{BB962C8B-B14F-4D97-AF65-F5344CB8AC3E}">
        <p14:creationId xmlns:p14="http://schemas.microsoft.com/office/powerpoint/2010/main" val="36503511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深度视觉·原创设计 https://www.docer.com/works?userid=22383862"/>
          <p:cNvSpPr/>
          <p:nvPr/>
        </p:nvSpPr>
        <p:spPr>
          <a:xfrm flipH="1">
            <a:off x="11252019" y="5989229"/>
            <a:ext cx="939981" cy="868771"/>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55" name="深度视觉·原创设计 https://www.docer.com/works?userid=22383862"/>
          <p:cNvSpPr/>
          <p:nvPr/>
        </p:nvSpPr>
        <p:spPr>
          <a:xfrm rot="10800000" flipH="1">
            <a:off x="0" y="0"/>
            <a:ext cx="939981" cy="868771"/>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56" name="深度视觉·原创设计 https://www.docer.com/works?userid=22383862"/>
          <p:cNvSpPr/>
          <p:nvPr/>
        </p:nvSpPr>
        <p:spPr>
          <a:xfrm>
            <a:off x="2870201" y="350796"/>
            <a:ext cx="5738338" cy="5179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57" name="深度视觉·原创设计 https://www.docer.com/works?userid=22383862"/>
          <p:cNvSpPr txBox="1"/>
          <p:nvPr/>
        </p:nvSpPr>
        <p:spPr>
          <a:xfrm>
            <a:off x="2142067" y="455895"/>
            <a:ext cx="7095067" cy="307777"/>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000" spc="300">
                <a:solidFill>
                  <a:schemeClr val="tx1">
                    <a:lumMod val="75000"/>
                    <a:lumOff val="25000"/>
                  </a:schemeClr>
                </a:solidFill>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rPr>
              <a:t>Adding Task</a:t>
            </a:r>
            <a:endParaRPr kumimoji="0" lang="zh-CN" altLang="en-US" sz="2000" i="0" u="none" strike="noStrike" kern="1200" cap="none" spc="300" normalizeH="0" baseline="0" noProof="0">
              <a:ln>
                <a:noFill/>
              </a:ln>
              <a:solidFill>
                <a:schemeClr val="tx1">
                  <a:lumMod val="75000"/>
                  <a:lumOff val="25000"/>
                </a:schemeClr>
              </a:solidFill>
              <a:effectLst/>
              <a:uLnTx/>
              <a:uFillTx/>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endParaRPr>
          </a:p>
        </p:txBody>
      </p:sp>
      <mc:AlternateContent xmlns:mc="http://schemas.openxmlformats.org/markup-compatibility/2006" xmlns:a14="http://schemas.microsoft.com/office/drawing/2010/main">
        <mc:Choice Requires="a14">
          <p:sp>
            <p:nvSpPr>
              <p:cNvPr id="3" name="深度视觉·原创设计 https://www.docer.com/works?userid=22383862">
                <a:extLst>
                  <a:ext uri="{FF2B5EF4-FFF2-40B4-BE49-F238E27FC236}">
                    <a16:creationId xmlns:a16="http://schemas.microsoft.com/office/drawing/2014/main" id="{E10BF903-F0A0-1F61-B2FD-961072B422CB}"/>
                  </a:ext>
                </a:extLst>
              </p:cNvPr>
              <p:cNvSpPr/>
              <p:nvPr/>
            </p:nvSpPr>
            <p:spPr>
              <a:xfrm>
                <a:off x="875072" y="872021"/>
                <a:ext cx="10998203" cy="4965462"/>
              </a:xfrm>
              <a:prstGeom prst="rect">
                <a:avLst/>
              </a:prstGeom>
            </p:spPr>
            <p:txBody>
              <a:bodyPr wrap="square">
                <a:spAutoFit/>
              </a:bodyPr>
              <a:lstStyle/>
              <a:p>
                <a:pPr lvl="0" defTabSz="1217930">
                  <a:lnSpc>
                    <a:spcPts val="2000"/>
                  </a:lnSpc>
                  <a:defRPr/>
                </a:pPr>
                <a:r>
                  <a:rPr lang="en-US" altLang="zh-CN" sz="1600">
                    <a:ea typeface="汉仪正圆-55W" panose="00020600040101010101" pitchFamily="18" charset="-122"/>
                    <a:sym typeface="汉仪正圆-55W" panose="00020600040101010101" pitchFamily="18" charset="-122"/>
                  </a:rPr>
                  <a:t>1.</a:t>
                </a:r>
                <a:r>
                  <a:rPr lang="zh-CN" altLang="en-US" sz="1600">
                    <a:ea typeface="汉仪正圆-55W" panose="00020600040101010101" pitchFamily="18" charset="-122"/>
                    <a:sym typeface="汉仪正圆-55W" panose="00020600040101010101" pitchFamily="18" charset="-122"/>
                  </a:rPr>
                  <a:t>目的：调查当</a:t>
                </a:r>
                <a:r>
                  <a:rPr lang="zh-CN" altLang="en-US" sz="1600" u="sng">
                    <a:solidFill>
                      <a:srgbClr val="0070C0"/>
                    </a:solidFill>
                    <a:ea typeface="汉仪正圆-55W" panose="00020600040101010101" pitchFamily="18" charset="-122"/>
                    <a:sym typeface="汉仪正圆-55W" panose="00020600040101010101" pitchFamily="18" charset="-122"/>
                  </a:rPr>
                  <a:t>长时期记忆是需要</a:t>
                </a:r>
                <a:r>
                  <a:rPr lang="zh-CN" altLang="en-US" sz="1600">
                    <a:ea typeface="汉仪正圆-55W" panose="00020600040101010101" pitchFamily="18" charset="-122"/>
                    <a:sym typeface="汉仪正圆-55W" panose="00020600040101010101" pitchFamily="18" charset="-122"/>
                  </a:rPr>
                  <a:t>的时候引入</a:t>
                </a:r>
                <a:r>
                  <a:rPr lang="zh-CN" altLang="en-US" sz="1600" u="sng">
                    <a:solidFill>
                      <a:srgbClr val="0070C0"/>
                    </a:solidFill>
                    <a:ea typeface="汉仪正圆-55W" panose="00020600040101010101" pitchFamily="18" charset="-122"/>
                    <a:sym typeface="汉仪正圆-55W" panose="00020600040101010101" pitchFamily="18" charset="-122"/>
                  </a:rPr>
                  <a:t>时间门</a:t>
                </a:r>
                <a:r>
                  <a:rPr lang="zh-CN" altLang="en-US" sz="1600">
                    <a:ea typeface="汉仪正圆-55W" panose="00020600040101010101" pitchFamily="18" charset="-122"/>
                    <a:sym typeface="汉仪正圆-55W" panose="00020600040101010101" pitchFamily="18" charset="-122"/>
                  </a:rPr>
                  <a:t>对模型学习的作用</a:t>
                </a:r>
                <a:endParaRPr lang="en-US" altLang="zh-CN" sz="1600">
                  <a:ea typeface="汉仪正圆-55W" panose="00020600040101010101" pitchFamily="18" charset="-122"/>
                  <a:sym typeface="汉仪正圆-55W" panose="00020600040101010101" pitchFamily="18" charset="-122"/>
                </a:endParaRPr>
              </a:p>
              <a:p>
                <a:pPr lvl="0" defTabSz="1217930">
                  <a:lnSpc>
                    <a:spcPts val="2000"/>
                  </a:lnSpc>
                  <a:defRPr/>
                </a:pPr>
                <a:endParaRPr lang="en-US" altLang="zh-CN" sz="1600">
                  <a:ea typeface="汉仪正圆-55W" panose="00020600040101010101" pitchFamily="18" charset="-122"/>
                  <a:sym typeface="汉仪正圆-55W" panose="00020600040101010101" pitchFamily="18" charset="-122"/>
                </a:endParaRPr>
              </a:p>
              <a:p>
                <a:pPr lvl="0" defTabSz="1217930">
                  <a:lnSpc>
                    <a:spcPts val="2000"/>
                  </a:lnSpc>
                  <a:defRPr/>
                </a:pPr>
                <a:r>
                  <a:rPr lang="en-US" altLang="zh-CN" sz="1600" b="0">
                    <a:latin typeface="汉仪正圆-55W" panose="00020600040101010101" pitchFamily="18" charset="-122"/>
                    <a:ea typeface="汉仪正圆-55W" panose="00020600040101010101" pitchFamily="18" charset="-122"/>
                    <a:sym typeface="汉仪正圆-55W" panose="00020600040101010101" pitchFamily="18" charset="-122"/>
                  </a:rPr>
                  <a:t>2.</a:t>
                </a:r>
                <a:r>
                  <a:rPr lang="zh-CN" altLang="en-US" sz="1600">
                    <a:latin typeface="汉仪正圆-55W" panose="00020600040101010101" pitchFamily="18" charset="-122"/>
                    <a:ea typeface="汉仪正圆-55W" panose="00020600040101010101" pitchFamily="18" charset="-122"/>
                    <a:sym typeface="汉仪正圆-55W" panose="00020600040101010101" pitchFamily="18" charset="-122"/>
                  </a:rPr>
                  <a:t>规则：在指示器输入流为</a:t>
                </a:r>
                <a:r>
                  <a:rPr lang="en-US" altLang="zh-CN" sz="1600">
                    <a:latin typeface="汉仪正圆-55W" panose="00020600040101010101" pitchFamily="18" charset="-122"/>
                    <a:ea typeface="汉仪正圆-55W" panose="00020600040101010101" pitchFamily="18" charset="-122"/>
                    <a:sym typeface="汉仪正圆-55W" panose="00020600040101010101" pitchFamily="18" charset="-122"/>
                  </a:rPr>
                  <a:t>0</a:t>
                </a:r>
                <a:r>
                  <a:rPr lang="zh-CN" altLang="en-US" sz="1600">
                    <a:latin typeface="汉仪正圆-55W" panose="00020600040101010101" pitchFamily="18" charset="-122"/>
                    <a:ea typeface="汉仪正圆-55W" panose="00020600040101010101" pitchFamily="18" charset="-122"/>
                    <a:sym typeface="汉仪正圆-55W" panose="00020600040101010101" pitchFamily="18" charset="-122"/>
                  </a:rPr>
                  <a:t>的时候，展示的值要被忽略；为</a:t>
                </a:r>
                <a:r>
                  <a:rPr lang="en-US" altLang="zh-CN" sz="1600">
                    <a:latin typeface="汉仪正圆-55W" panose="00020600040101010101" pitchFamily="18" charset="-122"/>
                    <a:ea typeface="汉仪正圆-55W" panose="00020600040101010101" pitchFamily="18" charset="-122"/>
                    <a:sym typeface="汉仪正圆-55W" panose="00020600040101010101" pitchFamily="18" charset="-122"/>
                  </a:rPr>
                  <a:t>1</a:t>
                </a:r>
                <a:r>
                  <a:rPr lang="zh-CN" altLang="en-US" sz="1600">
                    <a:latin typeface="汉仪正圆-55W" panose="00020600040101010101" pitchFamily="18" charset="-122"/>
                    <a:ea typeface="汉仪正圆-55W" panose="00020600040101010101" pitchFamily="18" charset="-122"/>
                    <a:sym typeface="汉仪正圆-55W" panose="00020600040101010101" pitchFamily="18" charset="-122"/>
                  </a:rPr>
                  <a:t>的时候该值要被添加，最后网络展示所有指示值的总和；输入没有固定额度周期</a:t>
                </a:r>
                <a:endParaRPr lang="en-US" altLang="zh-CN" sz="1600">
                  <a:latin typeface="汉仪正圆-55W" panose="00020600040101010101" pitchFamily="18" charset="-122"/>
                  <a:ea typeface="汉仪正圆-55W" panose="00020600040101010101" pitchFamily="18" charset="-122"/>
                  <a:sym typeface="汉仪正圆-55W" panose="00020600040101010101" pitchFamily="18" charset="-122"/>
                </a:endParaRPr>
              </a:p>
              <a:p>
                <a:pPr lvl="0" defTabSz="1217930">
                  <a:lnSpc>
                    <a:spcPts val="2000"/>
                  </a:lnSpc>
                  <a:defRPr/>
                </a:pPr>
                <a:endParaRPr lang="en-US" altLang="zh-CN" sz="1600">
                  <a:latin typeface="汉仪正圆-55W" panose="00020600040101010101" pitchFamily="18" charset="-122"/>
                  <a:ea typeface="汉仪正圆-55W" panose="00020600040101010101" pitchFamily="18" charset="-122"/>
                  <a:sym typeface="汉仪正圆-55W" panose="00020600040101010101" pitchFamily="18" charset="-122"/>
                </a:endParaRPr>
              </a:p>
              <a:p>
                <a:pPr defTabSz="1217930">
                  <a:lnSpc>
                    <a:spcPts val="2000"/>
                  </a:lnSpc>
                  <a:defRPr/>
                </a:pPr>
                <a:r>
                  <a:rPr lang="en-US" altLang="zh-CN" sz="1600">
                    <a:latin typeface="汉仪正圆-55W" panose="00020600040101010101" pitchFamily="18" charset="-122"/>
                    <a:ea typeface="汉仪正圆-55W" panose="00020600040101010101" pitchFamily="18" charset="-122"/>
                    <a:sym typeface="汉仪正圆-55W" panose="00020600040101010101" pitchFamily="18" charset="-122"/>
                  </a:rPr>
                  <a:t>3.</a:t>
                </a:r>
                <a:r>
                  <a:rPr lang="zh-CN" altLang="en-US" sz="1600">
                    <a:latin typeface="汉仪正圆-55W" panose="00020600040101010101" pitchFamily="18" charset="-122"/>
                    <a:ea typeface="汉仪正圆-55W" panose="00020600040101010101" pitchFamily="18" charset="-122"/>
                    <a:sym typeface="汉仪正圆-55W" panose="00020600040101010101" pitchFamily="18" charset="-122"/>
                  </a:rPr>
                  <a:t>在这个任务中，有两个数字额外标记，一个是排前</a:t>
                </a:r>
                <a:r>
                  <a:rPr lang="en-US" altLang="zh-CN" sz="1600">
                    <a:latin typeface="汉仪正圆-55W" panose="00020600040101010101" pitchFamily="18" charset="-122"/>
                    <a:ea typeface="汉仪正圆-55W" panose="00020600040101010101" pitchFamily="18" charset="-122"/>
                    <a:sym typeface="汉仪正圆-55W" panose="00020600040101010101" pitchFamily="18" charset="-122"/>
                  </a:rPr>
                  <a:t>10%</a:t>
                </a:r>
                <a:r>
                  <a:rPr lang="zh-CN" altLang="en-US" sz="1600">
                    <a:latin typeface="汉仪正圆-55W" panose="00020600040101010101" pitchFamily="18" charset="-122"/>
                    <a:ea typeface="汉仪正圆-55W" panose="00020600040101010101" pitchFamily="18" charset="-122"/>
                    <a:sym typeface="汉仪正圆-55W" panose="00020600040101010101" pitchFamily="18" charset="-122"/>
                  </a:rPr>
                  <a:t>的数字，另一个是在前一半的数字，创建一个只有一些中药店的模型，对于</a:t>
                </a:r>
                <a:r>
                  <a:rPr lang="en-US" altLang="zh-CN" sz="1600">
                    <a:latin typeface="汉仪正圆-55W" panose="00020600040101010101" pitchFamily="18" charset="-122"/>
                    <a:ea typeface="汉仪正圆-55W" panose="00020600040101010101" pitchFamily="18" charset="-122"/>
                    <a:sym typeface="汉仪正圆-55W" panose="00020600040101010101" pitchFamily="18" charset="-122"/>
                  </a:rPr>
                  <a:t>Phased LSTM</a:t>
                </a:r>
                <a:r>
                  <a:rPr lang="zh-CN" altLang="en-US" sz="1600">
                    <a:latin typeface="汉仪正圆-55W" panose="00020600040101010101" pitchFamily="18" charset="-122"/>
                    <a:ea typeface="汉仪正圆-55W" panose="00020600040101010101" pitchFamily="18" charset="-122"/>
                    <a:sym typeface="汉仪正圆-55W" panose="00020600040101010101" pitchFamily="18" charset="-122"/>
                  </a:rPr>
                  <a:t>来说</a:t>
                </a:r>
                <a:endParaRPr lang="en-US" altLang="zh-CN" sz="1600">
                  <a:latin typeface="汉仪正圆-55W" panose="00020600040101010101" pitchFamily="18" charset="-122"/>
                  <a:ea typeface="汉仪正圆-55W" panose="00020600040101010101" pitchFamily="18" charset="-122"/>
                  <a:sym typeface="汉仪正圆-55W" panose="00020600040101010101" pitchFamily="18" charset="-122"/>
                </a:endParaRPr>
              </a:p>
              <a:p>
                <a:pPr defTabSz="1217930">
                  <a:lnSpc>
                    <a:spcPts val="2000"/>
                  </a:lnSpc>
                  <a:defRPr/>
                </a:pPr>
                <a:endParaRPr lang="en-US" altLang="zh-CN" sz="1600">
                  <a:latin typeface="汉仪正圆-55W" panose="00020600040101010101" pitchFamily="18" charset="-122"/>
                  <a:ea typeface="汉仪正圆-55W" panose="00020600040101010101" pitchFamily="18" charset="-122"/>
                  <a:sym typeface="汉仪正圆-55W" panose="00020600040101010101" pitchFamily="18" charset="-122"/>
                </a:endParaRPr>
              </a:p>
              <a:p>
                <a:pPr lvl="0" defTabSz="1217930">
                  <a:lnSpc>
                    <a:spcPts val="2000"/>
                  </a:lnSpc>
                  <a:defRPr/>
                </a:pPr>
                <a:r>
                  <a:rPr lang="en-US" altLang="zh-CN" sz="1600">
                    <a:latin typeface="汉仪正圆-55W" panose="00020600040101010101" pitchFamily="18" charset="-122"/>
                    <a:ea typeface="汉仪正圆-55W" panose="00020600040101010101" pitchFamily="18" charset="-122"/>
                    <a:sym typeface="汉仪正圆-55W" panose="00020600040101010101" pitchFamily="18" charset="-122"/>
                  </a:rPr>
                  <a:t>4</a:t>
                </a:r>
                <a:r>
                  <a:rPr lang="en-US" altLang="zh-CN" sz="1600" b="0">
                    <a:latin typeface="汉仪正圆-55W" panose="00020600040101010101" pitchFamily="18" charset="-122"/>
                    <a:ea typeface="汉仪正圆-55W" panose="00020600040101010101" pitchFamily="18" charset="-122"/>
                    <a:sym typeface="汉仪正圆-55W" panose="00020600040101010101" pitchFamily="18" charset="-122"/>
                  </a:rPr>
                  <a:t>.</a:t>
                </a:r>
                <a:r>
                  <a:rPr lang="zh-CN" altLang="en-US" sz="1600" b="0">
                    <a:latin typeface="汉仪正圆-55W" panose="00020600040101010101" pitchFamily="18" charset="-122"/>
                    <a:ea typeface="汉仪正圆-55W" panose="00020600040101010101" pitchFamily="18" charset="-122"/>
                    <a:sym typeface="汉仪正圆-55W" panose="00020600040101010101" pitchFamily="18" charset="-122"/>
                  </a:rPr>
                  <a:t>对于</a:t>
                </a:r>
                <a:r>
                  <a:rPr lang="en-US" altLang="zh-CN" sz="1600" b="0">
                    <a:latin typeface="汉仪正圆-55W" panose="00020600040101010101" pitchFamily="18" charset="-122"/>
                    <a:ea typeface="汉仪正圆-55W" panose="00020600040101010101" pitchFamily="18" charset="-122"/>
                    <a:sym typeface="汉仪正圆-55W" panose="00020600040101010101" pitchFamily="18" charset="-122"/>
                  </a:rPr>
                  <a:t>Phased LSTM:</a:t>
                </a:r>
              </a:p>
              <a:p>
                <a:pPr lvl="0" defTabSz="1217930">
                  <a:lnSpc>
                    <a:spcPts val="2000"/>
                  </a:lnSpc>
                  <a:defRPr/>
                </a:pPr>
                <a:r>
                  <a:rPr lang="zh-CN" altLang="en-US" sz="1600">
                    <a:latin typeface="汉仪正圆-55W" panose="00020600040101010101" pitchFamily="18" charset="-122"/>
                    <a:ea typeface="汉仪正圆-55W" panose="00020600040101010101" pitchFamily="18" charset="-122"/>
                    <a:sym typeface="汉仪正圆-55W" panose="00020600040101010101" pitchFamily="18" charset="-122"/>
                  </a:rPr>
                  <a:t>①一个单元只在一些时间步上打开</a:t>
                </a:r>
                <a:endParaRPr lang="en-US" altLang="zh-CN" sz="1600">
                  <a:latin typeface="汉仪正圆-55W" panose="00020600040101010101" pitchFamily="18" charset="-122"/>
                  <a:ea typeface="汉仪正圆-55W" panose="00020600040101010101" pitchFamily="18" charset="-122"/>
                  <a:sym typeface="汉仪正圆-55W" panose="00020600040101010101" pitchFamily="18" charset="-122"/>
                </a:endParaRPr>
              </a:p>
              <a:p>
                <a:pPr lvl="0" defTabSz="1217930">
                  <a:lnSpc>
                    <a:spcPts val="2000"/>
                  </a:lnSpc>
                  <a:defRPr/>
                </a:pPr>
                <a:r>
                  <a:rPr lang="zh-CN" altLang="en-US" sz="1600">
                    <a:latin typeface="汉仪正圆-55W" panose="00020600040101010101" pitchFamily="18" charset="-122"/>
                    <a:ea typeface="汉仪正圆-55W" panose="00020600040101010101" pitchFamily="18" charset="-122"/>
                    <a:sym typeface="汉仪正圆-55W" panose="00020600040101010101" pitchFamily="18" charset="-122"/>
                  </a:rPr>
                  <a:t>②没有固定的周期</a:t>
                </a:r>
                <a:endParaRPr lang="en-US" altLang="zh-CN" sz="1600">
                  <a:latin typeface="汉仪正圆-55W" panose="00020600040101010101" pitchFamily="18" charset="-122"/>
                  <a:ea typeface="汉仪正圆-55W" panose="00020600040101010101" pitchFamily="18" charset="-122"/>
                  <a:sym typeface="汉仪正圆-55W" panose="00020600040101010101" pitchFamily="18" charset="-122"/>
                </a:endParaRPr>
              </a:p>
              <a:p>
                <a:pPr lvl="0" defTabSz="1217930">
                  <a:lnSpc>
                    <a:spcPts val="2000"/>
                  </a:lnSpc>
                  <a:defRPr/>
                </a:pPr>
                <a:r>
                  <a:rPr lang="zh-CN" altLang="en-US" sz="1600">
                    <a:latin typeface="汉仪正圆-55W" panose="00020600040101010101" pitchFamily="18" charset="-122"/>
                    <a:ea typeface="汉仪正圆-55W" panose="00020600040101010101" pitchFamily="18" charset="-122"/>
                    <a:sym typeface="汉仪正圆-55W" panose="00020600040101010101" pitchFamily="18" charset="-122"/>
                  </a:rPr>
                  <a:t>③每个戳时间都可以保存重要的标记数据</a:t>
                </a:r>
                <a:endParaRPr lang="en-US" altLang="zh-CN" sz="1600">
                  <a:latin typeface="汉仪正圆-55W" panose="00020600040101010101" pitchFamily="18" charset="-122"/>
                  <a:ea typeface="汉仪正圆-55W" panose="00020600040101010101" pitchFamily="18" charset="-122"/>
                  <a:sym typeface="汉仪正圆-55W" panose="00020600040101010101" pitchFamily="18" charset="-122"/>
                </a:endParaRPr>
              </a:p>
              <a:p>
                <a:pPr lvl="0" defTabSz="1217930">
                  <a:lnSpc>
                    <a:spcPts val="2000"/>
                  </a:lnSpc>
                  <a:defRPr/>
                </a:pPr>
                <a:r>
                  <a:rPr lang="zh-CN" altLang="en-US" sz="1600">
                    <a:latin typeface="汉仪正圆-55W" panose="00020600040101010101" pitchFamily="18" charset="-122"/>
                    <a:ea typeface="汉仪正圆-55W" panose="00020600040101010101" pitchFamily="18" charset="-122"/>
                    <a:sym typeface="汉仪正圆-55W" panose="00020600040101010101" pitchFamily="18" charset="-122"/>
                  </a:rPr>
                  <a:t>④长</a:t>
                </a:r>
                <a14:m>
                  <m:oMath xmlns:m="http://schemas.openxmlformats.org/officeDocument/2006/math">
                    <m:r>
                      <a:rPr lang="zh-CN" altLang="en-US" sz="1600" i="1" smtClean="0">
                        <a:latin typeface="Cambria Math" panose="02040503050406030204" pitchFamily="18" charset="0"/>
                        <a:ea typeface="汉仪正圆-55W" panose="00020600040101010101" pitchFamily="18" charset="-122"/>
                        <a:sym typeface="汉仪正圆-55W" panose="00020600040101010101" pitchFamily="18" charset="-122"/>
                      </a:rPr>
                      <m:t>𝜏</m:t>
                    </m:r>
                  </m:oMath>
                </a14:m>
                <a:r>
                  <a:rPr lang="en-US" altLang="zh-CN" sz="1600">
                    <a:latin typeface="汉仪正圆-55W" panose="00020600040101010101" pitchFamily="18" charset="-122"/>
                    <a:ea typeface="汉仪正圆-55W" panose="00020600040101010101" pitchFamily="18" charset="-122"/>
                    <a:sym typeface="汉仪正圆-55W" panose="00020600040101010101" pitchFamily="18" charset="-122"/>
                  </a:rPr>
                  <a:t>(</a:t>
                </a:r>
                <a:r>
                  <a:rPr lang="zh-CN" altLang="en-US" sz="1600">
                    <a:latin typeface="汉仪正圆-55W" panose="00020600040101010101" pitchFamily="18" charset="-122"/>
                    <a:ea typeface="汉仪正圆-55W" panose="00020600040101010101" pitchFamily="18" charset="-122"/>
                    <a:sym typeface="汉仪正圆-55W" panose="00020600040101010101" pitchFamily="18" charset="-122"/>
                  </a:rPr>
                  <a:t>周期</a:t>
                </a:r>
                <a:r>
                  <a:rPr lang="en-US" altLang="zh-CN" sz="1600">
                    <a:latin typeface="汉仪正圆-55W" panose="00020600040101010101" pitchFamily="18" charset="-122"/>
                    <a:ea typeface="汉仪正圆-55W" panose="00020600040101010101" pitchFamily="18" charset="-122"/>
                    <a:sym typeface="汉仪正圆-55W" panose="00020600040101010101" pitchFamily="18" charset="-122"/>
                  </a:rPr>
                  <a:t>)</a:t>
                </a:r>
                <a:r>
                  <a:rPr lang="zh-CN" altLang="en-US" sz="1600">
                    <a:latin typeface="汉仪正圆-55W" panose="00020600040101010101" pitchFamily="18" charset="-122"/>
                    <a:ea typeface="汉仪正圆-55W" panose="00020600040101010101" pitchFamily="18" charset="-122"/>
                    <a:sym typeface="汉仪正圆-55W" panose="00020600040101010101" pitchFamily="18" charset="-122"/>
                  </a:rPr>
                  <a:t>在方向传播时期渐变的时间步长中提供更长的跳跃，即有更多时间处理反向传播</a:t>
                </a:r>
                <a:endParaRPr lang="en-US" altLang="zh-CN" sz="1600">
                  <a:latin typeface="汉仪正圆-55W" panose="00020600040101010101" pitchFamily="18" charset="-122"/>
                  <a:ea typeface="汉仪正圆-55W" panose="00020600040101010101" pitchFamily="18" charset="-122"/>
                  <a:sym typeface="汉仪正圆-55W" panose="00020600040101010101" pitchFamily="18" charset="-122"/>
                </a:endParaRPr>
              </a:p>
              <a:p>
                <a:pPr lvl="0" defTabSz="1217930">
                  <a:lnSpc>
                    <a:spcPts val="2000"/>
                  </a:lnSpc>
                  <a:defRPr/>
                </a:pPr>
                <a:endParaRPr lang="en-US" altLang="zh-CN" sz="1600">
                  <a:latin typeface="汉仪正圆-55W" panose="00020600040101010101" pitchFamily="18" charset="-122"/>
                  <a:ea typeface="汉仪正圆-55W" panose="00020600040101010101" pitchFamily="18" charset="-122"/>
                  <a:sym typeface="汉仪正圆-55W" panose="00020600040101010101" pitchFamily="18" charset="-122"/>
                </a:endParaRPr>
              </a:p>
              <a:p>
                <a:pPr lvl="0" defTabSz="1217930">
                  <a:lnSpc>
                    <a:spcPts val="2000"/>
                  </a:lnSpc>
                  <a:defRPr/>
                </a:pPr>
                <a:r>
                  <a:rPr lang="en-US" altLang="zh-CN" sz="1600">
                    <a:latin typeface="汉仪正圆-55W" panose="00020600040101010101" pitchFamily="18" charset="-122"/>
                    <a:ea typeface="汉仪正圆-55W" panose="00020600040101010101" pitchFamily="18" charset="-122"/>
                    <a:sym typeface="汉仪正圆-55W" panose="00020600040101010101" pitchFamily="18" charset="-122"/>
                  </a:rPr>
                  <a:t>5.</a:t>
                </a:r>
                <a:r>
                  <a:rPr lang="zh-CN" altLang="en-US" sz="1600">
                    <a:latin typeface="汉仪正圆-55W" panose="00020600040101010101" pitchFamily="18" charset="-122"/>
                    <a:ea typeface="汉仪正圆-55W" panose="00020600040101010101" pitchFamily="18" charset="-122"/>
                    <a:sym typeface="汉仪正圆-55W" panose="00020600040101010101" pitchFamily="18" charset="-122"/>
                  </a:rPr>
                  <a:t>图示</a:t>
                </a:r>
                <a:endParaRPr lang="en-US" altLang="zh-CN" sz="1600">
                  <a:latin typeface="汉仪正圆-55W" panose="00020600040101010101" pitchFamily="18" charset="-122"/>
                  <a:ea typeface="汉仪正圆-55W" panose="00020600040101010101" pitchFamily="18" charset="-122"/>
                  <a:sym typeface="汉仪正圆-55W" panose="00020600040101010101" pitchFamily="18" charset="-122"/>
                </a:endParaRPr>
              </a:p>
              <a:p>
                <a:pPr lvl="0" defTabSz="1217930">
                  <a:lnSpc>
                    <a:spcPts val="2000"/>
                  </a:lnSpc>
                  <a:defRPr/>
                </a:pPr>
                <a:r>
                  <a:rPr lang="zh-CN" altLang="en-US" sz="1600">
                    <a:latin typeface="汉仪正圆-55W" panose="00020600040101010101" pitchFamily="18" charset="-122"/>
                    <a:ea typeface="汉仪正圆-55W" panose="00020600040101010101" pitchFamily="18" charset="-122"/>
                    <a:sym typeface="汉仪正圆-55W" panose="00020600040101010101" pitchFamily="18" charset="-122"/>
                  </a:rPr>
                  <a:t>①左图体现了在当前任务下</a:t>
                </a:r>
                <a:r>
                  <a:rPr lang="en-US" altLang="zh-CN" sz="1600">
                    <a:latin typeface="汉仪正圆-55W" panose="00020600040101010101" pitchFamily="18" charset="-122"/>
                    <a:ea typeface="汉仪正圆-55W" panose="00020600040101010101" pitchFamily="18" charset="-122"/>
                    <a:sym typeface="汉仪正圆-55W" panose="00020600040101010101" pitchFamily="18" charset="-122"/>
                  </a:rPr>
                  <a:t>Phased LSTM</a:t>
                </a:r>
                <a:r>
                  <a:rPr lang="zh-CN" altLang="en-US" sz="1600">
                    <a:latin typeface="汉仪正圆-55W" panose="00020600040101010101" pitchFamily="18" charset="-122"/>
                    <a:ea typeface="汉仪正圆-55W" panose="00020600040101010101" pitchFamily="18" charset="-122"/>
                    <a:sym typeface="汉仪正圆-55W" panose="00020600040101010101" pitchFamily="18" charset="-122"/>
                  </a:rPr>
                  <a:t>模型的准确性</a:t>
                </a:r>
                <a:endParaRPr lang="en-US" altLang="zh-CN" sz="1600">
                  <a:latin typeface="汉仪正圆-55W" panose="00020600040101010101" pitchFamily="18" charset="-122"/>
                  <a:ea typeface="汉仪正圆-55W" panose="00020600040101010101" pitchFamily="18" charset="-122"/>
                  <a:sym typeface="汉仪正圆-55W" panose="00020600040101010101" pitchFamily="18" charset="-122"/>
                </a:endParaRPr>
              </a:p>
              <a:p>
                <a:pPr lvl="0" defTabSz="1217930">
                  <a:lnSpc>
                    <a:spcPts val="2000"/>
                  </a:lnSpc>
                  <a:defRPr/>
                </a:pPr>
                <a:r>
                  <a:rPr lang="zh-CN" altLang="en-US" sz="1600">
                    <a:latin typeface="汉仪正圆-55W" panose="00020600040101010101" pitchFamily="18" charset="-122"/>
                    <a:ea typeface="汉仪正圆-55W" panose="00020600040101010101" pitchFamily="18" charset="-122"/>
                    <a:sym typeface="汉仪正圆-55W" panose="00020600040101010101" pitchFamily="18" charset="-122"/>
                  </a:rPr>
                  <a:t>②右图体现了更长的周期能更快地训练更长的序列</a:t>
                </a:r>
                <a:endParaRPr lang="en-US" altLang="zh-CN" sz="1600">
                  <a:latin typeface="汉仪正圆-55W" panose="00020600040101010101" pitchFamily="18" charset="-122"/>
                  <a:ea typeface="汉仪正圆-55W" panose="00020600040101010101" pitchFamily="18" charset="-122"/>
                  <a:sym typeface="汉仪正圆-55W" panose="00020600040101010101" pitchFamily="18" charset="-122"/>
                </a:endParaRPr>
              </a:p>
              <a:p>
                <a:pPr lvl="0" defTabSz="1217930">
                  <a:lnSpc>
                    <a:spcPts val="2000"/>
                  </a:lnSpc>
                  <a:defRPr/>
                </a:pPr>
                <a:endParaRPr lang="en-US" altLang="zh-CN" sz="1600">
                  <a:latin typeface="汉仪正圆-55W" panose="00020600040101010101" pitchFamily="18" charset="-122"/>
                  <a:ea typeface="汉仪正圆-55W" panose="00020600040101010101" pitchFamily="18" charset="-122"/>
                  <a:sym typeface="汉仪正圆-55W" panose="00020600040101010101" pitchFamily="18" charset="-122"/>
                </a:endParaRPr>
              </a:p>
              <a:p>
                <a:pPr lvl="0" defTabSz="1217930">
                  <a:lnSpc>
                    <a:spcPts val="2000"/>
                  </a:lnSpc>
                  <a:defRPr/>
                </a:pPr>
                <a:endParaRPr lang="en-US" altLang="zh-CN" sz="1600" b="0">
                  <a:latin typeface="汉仪正圆-55W" panose="00020600040101010101" pitchFamily="18" charset="-122"/>
                  <a:ea typeface="汉仪正圆-55W" panose="00020600040101010101" pitchFamily="18" charset="-122"/>
                  <a:sym typeface="汉仪正圆-55W" panose="00020600040101010101" pitchFamily="18" charset="-122"/>
                </a:endParaRPr>
              </a:p>
            </p:txBody>
          </p:sp>
        </mc:Choice>
        <mc:Fallback xmlns="">
          <p:sp>
            <p:nvSpPr>
              <p:cNvPr id="3" name="深度视觉·原创设计 https://www.docer.com/works?userid=22383862">
                <a:extLst>
                  <a:ext uri="{FF2B5EF4-FFF2-40B4-BE49-F238E27FC236}">
                    <a16:creationId xmlns:a16="http://schemas.microsoft.com/office/drawing/2014/main" id="{E10BF903-F0A0-1F61-B2FD-961072B422CB}"/>
                  </a:ext>
                </a:extLst>
              </p:cNvPr>
              <p:cNvSpPr>
                <a:spLocks noRot="1" noChangeAspect="1" noMove="1" noResize="1" noEditPoints="1" noAdjustHandles="1" noChangeArrowheads="1" noChangeShapeType="1" noTextEdit="1"/>
              </p:cNvSpPr>
              <p:nvPr/>
            </p:nvSpPr>
            <p:spPr>
              <a:xfrm>
                <a:off x="875072" y="872021"/>
                <a:ext cx="10998203" cy="4965462"/>
              </a:xfrm>
              <a:prstGeom prst="rect">
                <a:avLst/>
              </a:prstGeom>
              <a:blipFill>
                <a:blip r:embed="rId2"/>
                <a:stretch>
                  <a:fillRect l="-333" t="-368"/>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579DF1C1-A050-1073-CF25-E68FBEBD56C9}"/>
              </a:ext>
            </a:extLst>
          </p:cNvPr>
          <p:cNvPicPr>
            <a:picLocks noChangeAspect="1"/>
          </p:cNvPicPr>
          <p:nvPr/>
        </p:nvPicPr>
        <p:blipFill>
          <a:blip r:embed="rId3"/>
          <a:stretch>
            <a:fillRect/>
          </a:stretch>
        </p:blipFill>
        <p:spPr>
          <a:xfrm>
            <a:off x="6221774" y="4400439"/>
            <a:ext cx="5817826" cy="2246157"/>
          </a:xfrm>
          <a:prstGeom prst="rect">
            <a:avLst/>
          </a:prstGeom>
        </p:spPr>
      </p:pic>
    </p:spTree>
    <p:extLst>
      <p:ext uri="{BB962C8B-B14F-4D97-AF65-F5344CB8AC3E}">
        <p14:creationId xmlns:p14="http://schemas.microsoft.com/office/powerpoint/2010/main" val="461452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深度视觉·原创设计 https://www.docer.com/works?userid=22383862"/>
          <p:cNvSpPr/>
          <p:nvPr/>
        </p:nvSpPr>
        <p:spPr>
          <a:xfrm flipH="1">
            <a:off x="11252019" y="5989229"/>
            <a:ext cx="939981" cy="868771"/>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55" name="深度视觉·原创设计 https://www.docer.com/works?userid=22383862"/>
          <p:cNvSpPr/>
          <p:nvPr/>
        </p:nvSpPr>
        <p:spPr>
          <a:xfrm rot="10800000" flipH="1">
            <a:off x="0" y="0"/>
            <a:ext cx="939981" cy="868771"/>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56" name="深度视觉·原创设计 https://www.docer.com/works?userid=22383862"/>
          <p:cNvSpPr/>
          <p:nvPr/>
        </p:nvSpPr>
        <p:spPr>
          <a:xfrm>
            <a:off x="2463800" y="350796"/>
            <a:ext cx="6409267" cy="5179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57" name="深度视觉·原创设计 https://www.docer.com/works?userid=22383862"/>
          <p:cNvSpPr txBox="1"/>
          <p:nvPr/>
        </p:nvSpPr>
        <p:spPr>
          <a:xfrm>
            <a:off x="2142067" y="455895"/>
            <a:ext cx="7095067" cy="307777"/>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000" i="0" u="none" strike="noStrike" kern="1200" cap="none" spc="300" normalizeH="0" baseline="0" noProof="0">
                <a:ln>
                  <a:noFill/>
                </a:ln>
                <a:solidFill>
                  <a:schemeClr val="tx1">
                    <a:lumMod val="75000"/>
                    <a:lumOff val="25000"/>
                  </a:schemeClr>
                </a:solidFill>
                <a:effectLst/>
                <a:uLnTx/>
                <a:uFillTx/>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rPr>
              <a:t>N-MNIST Event-Based Visual Recognition</a:t>
            </a:r>
            <a:endParaRPr kumimoji="0" lang="zh-CN" altLang="en-US" sz="2000" i="0" u="none" strike="noStrike" kern="1200" cap="none" spc="300" normalizeH="0" baseline="0" noProof="0">
              <a:ln>
                <a:noFill/>
              </a:ln>
              <a:solidFill>
                <a:schemeClr val="tx1">
                  <a:lumMod val="75000"/>
                  <a:lumOff val="25000"/>
                </a:schemeClr>
              </a:solidFill>
              <a:effectLst/>
              <a:uLnTx/>
              <a:uFillTx/>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endParaRPr>
          </a:p>
        </p:txBody>
      </p:sp>
      <p:sp>
        <p:nvSpPr>
          <p:cNvPr id="3" name="深度视觉·原创设计 https://www.docer.com/works?userid=22383862">
            <a:extLst>
              <a:ext uri="{FF2B5EF4-FFF2-40B4-BE49-F238E27FC236}">
                <a16:creationId xmlns:a16="http://schemas.microsoft.com/office/drawing/2014/main" id="{CA2449A2-7260-A54A-B62D-2E79A5D25D60}"/>
              </a:ext>
            </a:extLst>
          </p:cNvPr>
          <p:cNvSpPr/>
          <p:nvPr/>
        </p:nvSpPr>
        <p:spPr>
          <a:xfrm>
            <a:off x="973664" y="1469686"/>
            <a:ext cx="10998203" cy="3683060"/>
          </a:xfrm>
          <a:prstGeom prst="rect">
            <a:avLst/>
          </a:prstGeom>
        </p:spPr>
        <p:txBody>
          <a:bodyPr wrap="square">
            <a:spAutoFit/>
          </a:bodyPr>
          <a:lstStyle/>
          <a:p>
            <a:pPr lvl="0" defTabSz="1217930">
              <a:lnSpc>
                <a:spcPts val="2000"/>
              </a:lnSpc>
              <a:defRPr/>
            </a:pPr>
            <a:r>
              <a:rPr lang="en-US" altLang="zh-CN" sz="1600">
                <a:ea typeface="汉仪正圆-55W" panose="00020600040101010101" pitchFamily="18" charset="-122"/>
                <a:sym typeface="汉仪正圆-55W" panose="00020600040101010101" pitchFamily="18" charset="-122"/>
              </a:rPr>
              <a:t>1.</a:t>
            </a:r>
            <a:r>
              <a:rPr lang="zh-CN" altLang="en-US" sz="1600">
                <a:ea typeface="汉仪正圆-55W" panose="00020600040101010101" pitchFamily="18" charset="-122"/>
                <a:sym typeface="汉仪正圆-55W" panose="00020600040101010101" pitchFamily="18" charset="-122"/>
              </a:rPr>
              <a:t>目的：测试异步采样的数据的表现</a:t>
            </a:r>
            <a:endParaRPr lang="en-US" altLang="zh-CN" sz="1600">
              <a:ea typeface="汉仪正圆-55W" panose="00020600040101010101" pitchFamily="18" charset="-122"/>
              <a:sym typeface="汉仪正圆-55W" panose="00020600040101010101" pitchFamily="18" charset="-122"/>
            </a:endParaRPr>
          </a:p>
          <a:p>
            <a:pPr lvl="0" defTabSz="1217930">
              <a:lnSpc>
                <a:spcPts val="2000"/>
              </a:lnSpc>
              <a:defRPr/>
            </a:pPr>
            <a:r>
              <a:rPr lang="en-US" altLang="zh-CN" sz="1600" b="0">
                <a:latin typeface="汉仪正圆-55W" panose="00020600040101010101" pitchFamily="18" charset="-122"/>
                <a:ea typeface="汉仪正圆-55W" panose="00020600040101010101" pitchFamily="18" charset="-122"/>
                <a:sym typeface="汉仪正圆-55W" panose="00020600040101010101" pitchFamily="18" charset="-122"/>
              </a:rPr>
              <a:t>2</a:t>
            </a:r>
            <a:r>
              <a:rPr lang="en-US" altLang="zh-CN" sz="1600">
                <a:latin typeface="汉仪正圆-55W" panose="00020600040101010101" pitchFamily="18" charset="-122"/>
                <a:ea typeface="汉仪正圆-55W" panose="00020600040101010101" pitchFamily="18" charset="-122"/>
                <a:sym typeface="汉仪正圆-55W" panose="00020600040101010101" pitchFamily="18" charset="-122"/>
              </a:rPr>
              <a:t>.</a:t>
            </a:r>
            <a:r>
              <a:rPr lang="zh-CN" altLang="en-US" sz="1600">
                <a:latin typeface="汉仪正圆-55W" panose="00020600040101010101" pitchFamily="18" charset="-122"/>
                <a:ea typeface="汉仪正圆-55W" panose="00020600040101010101" pitchFamily="18" charset="-122"/>
                <a:sym typeface="汉仪正圆-55W" panose="00020600040101010101" pitchFamily="18" charset="-122"/>
              </a:rPr>
              <a:t>数据集：来自神经形态视觉领域</a:t>
            </a:r>
            <a:endParaRPr lang="en-US" altLang="zh-CN" sz="1600">
              <a:latin typeface="汉仪正圆-55W" panose="00020600040101010101" pitchFamily="18" charset="-122"/>
              <a:ea typeface="汉仪正圆-55W" panose="00020600040101010101" pitchFamily="18" charset="-122"/>
              <a:sym typeface="汉仪正圆-55W" panose="00020600040101010101" pitchFamily="18" charset="-122"/>
            </a:endParaRPr>
          </a:p>
          <a:p>
            <a:pPr lvl="0" defTabSz="1217930">
              <a:lnSpc>
                <a:spcPts val="2000"/>
              </a:lnSpc>
              <a:defRPr/>
            </a:pPr>
            <a:r>
              <a:rPr lang="en-US" altLang="zh-CN" sz="1600">
                <a:latin typeface="汉仪正圆-55W" panose="00020600040101010101" pitchFamily="18" charset="-122"/>
                <a:ea typeface="汉仪正圆-55W" panose="00020600040101010101" pitchFamily="18" charset="-122"/>
                <a:sym typeface="汉仪正圆-55W" panose="00020600040101010101" pitchFamily="18" charset="-122"/>
              </a:rPr>
              <a:t>3.</a:t>
            </a:r>
            <a:r>
              <a:rPr lang="zh-CN" altLang="en-US" sz="1600">
                <a:latin typeface="汉仪正圆-55W" panose="00020600040101010101" pitchFamily="18" charset="-122"/>
                <a:ea typeface="汉仪正圆-55W" panose="00020600040101010101" pitchFamily="18" charset="-122"/>
                <a:sym typeface="汉仪正圆-55W" panose="00020600040101010101" pitchFamily="18" charset="-122"/>
              </a:rPr>
              <a:t>任务关键词：局部时间对比度变化</a:t>
            </a:r>
            <a:endParaRPr lang="en-US" altLang="zh-CN" sz="1600">
              <a:latin typeface="汉仪正圆-55W" panose="00020600040101010101" pitchFamily="18" charset="-122"/>
              <a:ea typeface="汉仪正圆-55W" panose="00020600040101010101" pitchFamily="18" charset="-122"/>
              <a:sym typeface="汉仪正圆-55W" panose="00020600040101010101" pitchFamily="18" charset="-122"/>
            </a:endParaRPr>
          </a:p>
          <a:p>
            <a:pPr lvl="0" defTabSz="1217930">
              <a:lnSpc>
                <a:spcPts val="2000"/>
              </a:lnSpc>
              <a:defRPr/>
            </a:pPr>
            <a:r>
              <a:rPr lang="en-US" altLang="zh-CN" sz="1600" b="0">
                <a:latin typeface="汉仪正圆-55W" panose="00020600040101010101" pitchFamily="18" charset="-122"/>
                <a:ea typeface="汉仪正圆-55W" panose="00020600040101010101" pitchFamily="18" charset="-122"/>
                <a:sym typeface="汉仪正圆-55W" panose="00020600040101010101" pitchFamily="18" charset="-122"/>
              </a:rPr>
              <a:t>3.</a:t>
            </a:r>
            <a:r>
              <a:rPr lang="zh-CN" altLang="en-US" sz="1600">
                <a:latin typeface="汉仪正圆-55W" panose="00020600040101010101" pitchFamily="18" charset="-122"/>
                <a:ea typeface="汉仪正圆-55W" panose="00020600040101010101" pitchFamily="18" charset="-122"/>
                <a:sym typeface="汉仪正圆-55W" panose="00020600040101010101" pitchFamily="18" charset="-122"/>
              </a:rPr>
              <a:t>记录：</a:t>
            </a:r>
            <a:endParaRPr lang="en-US" altLang="zh-CN" sz="1600">
              <a:latin typeface="汉仪正圆-55W" panose="00020600040101010101" pitchFamily="18" charset="-122"/>
              <a:ea typeface="汉仪正圆-55W" panose="00020600040101010101" pitchFamily="18" charset="-122"/>
              <a:sym typeface="汉仪正圆-55W" panose="00020600040101010101" pitchFamily="18" charset="-122"/>
            </a:endParaRPr>
          </a:p>
          <a:p>
            <a:pPr lvl="0" defTabSz="1217930">
              <a:lnSpc>
                <a:spcPts val="2000"/>
              </a:lnSpc>
              <a:defRPr/>
            </a:pPr>
            <a:r>
              <a:rPr lang="zh-CN" altLang="en-US" sz="1600">
                <a:latin typeface="汉仪正圆-55W" panose="00020600040101010101" pitchFamily="18" charset="-122"/>
                <a:ea typeface="汉仪正圆-55W" panose="00020600040101010101" pitchFamily="18" charset="-122"/>
                <a:sym typeface="汉仪正圆-55W" panose="00020600040101010101" pitchFamily="18" charset="-122"/>
              </a:rPr>
              <a:t>①图示</a:t>
            </a:r>
            <a:r>
              <a:rPr lang="en-US" altLang="zh-CN" sz="1600">
                <a:latin typeface="汉仪正圆-55W" panose="00020600040101010101" pitchFamily="18" charset="-122"/>
                <a:ea typeface="汉仪正圆-55W" panose="00020600040101010101" pitchFamily="18" charset="-122"/>
                <a:sym typeface="汉仪正圆-55W" panose="00020600040101010101" pitchFamily="18" charset="-122"/>
              </a:rPr>
              <a:t>a</a:t>
            </a:r>
            <a:r>
              <a:rPr lang="zh-CN" altLang="en-US" sz="1600">
                <a:latin typeface="汉仪正圆-55W" panose="00020600040101010101" pitchFamily="18" charset="-122"/>
                <a:ea typeface="汉仪正圆-55W" panose="00020600040101010101" pitchFamily="18" charset="-122"/>
                <a:sym typeface="汉仪正圆-55W" panose="00020600040101010101" pitchFamily="18" charset="-122"/>
              </a:rPr>
              <a:t>：由视觉传感器在传感器经历</a:t>
            </a:r>
            <a:r>
              <a:rPr lang="en-US" altLang="zh-CN" sz="1600">
                <a:latin typeface="汉仪正圆-55W" panose="00020600040101010101" pitchFamily="18" charset="-122"/>
                <a:ea typeface="汉仪正圆-55W" panose="00020600040101010101" pitchFamily="18" charset="-122"/>
                <a:sym typeface="汉仪正圆-55W" panose="00020600040101010101" pitchFamily="18" charset="-122"/>
              </a:rPr>
              <a:t>3</a:t>
            </a:r>
            <a:r>
              <a:rPr lang="zh-CN" altLang="en-US" sz="1600">
                <a:latin typeface="汉仪正圆-55W" panose="00020600040101010101" pitchFamily="18" charset="-122"/>
                <a:ea typeface="汉仪正圆-55W" panose="00020600040101010101" pitchFamily="18" charset="-122"/>
                <a:sym typeface="汉仪正圆-55W" panose="00020600040101010101" pitchFamily="18" charset="-122"/>
              </a:rPr>
              <a:t>次面对</a:t>
            </a:r>
            <a:r>
              <a:rPr lang="en-US" altLang="zh-CN" sz="1600">
                <a:latin typeface="汉仪正圆-55W" panose="00020600040101010101" pitchFamily="18" charset="-122"/>
                <a:ea typeface="汉仪正圆-55W" panose="00020600040101010101" pitchFamily="18" charset="-122"/>
                <a:sym typeface="汉仪正圆-55W" panose="00020600040101010101" pitchFamily="18" charset="-122"/>
              </a:rPr>
              <a:t>MNIST</a:t>
            </a:r>
            <a:r>
              <a:rPr lang="zh-CN" altLang="en-US" sz="1600">
                <a:latin typeface="汉仪正圆-55W" panose="00020600040101010101" pitchFamily="18" charset="-122"/>
                <a:ea typeface="汉仪正圆-55W" panose="00020600040101010101" pitchFamily="18" charset="-122"/>
                <a:sym typeface="汉仪正圆-55W" panose="00020600040101010101" pitchFamily="18" charset="-122"/>
              </a:rPr>
              <a:t>数据集的静止数据集进行扫视运动产生的一些事件组成</a:t>
            </a:r>
            <a:endParaRPr lang="en-US" altLang="zh-CN" sz="1600">
              <a:latin typeface="汉仪正圆-55W" panose="00020600040101010101" pitchFamily="18" charset="-122"/>
              <a:ea typeface="汉仪正圆-55W" panose="00020600040101010101" pitchFamily="18" charset="-122"/>
              <a:sym typeface="汉仪正圆-55W" panose="00020600040101010101" pitchFamily="18" charset="-122"/>
            </a:endParaRPr>
          </a:p>
          <a:p>
            <a:pPr lvl="0" defTabSz="1217930">
              <a:lnSpc>
                <a:spcPts val="2000"/>
              </a:lnSpc>
              <a:defRPr/>
            </a:pPr>
            <a:r>
              <a:rPr lang="zh-CN" altLang="en-US" sz="1600" b="0">
                <a:latin typeface="汉仪正圆-55W" panose="00020600040101010101" pitchFamily="18" charset="-122"/>
                <a:ea typeface="汉仪正圆-55W" panose="00020600040101010101" pitchFamily="18" charset="-122"/>
                <a:sym typeface="汉仪正圆-55W" panose="00020600040101010101" pitchFamily="18" charset="-122"/>
              </a:rPr>
              <a:t>②图示</a:t>
            </a:r>
            <a:r>
              <a:rPr lang="en-US" altLang="zh-CN" sz="1600">
                <a:latin typeface="汉仪正圆-55W" panose="00020600040101010101" pitchFamily="18" charset="-122"/>
                <a:ea typeface="汉仪正圆-55W" panose="00020600040101010101" pitchFamily="18" charset="-122"/>
                <a:sym typeface="汉仪正圆-55W" panose="00020600040101010101" pitchFamily="18" charset="-122"/>
              </a:rPr>
              <a:t>b</a:t>
            </a:r>
            <a:r>
              <a:rPr lang="zh-CN" altLang="en-US" sz="1600">
                <a:latin typeface="汉仪正圆-55W" panose="00020600040101010101" pitchFamily="18" charset="-122"/>
                <a:ea typeface="汉仪正圆-55W" panose="00020600040101010101" pitchFamily="18" charset="-122"/>
                <a:sym typeface="汉仪正圆-55W" panose="00020600040101010101" pitchFamily="18" charset="-122"/>
              </a:rPr>
              <a:t>：以基于框架的由计算在一段时间内产生的逐像素的事件概率的展示</a:t>
            </a:r>
            <a:endParaRPr lang="en-US" altLang="zh-CN" sz="1600">
              <a:latin typeface="汉仪正圆-55W" panose="00020600040101010101" pitchFamily="18" charset="-122"/>
              <a:ea typeface="汉仪正圆-55W" panose="00020600040101010101" pitchFamily="18" charset="-122"/>
              <a:sym typeface="汉仪正圆-55W" panose="00020600040101010101" pitchFamily="18" charset="-122"/>
            </a:endParaRPr>
          </a:p>
          <a:p>
            <a:pPr lvl="0" defTabSz="1217930">
              <a:lnSpc>
                <a:spcPts val="2000"/>
              </a:lnSpc>
              <a:defRPr/>
            </a:pPr>
            <a:r>
              <a:rPr lang="zh-CN" altLang="en-US" sz="1600">
                <a:latin typeface="汉仪正圆-55W" panose="00020600040101010101" pitchFamily="18" charset="-122"/>
                <a:ea typeface="汉仪正圆-55W" panose="00020600040101010101" pitchFamily="18" charset="-122"/>
                <a:sym typeface="汉仪正圆-55W" panose="00020600040101010101" pitchFamily="18" charset="-122"/>
              </a:rPr>
              <a:t>③图示</a:t>
            </a:r>
            <a:r>
              <a:rPr lang="en-US" altLang="zh-CN" sz="1600">
                <a:latin typeface="汉仪正圆-55W" panose="00020600040101010101" pitchFamily="18" charset="-122"/>
                <a:ea typeface="汉仪正圆-55W" panose="00020600040101010101" pitchFamily="18" charset="-122"/>
                <a:sym typeface="汉仪正圆-55W" panose="00020600040101010101" pitchFamily="18" charset="-122"/>
              </a:rPr>
              <a:t>c</a:t>
            </a:r>
            <a:r>
              <a:rPr lang="zh-CN" altLang="en-US" sz="1600">
                <a:latin typeface="汉仪正圆-55W" panose="00020600040101010101" pitchFamily="18" charset="-122"/>
                <a:ea typeface="汉仪正圆-55W" panose="00020600040101010101" pitchFamily="18" charset="-122"/>
                <a:sym typeface="汉仪正圆-55W" panose="00020600040101010101" pitchFamily="18" charset="-122"/>
              </a:rPr>
              <a:t>：对数字的时空表征</a:t>
            </a:r>
            <a:endParaRPr lang="en-US" altLang="zh-CN" sz="1600">
              <a:latin typeface="汉仪正圆-55W" panose="00020600040101010101" pitchFamily="18" charset="-122"/>
              <a:ea typeface="汉仪正圆-55W" panose="00020600040101010101" pitchFamily="18" charset="-122"/>
              <a:sym typeface="汉仪正圆-55W" panose="00020600040101010101" pitchFamily="18" charset="-122"/>
            </a:endParaRPr>
          </a:p>
          <a:p>
            <a:pPr lvl="0" defTabSz="1217930">
              <a:lnSpc>
                <a:spcPts val="2000"/>
              </a:lnSpc>
              <a:defRPr/>
            </a:pPr>
            <a:r>
              <a:rPr lang="en-US" altLang="zh-CN" sz="1600" b="0">
                <a:latin typeface="汉仪正圆-55W" panose="00020600040101010101" pitchFamily="18" charset="-122"/>
                <a:ea typeface="汉仪正圆-55W" panose="00020600040101010101" pitchFamily="18" charset="-122"/>
                <a:sym typeface="汉仪正圆-55W" panose="00020600040101010101" pitchFamily="18" charset="-122"/>
              </a:rPr>
              <a:t>4.Phased LSTM</a:t>
            </a:r>
            <a:r>
              <a:rPr lang="zh-CN" altLang="en-US" sz="1600" b="0">
                <a:latin typeface="汉仪正圆-55W" panose="00020600040101010101" pitchFamily="18" charset="-122"/>
                <a:ea typeface="汉仪正圆-55W" panose="00020600040101010101" pitchFamily="18" charset="-122"/>
                <a:sym typeface="汉仪正圆-55W" panose="00020600040101010101" pitchFamily="18" charset="-122"/>
              </a:rPr>
              <a:t>：</a:t>
            </a:r>
            <a:endParaRPr lang="en-US" altLang="zh-CN" sz="1600" b="0">
              <a:latin typeface="汉仪正圆-55W" panose="00020600040101010101" pitchFamily="18" charset="-122"/>
              <a:ea typeface="汉仪正圆-55W" panose="00020600040101010101" pitchFamily="18" charset="-122"/>
              <a:sym typeface="汉仪正圆-55W" panose="00020600040101010101" pitchFamily="18" charset="-122"/>
            </a:endParaRPr>
          </a:p>
          <a:p>
            <a:pPr lvl="0" defTabSz="1217930">
              <a:lnSpc>
                <a:spcPts val="2000"/>
              </a:lnSpc>
              <a:defRPr/>
            </a:pPr>
            <a:r>
              <a:rPr lang="zh-CN" altLang="en-US" sz="1600">
                <a:latin typeface="汉仪正圆-55W" panose="00020600040101010101" pitchFamily="18" charset="-122"/>
                <a:ea typeface="汉仪正圆-55W" panose="00020600040101010101" pitchFamily="18" charset="-122"/>
                <a:sym typeface="汉仪正圆-55W" panose="00020600040101010101" pitchFamily="18" charset="-122"/>
              </a:rPr>
              <a:t>①</a:t>
            </a:r>
            <a:r>
              <a:rPr lang="zh-CN" altLang="en-US" sz="1600" b="0">
                <a:latin typeface="汉仪正圆-55W" panose="00020600040101010101" pitchFamily="18" charset="-122"/>
                <a:ea typeface="汉仪正圆-55W" panose="00020600040101010101" pitchFamily="18" charset="-122"/>
                <a:sym typeface="汉仪正圆-55W" panose="00020600040101010101" pitchFamily="18" charset="-122"/>
              </a:rPr>
              <a:t>直接对时空事件流进行操作</a:t>
            </a:r>
            <a:endParaRPr lang="en-US" altLang="zh-CN" sz="1600" b="0">
              <a:latin typeface="汉仪正圆-55W" panose="00020600040101010101" pitchFamily="18" charset="-122"/>
              <a:ea typeface="汉仪正圆-55W" panose="00020600040101010101" pitchFamily="18" charset="-122"/>
              <a:sym typeface="汉仪正圆-55W" panose="00020600040101010101" pitchFamily="18" charset="-122"/>
            </a:endParaRPr>
          </a:p>
          <a:p>
            <a:pPr lvl="0" defTabSz="1217930">
              <a:lnSpc>
                <a:spcPts val="2000"/>
              </a:lnSpc>
              <a:defRPr/>
            </a:pPr>
            <a:r>
              <a:rPr lang="zh-CN" altLang="en-US" sz="1600">
                <a:latin typeface="汉仪正圆-55W" panose="00020600040101010101" pitchFamily="18" charset="-122"/>
                <a:ea typeface="汉仪正圆-55W" panose="00020600040101010101" pitchFamily="18" charset="-122"/>
                <a:sym typeface="汉仪正圆-55W" panose="00020600040101010101" pitchFamily="18" charset="-122"/>
              </a:rPr>
              <a:t>②相对于其他模型，</a:t>
            </a:r>
            <a:r>
              <a:rPr lang="en-US" altLang="zh-CN" sz="1600">
                <a:latin typeface="汉仪正圆-55W" panose="00020600040101010101" pitchFamily="18" charset="-122"/>
                <a:ea typeface="汉仪正圆-55W" panose="00020600040101010101" pitchFamily="18" charset="-122"/>
                <a:sym typeface="汉仪正圆-55W" panose="00020600040101010101" pitchFamily="18" charset="-122"/>
              </a:rPr>
              <a:t>Phased LSTM</a:t>
            </a:r>
            <a:r>
              <a:rPr lang="zh-CN" altLang="en-US" sz="1600">
                <a:latin typeface="汉仪正圆-55W" panose="00020600040101010101" pitchFamily="18" charset="-122"/>
                <a:ea typeface="汉仪正圆-55W" panose="00020600040101010101" pitchFamily="18" charset="-122"/>
                <a:sym typeface="汉仪正圆-55W" panose="00020600040101010101" pitchFamily="18" charset="-122"/>
              </a:rPr>
              <a:t>少了一个额外的关于时间的输入维度</a:t>
            </a:r>
            <a:endParaRPr lang="en-US" altLang="zh-CN" sz="1600">
              <a:latin typeface="汉仪正圆-55W" panose="00020600040101010101" pitchFamily="18" charset="-122"/>
              <a:ea typeface="汉仪正圆-55W" panose="00020600040101010101" pitchFamily="18" charset="-122"/>
              <a:sym typeface="汉仪正圆-55W" panose="00020600040101010101" pitchFamily="18" charset="-122"/>
            </a:endParaRPr>
          </a:p>
          <a:p>
            <a:pPr lvl="0" defTabSz="1217930">
              <a:lnSpc>
                <a:spcPts val="2000"/>
              </a:lnSpc>
              <a:defRPr/>
            </a:pPr>
            <a:r>
              <a:rPr lang="zh-CN" altLang="en-US" sz="1600" b="0">
                <a:latin typeface="汉仪正圆-55W" panose="00020600040101010101" pitchFamily="18" charset="-122"/>
                <a:ea typeface="汉仪正圆-55W" panose="00020600040101010101" pitchFamily="18" charset="-122"/>
                <a:sym typeface="汉仪正圆-55W" panose="00020600040101010101" pitchFamily="18" charset="-122"/>
              </a:rPr>
              <a:t>③</a:t>
            </a:r>
            <a:r>
              <a:rPr lang="en-US" altLang="zh-CN" sz="1600" b="0">
                <a:latin typeface="汉仪正圆-55W" panose="00020600040101010101" pitchFamily="18" charset="-122"/>
                <a:ea typeface="汉仪正圆-55W" panose="00020600040101010101" pitchFamily="18" charset="-122"/>
                <a:sym typeface="汉仪正圆-55W" panose="00020600040101010101" pitchFamily="18" charset="-122"/>
              </a:rPr>
              <a:t>Table1</a:t>
            </a:r>
            <a:r>
              <a:rPr lang="zh-CN" altLang="en-US" sz="1600" b="0">
                <a:latin typeface="汉仪正圆-55W" panose="00020600040101010101" pitchFamily="18" charset="-122"/>
                <a:ea typeface="汉仪正圆-55W" panose="00020600040101010101" pitchFamily="18" charset="-122"/>
                <a:sym typeface="汉仪正圆-55W" panose="00020600040101010101" pitchFamily="18" charset="-122"/>
              </a:rPr>
              <a:t>体现</a:t>
            </a:r>
            <a:r>
              <a:rPr lang="en-US" altLang="zh-CN" sz="1600">
                <a:latin typeface="汉仪正圆-55W" panose="00020600040101010101" pitchFamily="18" charset="-122"/>
                <a:ea typeface="汉仪正圆-55W" panose="00020600040101010101" pitchFamily="18" charset="-122"/>
                <a:sym typeface="汉仪正圆-55W" panose="00020600040101010101" pitchFamily="18" charset="-122"/>
              </a:rPr>
              <a:t>Phased LSTM</a:t>
            </a:r>
            <a:r>
              <a:rPr lang="zh-CN" altLang="en-US" sz="1600">
                <a:latin typeface="汉仪正圆-55W" panose="00020600040101010101" pitchFamily="18" charset="-122"/>
                <a:ea typeface="汉仪正圆-55W" panose="00020600040101010101" pitchFamily="18" charset="-122"/>
                <a:sym typeface="汉仪正圆-55W" panose="00020600040101010101" pitchFamily="18" charset="-122"/>
              </a:rPr>
              <a:t>有更高的准确性、更小的方差</a:t>
            </a:r>
            <a:endParaRPr lang="en-US" altLang="zh-CN" sz="1600">
              <a:latin typeface="汉仪正圆-55W" panose="00020600040101010101" pitchFamily="18" charset="-122"/>
              <a:ea typeface="汉仪正圆-55W" panose="00020600040101010101" pitchFamily="18" charset="-122"/>
              <a:sym typeface="汉仪正圆-55W" panose="00020600040101010101" pitchFamily="18" charset="-122"/>
            </a:endParaRPr>
          </a:p>
          <a:p>
            <a:pPr lvl="0" defTabSz="1217930">
              <a:lnSpc>
                <a:spcPts val="2000"/>
              </a:lnSpc>
              <a:defRPr/>
            </a:pPr>
            <a:r>
              <a:rPr lang="zh-CN" altLang="en-US" sz="1600" b="0">
                <a:latin typeface="汉仪正圆-55W" panose="00020600040101010101" pitchFamily="18" charset="-122"/>
                <a:ea typeface="汉仪正圆-55W" panose="00020600040101010101" pitchFamily="18" charset="-122"/>
                <a:sym typeface="汉仪正圆-55W" panose="00020600040101010101" pitchFamily="18" charset="-122"/>
              </a:rPr>
              <a:t>④基于框架输入到</a:t>
            </a:r>
            <a:r>
              <a:rPr lang="en-US" altLang="zh-CN" sz="1600" b="0">
                <a:latin typeface="汉仪正圆-55W" panose="00020600040101010101" pitchFamily="18" charset="-122"/>
                <a:ea typeface="汉仪正圆-55W" panose="00020600040101010101" pitchFamily="18" charset="-122"/>
                <a:sym typeface="汉仪正圆-55W" panose="00020600040101010101" pitchFamily="18" charset="-122"/>
              </a:rPr>
              <a:t>CNN</a:t>
            </a:r>
            <a:r>
              <a:rPr lang="zh-CN" altLang="en-US" sz="1600" b="0">
                <a:latin typeface="汉仪正圆-55W" panose="00020600040101010101" pitchFamily="18" charset="-122"/>
                <a:ea typeface="汉仪正圆-55W" panose="00020600040101010101" pitchFamily="18" charset="-122"/>
                <a:sym typeface="汉仪正圆-55W" panose="00020600040101010101" pitchFamily="18" charset="-122"/>
              </a:rPr>
              <a:t>的累计统计当峰值频率改变时发生剧烈变化</a:t>
            </a:r>
            <a:r>
              <a:rPr lang="zh-CN" altLang="en-US" sz="1600">
                <a:latin typeface="汉仪正圆-55W" panose="00020600040101010101" pitchFamily="18" charset="-122"/>
                <a:ea typeface="汉仪正圆-55W" panose="00020600040101010101" pitchFamily="18" charset="-122"/>
                <a:sym typeface="汉仪正圆-55W" panose="00020600040101010101" pitchFamily="18" charset="-122"/>
              </a:rPr>
              <a:t>，而</a:t>
            </a:r>
            <a:r>
              <a:rPr lang="en-US" altLang="zh-CN" sz="1600">
                <a:latin typeface="汉仪正圆-55W" panose="00020600040101010101" pitchFamily="18" charset="-122"/>
                <a:ea typeface="汉仪正圆-55W" panose="00020600040101010101" pitchFamily="18" charset="-122"/>
                <a:sym typeface="汉仪正圆-55W" panose="00020600040101010101" pitchFamily="18" charset="-122"/>
              </a:rPr>
              <a:t>Phased LSTM RNNs</a:t>
            </a:r>
            <a:r>
              <a:rPr lang="zh-CN" altLang="en-US" sz="1600">
                <a:latin typeface="汉仪正圆-55W" panose="00020600040101010101" pitchFamily="18" charset="-122"/>
                <a:ea typeface="汉仪正圆-55W" panose="00020600040101010101" pitchFamily="18" charset="-122"/>
                <a:sym typeface="汉仪正圆-55W" panose="00020600040101010101" pitchFamily="18" charset="-122"/>
              </a:rPr>
              <a:t>在三个月人员上学习了一个稳定的时空表面</a:t>
            </a:r>
            <a:r>
              <a:rPr lang="en-US" altLang="zh-CN" sz="1600">
                <a:latin typeface="汉仪正圆-55W" panose="00020600040101010101" pitchFamily="18" charset="-122"/>
                <a:ea typeface="汉仪正圆-55W" panose="00020600040101010101" pitchFamily="18" charset="-122"/>
                <a:sym typeface="汉仪正圆-55W" panose="00020600040101010101" pitchFamily="18" charset="-122"/>
              </a:rPr>
              <a:t>(</a:t>
            </a:r>
            <a:r>
              <a:rPr lang="zh-CN" altLang="en-US" sz="1600">
                <a:latin typeface="汉仪正圆-55W" panose="00020600040101010101" pitchFamily="18" charset="-122"/>
                <a:ea typeface="汉仪正圆-55W" panose="00020600040101010101" pitchFamily="18" charset="-122"/>
                <a:sym typeface="汉仪正圆-55W" panose="00020600040101010101" pitchFamily="18" charset="-122"/>
              </a:rPr>
              <a:t>应该是训练时间门的函数和参数选取</a:t>
            </a:r>
            <a:r>
              <a:rPr lang="en-US" altLang="zh-CN" sz="1600">
                <a:latin typeface="汉仪正圆-55W" panose="00020600040101010101" pitchFamily="18" charset="-122"/>
                <a:ea typeface="汉仪正圆-55W" panose="00020600040101010101" pitchFamily="18" charset="-122"/>
                <a:sym typeface="汉仪正圆-55W" panose="00020600040101010101" pitchFamily="18" charset="-122"/>
              </a:rPr>
              <a:t>)</a:t>
            </a:r>
            <a:r>
              <a:rPr lang="zh-CN" altLang="en-US" sz="1600">
                <a:latin typeface="汉仪正圆-55W" panose="00020600040101010101" pitchFamily="18" charset="-122"/>
                <a:ea typeface="汉仪正圆-55W" panose="00020600040101010101" pitchFamily="18" charset="-122"/>
                <a:sym typeface="汉仪正圆-55W" panose="00020600040101010101" pitchFamily="18" charset="-122"/>
              </a:rPr>
              <a:t>，而且指挥或多或少地被轻微地改变</a:t>
            </a:r>
            <a:endParaRPr lang="en-US" altLang="zh-CN" sz="1600" b="0">
              <a:latin typeface="汉仪正圆-55W" panose="00020600040101010101" pitchFamily="18" charset="-122"/>
              <a:ea typeface="汉仪正圆-55W" panose="00020600040101010101" pitchFamily="18" charset="-122"/>
              <a:sym typeface="汉仪正圆-55W" panose="00020600040101010101" pitchFamily="18" charset="-122"/>
            </a:endParaRPr>
          </a:p>
          <a:p>
            <a:pPr lvl="0" defTabSz="1217930">
              <a:lnSpc>
                <a:spcPts val="2000"/>
              </a:lnSpc>
              <a:defRPr/>
            </a:pPr>
            <a:r>
              <a:rPr lang="en-US" altLang="zh-CN" sz="1600">
                <a:latin typeface="汉仪正圆-55W" panose="00020600040101010101" pitchFamily="18" charset="-122"/>
                <a:ea typeface="汉仪正圆-55W" panose="00020600040101010101" pitchFamily="18" charset="-122"/>
                <a:sym typeface="汉仪正圆-55W" panose="00020600040101010101" pitchFamily="18" charset="-122"/>
              </a:rPr>
              <a:t>5.</a:t>
            </a:r>
            <a:r>
              <a:rPr lang="zh-CN" altLang="en-US" sz="1600">
                <a:latin typeface="汉仪正圆-55W" panose="00020600040101010101" pitchFamily="18" charset="-122"/>
                <a:ea typeface="汉仪正圆-55W" panose="00020600040101010101" pitchFamily="18" charset="-122"/>
                <a:sym typeface="汉仪正圆-55W" panose="00020600040101010101" pitchFamily="18" charset="-122"/>
              </a:rPr>
              <a:t>像素、卷积、池化那些参数看不懂</a:t>
            </a:r>
            <a:r>
              <a:rPr lang="en-US" altLang="zh-CN" sz="1600">
                <a:latin typeface="汉仪正圆-55W" panose="00020600040101010101" pitchFamily="18" charset="-122"/>
                <a:ea typeface="汉仪正圆-55W" panose="00020600040101010101" pitchFamily="18" charset="-122"/>
                <a:sym typeface="汉仪正圆-55W" panose="00020600040101010101" pitchFamily="18" charset="-122"/>
              </a:rPr>
              <a:t>…</a:t>
            </a:r>
            <a:endParaRPr lang="en-US" altLang="zh-CN" sz="1600" b="0">
              <a:latin typeface="汉仪正圆-55W" panose="00020600040101010101" pitchFamily="18" charset="-122"/>
              <a:ea typeface="汉仪正圆-55W" panose="00020600040101010101" pitchFamily="18" charset="-122"/>
              <a:sym typeface="汉仪正圆-55W" panose="00020600040101010101" pitchFamily="18" charset="-122"/>
            </a:endParaRPr>
          </a:p>
        </p:txBody>
      </p:sp>
      <p:pic>
        <p:nvPicPr>
          <p:cNvPr id="9" name="图片 8">
            <a:extLst>
              <a:ext uri="{FF2B5EF4-FFF2-40B4-BE49-F238E27FC236}">
                <a16:creationId xmlns:a16="http://schemas.microsoft.com/office/drawing/2014/main" id="{D18102E7-3CF6-9A83-A962-F5E21E76C9AD}"/>
              </a:ext>
            </a:extLst>
          </p:cNvPr>
          <p:cNvPicPr>
            <a:picLocks noChangeAspect="1"/>
          </p:cNvPicPr>
          <p:nvPr/>
        </p:nvPicPr>
        <p:blipFill>
          <a:blip r:embed="rId2"/>
          <a:stretch>
            <a:fillRect/>
          </a:stretch>
        </p:blipFill>
        <p:spPr>
          <a:xfrm>
            <a:off x="829914" y="5152746"/>
            <a:ext cx="5408708" cy="1719285"/>
          </a:xfrm>
          <a:prstGeom prst="rect">
            <a:avLst/>
          </a:prstGeom>
        </p:spPr>
      </p:pic>
    </p:spTree>
    <p:extLst>
      <p:ext uri="{BB962C8B-B14F-4D97-AF65-F5344CB8AC3E}">
        <p14:creationId xmlns:p14="http://schemas.microsoft.com/office/powerpoint/2010/main" val="656763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深度视觉·原创设计 https://www.docer.com/works?userid=22383862"/>
          <p:cNvSpPr/>
          <p:nvPr/>
        </p:nvSpPr>
        <p:spPr>
          <a:xfrm flipH="1">
            <a:off x="11252019" y="5989229"/>
            <a:ext cx="939981" cy="868771"/>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55" name="深度视觉·原创设计 https://www.docer.com/works?userid=22383862"/>
          <p:cNvSpPr/>
          <p:nvPr/>
        </p:nvSpPr>
        <p:spPr>
          <a:xfrm rot="10800000" flipH="1">
            <a:off x="0" y="0"/>
            <a:ext cx="939981" cy="868771"/>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56" name="深度视觉·原创设计 https://www.docer.com/works?userid=22383862"/>
          <p:cNvSpPr/>
          <p:nvPr/>
        </p:nvSpPr>
        <p:spPr>
          <a:xfrm>
            <a:off x="2870201" y="350796"/>
            <a:ext cx="5738338" cy="5179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57" name="深度视觉·原创设计 https://www.docer.com/works?userid=22383862"/>
          <p:cNvSpPr txBox="1"/>
          <p:nvPr/>
        </p:nvSpPr>
        <p:spPr>
          <a:xfrm>
            <a:off x="2142067" y="455895"/>
            <a:ext cx="7095067" cy="307777"/>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000" i="0" u="none" strike="noStrike" kern="1200" cap="none" spc="300" normalizeH="0" baseline="0" noProof="0">
                <a:ln>
                  <a:noFill/>
                </a:ln>
                <a:solidFill>
                  <a:schemeClr val="tx1">
                    <a:lumMod val="75000"/>
                    <a:lumOff val="25000"/>
                  </a:schemeClr>
                </a:solidFill>
                <a:effectLst/>
                <a:uLnTx/>
                <a:uFillTx/>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rPr>
              <a:t>Frequency Discrimination Task</a:t>
            </a:r>
            <a:endParaRPr kumimoji="0" lang="zh-CN" altLang="en-US" sz="2000" i="0" u="none" strike="noStrike" kern="1200" cap="none" spc="300" normalizeH="0" baseline="0" noProof="0">
              <a:ln>
                <a:noFill/>
              </a:ln>
              <a:solidFill>
                <a:schemeClr val="tx1">
                  <a:lumMod val="75000"/>
                  <a:lumOff val="25000"/>
                </a:schemeClr>
              </a:solidFill>
              <a:effectLst/>
              <a:uLnTx/>
              <a:uFillTx/>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endParaRPr>
          </a:p>
        </p:txBody>
      </p:sp>
      <mc:AlternateContent xmlns:mc="http://schemas.openxmlformats.org/markup-compatibility/2006" xmlns:a14="http://schemas.microsoft.com/office/drawing/2010/main">
        <mc:Choice Requires="a14">
          <p:sp>
            <p:nvSpPr>
              <p:cNvPr id="3" name="深度视觉·原创设计 https://www.docer.com/works?userid=22383862">
                <a:extLst>
                  <a:ext uri="{FF2B5EF4-FFF2-40B4-BE49-F238E27FC236}">
                    <a16:creationId xmlns:a16="http://schemas.microsoft.com/office/drawing/2014/main" id="{9CC13811-12FF-B90A-9D09-A18143B1DF9E}"/>
                  </a:ext>
                </a:extLst>
              </p:cNvPr>
              <p:cNvSpPr/>
              <p:nvPr/>
            </p:nvSpPr>
            <p:spPr>
              <a:xfrm>
                <a:off x="973664" y="1469686"/>
                <a:ext cx="10998203" cy="1372171"/>
              </a:xfrm>
              <a:prstGeom prst="rect">
                <a:avLst/>
              </a:prstGeom>
            </p:spPr>
            <p:txBody>
              <a:bodyPr wrap="square">
                <a:spAutoFit/>
              </a:bodyPr>
              <a:lstStyle/>
              <a:p>
                <a:pPr lvl="0" defTabSz="1217930">
                  <a:lnSpc>
                    <a:spcPts val="2000"/>
                  </a:lnSpc>
                  <a:defRPr/>
                </a:pPr>
                <a:r>
                  <a:rPr lang="en-US" altLang="zh-CN" sz="1600">
                    <a:ea typeface="汉仪正圆-55W" panose="00020600040101010101" pitchFamily="18" charset="-122"/>
                    <a:sym typeface="汉仪正圆-55W" panose="00020600040101010101" pitchFamily="18" charset="-122"/>
                  </a:rPr>
                  <a:t>1.</a:t>
                </a:r>
                <a:r>
                  <a:rPr lang="zh-CN" altLang="en-US" sz="1600">
                    <a:ea typeface="汉仪正圆-55W" panose="00020600040101010101" pitchFamily="18" charset="-122"/>
                    <a:sym typeface="汉仪正圆-55W" panose="00020600040101010101" pitchFamily="18" charset="-122"/>
                  </a:rPr>
                  <a:t>目的：获得一个可以单独使用视频、单独使用声源、或者两种都有的输入来稳健地区别句子</a:t>
                </a:r>
                <a:endParaRPr lang="en-US" altLang="zh-CN" sz="1600">
                  <a:ea typeface="汉仪正圆-55W" panose="00020600040101010101" pitchFamily="18" charset="-122"/>
                  <a:sym typeface="汉仪正圆-55W" panose="00020600040101010101" pitchFamily="18" charset="-122"/>
                </a:endParaRPr>
              </a:p>
              <a:p>
                <a:pPr lvl="0" defTabSz="1217930">
                  <a:lnSpc>
                    <a:spcPts val="2000"/>
                  </a:lnSpc>
                  <a:defRPr/>
                </a:pPr>
                <a:r>
                  <a:rPr lang="en-US" altLang="zh-CN" sz="1600">
                    <a:ea typeface="汉仪正圆-55W" panose="00020600040101010101" pitchFamily="18" charset="-122"/>
                    <a:sym typeface="汉仪正圆-55W" panose="00020600040101010101" pitchFamily="18" charset="-122"/>
                  </a:rPr>
                  <a:t>2.</a:t>
                </a:r>
                <a:r>
                  <a:rPr lang="zh-CN" altLang="en-US" sz="1600">
                    <a:ea typeface="汉仪正圆-55W" panose="00020600040101010101" pitchFamily="18" charset="-122"/>
                    <a:sym typeface="汉仪正圆-55W" panose="00020600040101010101" pitchFamily="18" charset="-122"/>
                  </a:rPr>
                  <a:t>任务特点：涉及具有不同采样率的传感器</a:t>
                </a:r>
                <a:endParaRPr lang="en-US" altLang="zh-CN" sz="1600">
                  <a:ea typeface="汉仪正圆-55W" panose="00020600040101010101" pitchFamily="18" charset="-122"/>
                  <a:sym typeface="汉仪正圆-55W" panose="00020600040101010101" pitchFamily="18" charset="-122"/>
                </a:endParaRPr>
              </a:p>
              <a:p>
                <a:pPr lvl="0" defTabSz="1217930">
                  <a:lnSpc>
                    <a:spcPts val="2000"/>
                  </a:lnSpc>
                  <a:defRPr/>
                </a:pPr>
                <a:r>
                  <a:rPr lang="en-US" altLang="zh-CN" sz="1600">
                    <a:ea typeface="汉仪正圆-55W" panose="00020600040101010101" pitchFamily="18" charset="-122"/>
                    <a:sym typeface="汉仪正圆-55W" panose="00020600040101010101" pitchFamily="18" charset="-122"/>
                  </a:rPr>
                  <a:t>3.</a:t>
                </a:r>
                <a:r>
                  <a:rPr lang="zh-CN" altLang="en-US" sz="1600">
                    <a:ea typeface="汉仪正圆-55W" panose="00020600040101010101" pitchFamily="18" charset="-122"/>
                    <a:sym typeface="汉仪正圆-55W" panose="00020600040101010101" pitchFamily="18" charset="-122"/>
                  </a:rPr>
                  <a:t>处理：先分开处理两种输入</a:t>
                </a:r>
                <a:endParaRPr lang="en-US" altLang="zh-CN" sz="1600">
                  <a:ea typeface="汉仪正圆-55W" panose="00020600040101010101" pitchFamily="18" charset="-122"/>
                  <a:sym typeface="汉仪正圆-55W" panose="00020600040101010101" pitchFamily="18" charset="-122"/>
                </a:endParaRPr>
              </a:p>
              <a:p>
                <a:pPr lvl="0" defTabSz="1217930">
                  <a:lnSpc>
                    <a:spcPts val="2000"/>
                  </a:lnSpc>
                  <a:defRPr/>
                </a:pPr>
                <a:r>
                  <a:rPr lang="en-US" altLang="zh-CN" sz="1600">
                    <a:ea typeface="汉仪正圆-55W" panose="00020600040101010101" pitchFamily="18" charset="-122"/>
                    <a:sym typeface="汉仪正圆-55W" panose="00020600040101010101" pitchFamily="18" charset="-122"/>
                  </a:rPr>
                  <a:t>4.Phased LSTM</a:t>
                </a:r>
                <a:r>
                  <a:rPr lang="zh-CN" altLang="en-US" sz="1600">
                    <a:ea typeface="汉仪正圆-55W" panose="00020600040101010101" pitchFamily="18" charset="-122"/>
                    <a:sym typeface="汉仪正圆-55W" panose="00020600040101010101" pitchFamily="18" charset="-122"/>
                  </a:rPr>
                  <a:t>：先手动将时间门的打开时段于输入的采样时间对齐，不让</a:t>
                </a:r>
                <a14:m>
                  <m:oMath xmlns:m="http://schemas.openxmlformats.org/officeDocument/2006/math">
                    <m:r>
                      <a:rPr lang="zh-CN" altLang="en-US" sz="1600" i="1" smtClean="0">
                        <a:latin typeface="Cambria Math" panose="02040503050406030204" pitchFamily="18" charset="0"/>
                        <a:ea typeface="汉仪正圆-55W" panose="00020600040101010101" pitchFamily="18" charset="-122"/>
                        <a:sym typeface="汉仪正圆-55W" panose="00020600040101010101" pitchFamily="18" charset="-122"/>
                      </a:rPr>
                      <m:t>𝜏</m:t>
                    </m:r>
                  </m:oMath>
                </a14:m>
                <a:r>
                  <a:rPr lang="zh-CN" altLang="en-US" sz="1600">
                    <a:ea typeface="汉仪正圆-55W" panose="00020600040101010101" pitchFamily="18" charset="-122"/>
                    <a:sym typeface="汉仪正圆-55W" panose="00020600040101010101" pitchFamily="18" charset="-122"/>
                  </a:rPr>
                  <a:t>和</a:t>
                </a:r>
                <a14:m>
                  <m:oMath xmlns:m="http://schemas.openxmlformats.org/officeDocument/2006/math">
                    <m:r>
                      <a:rPr lang="en-US" altLang="zh-CN" sz="1600" b="0" i="1" smtClean="0">
                        <a:latin typeface="Cambria Math" panose="02040503050406030204" pitchFamily="18" charset="0"/>
                        <a:ea typeface="汉仪正圆-55W" panose="00020600040101010101" pitchFamily="18" charset="-122"/>
                        <a:sym typeface="汉仪正圆-55W" panose="00020600040101010101" pitchFamily="18" charset="-122"/>
                      </a:rPr>
                      <m:t>𝑠</m:t>
                    </m:r>
                  </m:oMath>
                </a14:m>
                <a:r>
                  <a:rPr lang="zh-CN" altLang="en-US" sz="1600">
                    <a:ea typeface="汉仪正圆-55W" panose="00020600040101010101" pitchFamily="18" charset="-122"/>
                    <a:sym typeface="汉仪正圆-55W" panose="00020600040101010101" pitchFamily="18" charset="-122"/>
                  </a:rPr>
                  <a:t>进行学习，避免当数据没有被展示时产生</a:t>
                </a:r>
                <a:r>
                  <a:rPr lang="en-US" altLang="zh-CN" sz="1600">
                    <a:ea typeface="汉仪正圆-55W" panose="00020600040101010101" pitchFamily="18" charset="-122"/>
                    <a:sym typeface="汉仪正圆-55W" panose="00020600040101010101" pitchFamily="18" charset="-122"/>
                  </a:rPr>
                  <a:t>0</a:t>
                </a:r>
                <a:r>
                  <a:rPr lang="zh-CN" altLang="en-US" sz="1600">
                    <a:ea typeface="汉仪正圆-55W" panose="00020600040101010101" pitchFamily="18" charset="-122"/>
                    <a:sym typeface="汉仪正圆-55W" panose="00020600040101010101" pitchFamily="18" charset="-122"/>
                  </a:rPr>
                  <a:t>或者插入值，但是时间门的参数在被学习中</a:t>
                </a:r>
                <a:endParaRPr lang="en-US" altLang="zh-CN" sz="1600">
                  <a:ea typeface="汉仪正圆-55W" panose="00020600040101010101" pitchFamily="18" charset="-122"/>
                  <a:sym typeface="汉仪正圆-55W" panose="00020600040101010101" pitchFamily="18" charset="-122"/>
                </a:endParaRPr>
              </a:p>
            </p:txBody>
          </p:sp>
        </mc:Choice>
        <mc:Fallback xmlns="">
          <p:sp>
            <p:nvSpPr>
              <p:cNvPr id="3" name="深度视觉·原创设计 https://www.docer.com/works?userid=22383862">
                <a:extLst>
                  <a:ext uri="{FF2B5EF4-FFF2-40B4-BE49-F238E27FC236}">
                    <a16:creationId xmlns:a16="http://schemas.microsoft.com/office/drawing/2014/main" id="{9CC13811-12FF-B90A-9D09-A18143B1DF9E}"/>
                  </a:ext>
                </a:extLst>
              </p:cNvPr>
              <p:cNvSpPr>
                <a:spLocks noRot="1" noChangeAspect="1" noMove="1" noResize="1" noEditPoints="1" noAdjustHandles="1" noChangeArrowheads="1" noChangeShapeType="1" noTextEdit="1"/>
              </p:cNvSpPr>
              <p:nvPr/>
            </p:nvSpPr>
            <p:spPr>
              <a:xfrm>
                <a:off x="973664" y="1469686"/>
                <a:ext cx="10998203" cy="1372171"/>
              </a:xfrm>
              <a:prstGeom prst="rect">
                <a:avLst/>
              </a:prstGeom>
              <a:blipFill>
                <a:blip r:embed="rId2"/>
                <a:stretch>
                  <a:fillRect l="-333" t="-1333" b="-533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653308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深度视觉·原创设计 https://www.docer.com/works?userid=22383862"/>
          <p:cNvSpPr/>
          <p:nvPr/>
        </p:nvSpPr>
        <p:spPr>
          <a:xfrm flipH="1">
            <a:off x="9677400" y="4533899"/>
            <a:ext cx="2514600" cy="2324101"/>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6" name="深度视觉·原创设计 https://www.docer.com/works?userid=22383862"/>
          <p:cNvSpPr/>
          <p:nvPr/>
        </p:nvSpPr>
        <p:spPr>
          <a:xfrm rot="10800000" flipH="1">
            <a:off x="0" y="0"/>
            <a:ext cx="2514600" cy="2324101"/>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8" name="深度视觉·原创设计 https://www.docer.com/works?userid=22383862"/>
          <p:cNvSpPr txBox="1"/>
          <p:nvPr/>
        </p:nvSpPr>
        <p:spPr>
          <a:xfrm>
            <a:off x="1645262" y="2813447"/>
            <a:ext cx="4857138" cy="615553"/>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rtl="0" eaLnBrk="1" fontAlgn="auto" latinLnBrk="0" hangingPunct="1">
              <a:lnSpc>
                <a:spcPct val="100000"/>
              </a:lnSpc>
              <a:spcBef>
                <a:spcPts val="0"/>
              </a:spcBef>
              <a:spcAft>
                <a:spcPts val="0"/>
              </a:spcAft>
              <a:buClrTx/>
              <a:buSzTx/>
              <a:buFontTx/>
              <a:buNone/>
              <a:defRPr/>
            </a:pPr>
            <a:r>
              <a:rPr kumimoji="0" lang="zh-CN" altLang="en-US" sz="4000" b="1" i="0" u="none" strike="noStrike" kern="1200" cap="none" spc="0" normalizeH="0" baseline="0" noProof="0">
                <a:ln>
                  <a:noFill/>
                </a:ln>
                <a:solidFill>
                  <a:schemeClr val="tx1">
                    <a:lumMod val="75000"/>
                    <a:lumOff val="25000"/>
                  </a:schemeClr>
                </a:solidFill>
                <a:effectLst/>
                <a:uLnTx/>
                <a:uFillTx/>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rPr>
              <a:t>总结</a:t>
            </a:r>
          </a:p>
        </p:txBody>
      </p:sp>
      <p:sp>
        <p:nvSpPr>
          <p:cNvPr id="9" name="深度视觉·原创设计 https://www.docer.com/works?userid=22383862"/>
          <p:cNvSpPr/>
          <p:nvPr/>
        </p:nvSpPr>
        <p:spPr>
          <a:xfrm>
            <a:off x="1645262" y="2080208"/>
            <a:ext cx="2103800" cy="500806"/>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2800">
                <a:solidFill>
                  <a:schemeClr val="bg1"/>
                </a:solidFill>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rPr>
              <a:t>PART 04</a:t>
            </a:r>
            <a:endParaRPr lang="zh-CN" altLang="en-US" sz="2800">
              <a:solidFill>
                <a:schemeClr val="bg1"/>
              </a:solidFill>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endParaRPr>
          </a:p>
        </p:txBody>
      </p:sp>
      <p:sp>
        <p:nvSpPr>
          <p:cNvPr id="12" name="深度视觉·原创设计 https://www.docer.com/works?userid=22383862"/>
          <p:cNvSpPr/>
          <p:nvPr/>
        </p:nvSpPr>
        <p:spPr>
          <a:xfrm>
            <a:off x="6763658" y="2080208"/>
            <a:ext cx="4044338" cy="2604967"/>
          </a:xfrm>
          <a:custGeom>
            <a:avLst/>
            <a:gdLst>
              <a:gd name="connsiteX0" fmla="*/ 0 w 4044338"/>
              <a:gd name="connsiteY0" fmla="*/ 0 h 2604967"/>
              <a:gd name="connsiteX1" fmla="*/ 4044338 w 4044338"/>
              <a:gd name="connsiteY1" fmla="*/ 0 h 2604967"/>
              <a:gd name="connsiteX2" fmla="*/ 4044338 w 4044338"/>
              <a:gd name="connsiteY2" fmla="*/ 2604967 h 2604967"/>
              <a:gd name="connsiteX3" fmla="*/ 0 w 4044338"/>
              <a:gd name="connsiteY3" fmla="*/ 2604967 h 2604967"/>
            </a:gdLst>
            <a:ahLst/>
            <a:cxnLst>
              <a:cxn ang="0">
                <a:pos x="connsiteX0" y="connsiteY0"/>
              </a:cxn>
              <a:cxn ang="0">
                <a:pos x="connsiteX1" y="connsiteY1"/>
              </a:cxn>
              <a:cxn ang="0">
                <a:pos x="connsiteX2" y="connsiteY2"/>
              </a:cxn>
              <a:cxn ang="0">
                <a:pos x="connsiteX3" y="connsiteY3"/>
              </a:cxn>
            </a:cxnLst>
            <a:rect l="l" t="t" r="r" b="b"/>
            <a:pathLst>
              <a:path w="4044338" h="2604967">
                <a:moveTo>
                  <a:pt x="0" y="0"/>
                </a:moveTo>
                <a:lnTo>
                  <a:pt x="4044338" y="0"/>
                </a:lnTo>
                <a:lnTo>
                  <a:pt x="4044338" y="2604967"/>
                </a:lnTo>
                <a:lnTo>
                  <a:pt x="0" y="2604967"/>
                </a:lnTo>
                <a:close/>
              </a:path>
            </a:pathLst>
          </a:custGeom>
          <a:blipFill>
            <a:blip r:embed="rId2"/>
            <a:srcRect/>
            <a:stretch>
              <a:fillRect t="-1622" b="-1622"/>
            </a:stretch>
          </a:blip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正圆-55W" panose="00020600040101010101" pitchFamily="18" charset="-122"/>
              <a:ea typeface="汉仪正圆-55W" panose="00020600040101010101" pitchFamily="18" charset="-122"/>
              <a:sym typeface="汉仪正圆-55W" panose="00020600040101010101" pitchFamily="18" charset="-122"/>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深度视觉·原创设计 https://www.docer.com/works?userid=22383862"/>
          <p:cNvSpPr/>
          <p:nvPr/>
        </p:nvSpPr>
        <p:spPr>
          <a:xfrm flipH="1">
            <a:off x="11252019" y="5989229"/>
            <a:ext cx="939981" cy="868771"/>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55" name="深度视觉·原创设计 https://www.docer.com/works?userid=22383862"/>
          <p:cNvSpPr/>
          <p:nvPr/>
        </p:nvSpPr>
        <p:spPr>
          <a:xfrm rot="10800000" flipH="1">
            <a:off x="0" y="0"/>
            <a:ext cx="939981" cy="868771"/>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56" name="深度视觉·原创设计 https://www.docer.com/works?userid=22383862"/>
          <p:cNvSpPr/>
          <p:nvPr/>
        </p:nvSpPr>
        <p:spPr>
          <a:xfrm>
            <a:off x="2870201" y="350796"/>
            <a:ext cx="5738338" cy="5179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57" name="深度视觉·原创设计 https://www.docer.com/works?userid=22383862"/>
          <p:cNvSpPr txBox="1"/>
          <p:nvPr/>
        </p:nvSpPr>
        <p:spPr>
          <a:xfrm>
            <a:off x="2142067" y="455895"/>
            <a:ext cx="7095067" cy="307777"/>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000" i="0" u="none" strike="noStrike" kern="1200" cap="none" spc="300" normalizeH="0" baseline="0" noProof="0">
                <a:ln>
                  <a:noFill/>
                </a:ln>
                <a:solidFill>
                  <a:schemeClr val="tx1">
                    <a:lumMod val="75000"/>
                    <a:lumOff val="25000"/>
                  </a:schemeClr>
                </a:solidFill>
                <a:effectLst/>
                <a:uLnTx/>
                <a:uFillTx/>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rPr>
              <a:t>总结</a:t>
            </a:r>
          </a:p>
        </p:txBody>
      </p:sp>
      <p:sp>
        <p:nvSpPr>
          <p:cNvPr id="3" name="深度视觉·原创设计 https://www.docer.com/works?userid=22383862">
            <a:extLst>
              <a:ext uri="{FF2B5EF4-FFF2-40B4-BE49-F238E27FC236}">
                <a16:creationId xmlns:a16="http://schemas.microsoft.com/office/drawing/2014/main" id="{9CC13811-12FF-B90A-9D09-A18143B1DF9E}"/>
              </a:ext>
            </a:extLst>
          </p:cNvPr>
          <p:cNvSpPr/>
          <p:nvPr/>
        </p:nvSpPr>
        <p:spPr>
          <a:xfrm>
            <a:off x="973664" y="1469686"/>
            <a:ext cx="10998203" cy="2391360"/>
          </a:xfrm>
          <a:prstGeom prst="rect">
            <a:avLst/>
          </a:prstGeom>
        </p:spPr>
        <p:txBody>
          <a:bodyPr wrap="square">
            <a:spAutoFit/>
          </a:bodyPr>
          <a:lstStyle/>
          <a:p>
            <a:pPr lvl="0" defTabSz="1217930">
              <a:lnSpc>
                <a:spcPts val="2000"/>
              </a:lnSpc>
              <a:defRPr/>
            </a:pPr>
            <a:r>
              <a:rPr lang="en-US" altLang="zh-CN" sz="1600">
                <a:ea typeface="汉仪正圆-55W" panose="00020600040101010101" pitchFamily="18" charset="-122"/>
                <a:sym typeface="汉仪正圆-55W" panose="00020600040101010101" pitchFamily="18" charset="-122"/>
              </a:rPr>
              <a:t>Phased LSTM</a:t>
            </a:r>
            <a:r>
              <a:rPr lang="zh-CN" altLang="en-US" sz="1600">
                <a:ea typeface="汉仪正圆-55W" panose="00020600040101010101" pitchFamily="18" charset="-122"/>
                <a:sym typeface="汉仪正圆-55W" panose="00020600040101010101" pitchFamily="18" charset="-122"/>
              </a:rPr>
              <a:t>的优势：</a:t>
            </a:r>
            <a:endParaRPr lang="en-US" altLang="zh-CN" sz="1600">
              <a:ea typeface="汉仪正圆-55W" panose="00020600040101010101" pitchFamily="18" charset="-122"/>
              <a:sym typeface="汉仪正圆-55W" panose="00020600040101010101" pitchFamily="18" charset="-122"/>
            </a:endParaRPr>
          </a:p>
          <a:p>
            <a:pPr lvl="0" defTabSz="1217930">
              <a:lnSpc>
                <a:spcPts val="2000"/>
              </a:lnSpc>
              <a:defRPr/>
            </a:pPr>
            <a:r>
              <a:rPr lang="en-US" altLang="zh-CN" sz="1600">
                <a:ea typeface="汉仪正圆-55W" panose="00020600040101010101" pitchFamily="18" charset="-122"/>
                <a:sym typeface="汉仪正圆-55W" panose="00020600040101010101" pitchFamily="18" charset="-122"/>
              </a:rPr>
              <a:t>1.</a:t>
            </a:r>
            <a:r>
              <a:rPr lang="zh-CN" altLang="en-US" sz="1600">
                <a:ea typeface="汉仪正圆-55W" panose="00020600040101010101" pitchFamily="18" charset="-122"/>
                <a:sym typeface="汉仪正圆-55W" panose="00020600040101010101" pitchFamily="18" charset="-122"/>
              </a:rPr>
              <a:t>有一定规律的周期，有节奏的周期性可以视为保持状态的持续性脱落，即模型的一部分单元可能被随机地丢弃或关闭</a:t>
            </a:r>
            <a:endParaRPr lang="en-US" altLang="zh-CN" sz="1600">
              <a:ea typeface="汉仪正圆-55W" panose="00020600040101010101" pitchFamily="18" charset="-122"/>
              <a:sym typeface="汉仪正圆-55W" panose="00020600040101010101" pitchFamily="18" charset="-122"/>
            </a:endParaRPr>
          </a:p>
          <a:p>
            <a:pPr lvl="0" defTabSz="1217930">
              <a:lnSpc>
                <a:spcPts val="2000"/>
              </a:lnSpc>
              <a:defRPr/>
            </a:pPr>
            <a:r>
              <a:rPr lang="en-US" altLang="zh-CN" sz="1600">
                <a:ea typeface="汉仪正圆-55W" panose="00020600040101010101" pitchFamily="18" charset="-122"/>
                <a:sym typeface="汉仪正圆-55W" panose="00020600040101010101" pitchFamily="18" charset="-122"/>
              </a:rPr>
              <a:t>2.</a:t>
            </a:r>
            <a:r>
              <a:rPr lang="zh-CN" altLang="en-US" sz="1600">
                <a:ea typeface="汉仪正圆-55W" panose="00020600040101010101" pitchFamily="18" charset="-122"/>
                <a:sym typeface="汉仪正圆-55W" panose="00020600040101010101" pitchFamily="18" charset="-122"/>
              </a:rPr>
              <a:t>允许非常准确的时间判别</a:t>
            </a:r>
            <a:endParaRPr lang="en-US" altLang="zh-CN" sz="1600">
              <a:ea typeface="汉仪正圆-55W" panose="00020600040101010101" pitchFamily="18" charset="-122"/>
              <a:sym typeface="汉仪正圆-55W" panose="00020600040101010101" pitchFamily="18" charset="-122"/>
            </a:endParaRPr>
          </a:p>
          <a:p>
            <a:pPr lvl="0" defTabSz="1217930">
              <a:lnSpc>
                <a:spcPts val="2000"/>
              </a:lnSpc>
              <a:defRPr/>
            </a:pPr>
            <a:r>
              <a:rPr lang="en-US" altLang="zh-CN" sz="1600">
                <a:ea typeface="汉仪正圆-55W" panose="00020600040101010101" pitchFamily="18" charset="-122"/>
                <a:sym typeface="汉仪正圆-55W" panose="00020600040101010101" pitchFamily="18" charset="-122"/>
              </a:rPr>
              <a:t>3.</a:t>
            </a:r>
            <a:r>
              <a:rPr lang="zh-CN" altLang="en-US" sz="1600">
                <a:ea typeface="汉仪正圆-55W" panose="00020600040101010101" pitchFamily="18" charset="-122"/>
                <a:sym typeface="汉仪正圆-55W" panose="00020600040101010101" pitchFamily="18" charset="-122"/>
              </a:rPr>
              <a:t>有一定节奏的失活可以更快地进行反向传播</a:t>
            </a:r>
            <a:endParaRPr lang="en-US" altLang="zh-CN" sz="1600">
              <a:ea typeface="汉仪正圆-55W" panose="00020600040101010101" pitchFamily="18" charset="-122"/>
              <a:sym typeface="汉仪正圆-55W" panose="00020600040101010101" pitchFamily="18" charset="-122"/>
            </a:endParaRPr>
          </a:p>
          <a:p>
            <a:pPr lvl="0" defTabSz="1217930">
              <a:lnSpc>
                <a:spcPts val="2000"/>
              </a:lnSpc>
              <a:defRPr/>
            </a:pPr>
            <a:r>
              <a:rPr lang="en-US" altLang="zh-CN" sz="1600">
                <a:ea typeface="汉仪正圆-55W" panose="00020600040101010101" pitchFamily="18" charset="-122"/>
                <a:sym typeface="汉仪正圆-55W" panose="00020600040101010101" pitchFamily="18" charset="-122"/>
              </a:rPr>
              <a:t>4.</a:t>
            </a:r>
            <a:r>
              <a:rPr lang="zh-CN" altLang="en-US" sz="1600">
                <a:ea typeface="汉仪正圆-55W" panose="00020600040101010101" pitchFamily="18" charset="-122"/>
                <a:sym typeface="汉仪正圆-55W" panose="00020600040101010101" pitchFamily="18" charset="-122"/>
              </a:rPr>
              <a:t>可以辨别节奏信号</a:t>
            </a:r>
            <a:endParaRPr lang="en-US" altLang="zh-CN" sz="1600">
              <a:ea typeface="汉仪正圆-55W" panose="00020600040101010101" pitchFamily="18" charset="-122"/>
              <a:sym typeface="汉仪正圆-55W" panose="00020600040101010101" pitchFamily="18" charset="-122"/>
            </a:endParaRPr>
          </a:p>
          <a:p>
            <a:pPr lvl="0" defTabSz="1217930">
              <a:lnSpc>
                <a:spcPts val="2000"/>
              </a:lnSpc>
              <a:defRPr/>
            </a:pPr>
            <a:r>
              <a:rPr lang="en-US" altLang="zh-CN" sz="1600">
                <a:ea typeface="汉仪正圆-55W" panose="00020600040101010101" pitchFamily="18" charset="-122"/>
                <a:sym typeface="汉仪正圆-55W" panose="00020600040101010101" pitchFamily="18" charset="-122"/>
              </a:rPr>
              <a:t>5.</a:t>
            </a:r>
            <a:r>
              <a:rPr lang="zh-CN" altLang="en-US" sz="1600">
                <a:ea typeface="汉仪正圆-55W" panose="00020600040101010101" pitchFamily="18" charset="-122"/>
                <a:sym typeface="汉仪正圆-55W" panose="00020600040101010101" pitchFamily="18" charset="-122"/>
              </a:rPr>
              <a:t>可以学习长记忆痕迹</a:t>
            </a:r>
            <a:r>
              <a:rPr lang="en-US" altLang="zh-CN" sz="1600">
                <a:ea typeface="汉仪正圆-55W" panose="00020600040101010101" pitchFamily="18" charset="-122"/>
                <a:sym typeface="汉仪正圆-55W" panose="00020600040101010101" pitchFamily="18" charset="-122"/>
              </a:rPr>
              <a:t>(</a:t>
            </a:r>
            <a:r>
              <a:rPr lang="zh-CN" altLang="en-US" sz="1600">
                <a:ea typeface="汉仪正圆-55W" panose="00020600040101010101" pitchFamily="18" charset="-122"/>
                <a:sym typeface="汉仪正圆-55W" panose="00020600040101010101" pitchFamily="18" charset="-122"/>
              </a:rPr>
              <a:t>长期记忆</a:t>
            </a:r>
            <a:r>
              <a:rPr lang="en-US" altLang="zh-CN" sz="1600">
                <a:ea typeface="汉仪正圆-55W" panose="00020600040101010101" pitchFamily="18" charset="-122"/>
                <a:sym typeface="汉仪正圆-55W" panose="00020600040101010101" pitchFamily="18" charset="-122"/>
              </a:rPr>
              <a:t>)</a:t>
            </a:r>
          </a:p>
          <a:p>
            <a:pPr lvl="0" defTabSz="1217930">
              <a:lnSpc>
                <a:spcPts val="2000"/>
              </a:lnSpc>
              <a:defRPr/>
            </a:pPr>
            <a:r>
              <a:rPr lang="en-US" altLang="zh-CN" sz="1600">
                <a:ea typeface="汉仪正圆-55W" panose="00020600040101010101" pitchFamily="18" charset="-122"/>
                <a:sym typeface="汉仪正圆-55W" panose="00020600040101010101" pitchFamily="18" charset="-122"/>
              </a:rPr>
              <a:t>6.</a:t>
            </a:r>
            <a:r>
              <a:rPr lang="zh-CN" altLang="en-US" sz="1600">
                <a:ea typeface="汉仪正圆-55W" panose="00020600040101010101" pitchFamily="18" charset="-122"/>
                <a:sym typeface="汉仪正圆-55W" panose="00020600040101010101" pitchFamily="18" charset="-122"/>
              </a:rPr>
              <a:t>收敛更快</a:t>
            </a:r>
            <a:endParaRPr lang="en-US" altLang="zh-CN" sz="1600">
              <a:ea typeface="汉仪正圆-55W" panose="00020600040101010101" pitchFamily="18" charset="-122"/>
              <a:sym typeface="汉仪正圆-55W" panose="00020600040101010101" pitchFamily="18" charset="-122"/>
            </a:endParaRPr>
          </a:p>
          <a:p>
            <a:pPr lvl="0" defTabSz="1217930">
              <a:lnSpc>
                <a:spcPts val="2000"/>
              </a:lnSpc>
              <a:defRPr/>
            </a:pPr>
            <a:r>
              <a:rPr lang="en-US" altLang="zh-CN" sz="1600">
                <a:ea typeface="汉仪正圆-55W" panose="00020600040101010101" pitchFamily="18" charset="-122"/>
                <a:sym typeface="汉仪正圆-55W" panose="00020600040101010101" pitchFamily="18" charset="-122"/>
              </a:rPr>
              <a:t>7.</a:t>
            </a:r>
            <a:r>
              <a:rPr lang="zh-CN" altLang="en-US" sz="1600">
                <a:ea typeface="汉仪正圆-55W" panose="00020600040101010101" pitchFamily="18" charset="-122"/>
                <a:sym typeface="汉仪正圆-55W" panose="00020600040101010101" pitchFamily="18" charset="-122"/>
              </a:rPr>
              <a:t>模型可以用用一些方波状的振荡曲线来表示</a:t>
            </a:r>
            <a:endParaRPr lang="en-US" altLang="zh-CN" sz="1600">
              <a:ea typeface="汉仪正圆-55W" panose="00020600040101010101" pitchFamily="18" charset="-122"/>
              <a:sym typeface="汉仪正圆-55W" panose="00020600040101010101" pitchFamily="18" charset="-122"/>
            </a:endParaRPr>
          </a:p>
          <a:p>
            <a:pPr lvl="0" defTabSz="1217930">
              <a:lnSpc>
                <a:spcPts val="2000"/>
              </a:lnSpc>
              <a:defRPr/>
            </a:pPr>
            <a:r>
              <a:rPr lang="en-US" altLang="zh-CN" sz="1600">
                <a:ea typeface="汉仪正圆-55W" panose="00020600040101010101" pitchFamily="18" charset="-122"/>
                <a:sym typeface="汉仪正圆-55W" panose="00020600040101010101" pitchFamily="18" charset="-122"/>
              </a:rPr>
              <a:t>8.</a:t>
            </a:r>
            <a:r>
              <a:rPr lang="zh-CN" altLang="en-US" sz="1600">
                <a:ea typeface="汉仪正圆-55W" panose="00020600040101010101" pitchFamily="18" charset="-122"/>
                <a:sym typeface="汉仪正圆-55W" panose="00020600040101010101" pitchFamily="18" charset="-122"/>
              </a:rPr>
              <a:t>在学习跟尖峰有关的循环网络时有更多优势和健壮性</a:t>
            </a:r>
            <a:endParaRPr lang="en-US" altLang="zh-CN" sz="1600">
              <a:ea typeface="汉仪正圆-55W" panose="00020600040101010101" pitchFamily="18" charset="-122"/>
              <a:sym typeface="汉仪正圆-55W" panose="00020600040101010101" pitchFamily="18" charset="-122"/>
            </a:endParaRPr>
          </a:p>
        </p:txBody>
      </p:sp>
    </p:spTree>
    <p:extLst>
      <p:ext uri="{BB962C8B-B14F-4D97-AF65-F5344CB8AC3E}">
        <p14:creationId xmlns:p14="http://schemas.microsoft.com/office/powerpoint/2010/main" val="807287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深度视觉·原创设计 https://www.docer.com/works?userid=22383862"/>
          <p:cNvSpPr/>
          <p:nvPr/>
        </p:nvSpPr>
        <p:spPr>
          <a:xfrm flipH="1">
            <a:off x="9677400" y="4533899"/>
            <a:ext cx="2514600" cy="2324101"/>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6" name="深度视觉·原创设计 https://www.docer.com/works?userid=22383862"/>
          <p:cNvSpPr/>
          <p:nvPr/>
        </p:nvSpPr>
        <p:spPr>
          <a:xfrm rot="10800000" flipH="1">
            <a:off x="0" y="0"/>
            <a:ext cx="2514600" cy="2324101"/>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8" name="深度视觉·原创设计 https://www.docer.com/works?userid=22383862"/>
          <p:cNvSpPr txBox="1"/>
          <p:nvPr/>
        </p:nvSpPr>
        <p:spPr>
          <a:xfrm>
            <a:off x="1645262" y="2813447"/>
            <a:ext cx="4857138" cy="615553"/>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rtl="0" eaLnBrk="1" fontAlgn="auto" latinLnBrk="0" hangingPunct="1">
              <a:lnSpc>
                <a:spcPct val="100000"/>
              </a:lnSpc>
              <a:spcBef>
                <a:spcPts val="0"/>
              </a:spcBef>
              <a:spcAft>
                <a:spcPts val="0"/>
              </a:spcAft>
              <a:buClrTx/>
              <a:buSzTx/>
              <a:buFontTx/>
              <a:buNone/>
              <a:defRPr/>
            </a:pPr>
            <a:r>
              <a:rPr kumimoji="0" lang="zh-CN" altLang="en-US" sz="4000" b="1" i="0" u="none" strike="noStrike" kern="1200" cap="none" spc="0" normalizeH="0" baseline="0" noProof="0">
                <a:ln>
                  <a:noFill/>
                </a:ln>
                <a:solidFill>
                  <a:schemeClr val="tx1">
                    <a:lumMod val="75000"/>
                    <a:lumOff val="25000"/>
                  </a:schemeClr>
                </a:solidFill>
                <a:effectLst/>
                <a:uLnTx/>
                <a:uFillTx/>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rPr>
              <a:t>摘要和介绍</a:t>
            </a:r>
          </a:p>
        </p:txBody>
      </p:sp>
      <p:sp>
        <p:nvSpPr>
          <p:cNvPr id="9" name="深度视觉·原创设计 https://www.docer.com/works?userid=22383862"/>
          <p:cNvSpPr/>
          <p:nvPr/>
        </p:nvSpPr>
        <p:spPr>
          <a:xfrm>
            <a:off x="1645262" y="2080208"/>
            <a:ext cx="2103800" cy="500806"/>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2800">
                <a:solidFill>
                  <a:schemeClr val="bg1"/>
                </a:solidFill>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rPr>
              <a:t>PART 01</a:t>
            </a:r>
            <a:endParaRPr lang="zh-CN" altLang="en-US" sz="2800">
              <a:solidFill>
                <a:schemeClr val="bg1"/>
              </a:solidFill>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endParaRPr>
          </a:p>
        </p:txBody>
      </p:sp>
      <p:sp>
        <p:nvSpPr>
          <p:cNvPr id="10" name="深度视觉·原创设计 https://www.docer.com/works?userid=22383862"/>
          <p:cNvSpPr txBox="1"/>
          <p:nvPr/>
        </p:nvSpPr>
        <p:spPr>
          <a:xfrm>
            <a:off x="1645262" y="3661433"/>
            <a:ext cx="4305595" cy="711733"/>
          </a:xfrm>
          <a:prstGeom prst="rect">
            <a:avLst/>
          </a:prstGeom>
          <a:noFill/>
        </p:spPr>
        <p:txBody>
          <a:bodyPr wrap="square" rtlCol="0">
            <a:spAutoFit/>
          </a:bodyPr>
          <a:lstStyle/>
          <a:p>
            <a:pPr>
              <a:lnSpc>
                <a:spcPct val="150000"/>
              </a:lnSpc>
            </a:pPr>
            <a:r>
              <a:rPr lang="zh-CN" altLang="en-US" sz="1400">
                <a:solidFill>
                  <a:schemeClr val="tx1">
                    <a:lumMod val="85000"/>
                    <a:lumOff val="15000"/>
                    <a:alpha val="50000"/>
                  </a:schemeClr>
                </a:solidFill>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rPr>
              <a:t>主要是概括</a:t>
            </a:r>
            <a:r>
              <a:rPr lang="en-US" altLang="zh-CN" sz="1400">
                <a:solidFill>
                  <a:schemeClr val="tx1">
                    <a:lumMod val="85000"/>
                    <a:lumOff val="15000"/>
                    <a:alpha val="50000"/>
                  </a:schemeClr>
                </a:solidFill>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rPr>
              <a:t>Abstract</a:t>
            </a:r>
            <a:r>
              <a:rPr lang="zh-CN" altLang="en-US" sz="1400">
                <a:solidFill>
                  <a:schemeClr val="tx1">
                    <a:lumMod val="85000"/>
                    <a:lumOff val="15000"/>
                    <a:alpha val="50000"/>
                  </a:schemeClr>
                </a:solidFill>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rPr>
              <a:t>和</a:t>
            </a:r>
            <a:r>
              <a:rPr lang="en-US" altLang="zh-CN" sz="1400">
                <a:solidFill>
                  <a:schemeClr val="tx1">
                    <a:lumMod val="85000"/>
                    <a:lumOff val="15000"/>
                    <a:alpha val="50000"/>
                  </a:schemeClr>
                </a:solidFill>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rPr>
              <a:t>Introduction</a:t>
            </a:r>
            <a:r>
              <a:rPr lang="zh-CN" altLang="en-US" sz="1400">
                <a:solidFill>
                  <a:schemeClr val="tx1">
                    <a:lumMod val="85000"/>
                    <a:lumOff val="15000"/>
                    <a:alpha val="50000"/>
                  </a:schemeClr>
                </a:solidFill>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rPr>
              <a:t>中的观点</a:t>
            </a:r>
            <a:r>
              <a:rPr lang="en-US" altLang="zh-CN" sz="1400">
                <a:solidFill>
                  <a:schemeClr val="tx1">
                    <a:lumMod val="85000"/>
                    <a:lumOff val="15000"/>
                    <a:alpha val="50000"/>
                  </a:schemeClr>
                </a:solidFill>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rPr>
              <a:t>,</a:t>
            </a:r>
            <a:r>
              <a:rPr lang="zh-CN" altLang="en-US" sz="1400">
                <a:solidFill>
                  <a:schemeClr val="tx1">
                    <a:lumMod val="85000"/>
                    <a:lumOff val="15000"/>
                    <a:alpha val="50000"/>
                  </a:schemeClr>
                </a:solidFill>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rPr>
              <a:t>以自己的语言尽可能通俗地表达</a:t>
            </a:r>
            <a:endParaRPr lang="en-US" altLang="zh-CN" sz="1400">
              <a:solidFill>
                <a:schemeClr val="tx1">
                  <a:lumMod val="85000"/>
                  <a:lumOff val="15000"/>
                  <a:alpha val="50000"/>
                </a:schemeClr>
              </a:solidFill>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endParaRPr>
          </a:p>
        </p:txBody>
      </p:sp>
      <p:sp>
        <p:nvSpPr>
          <p:cNvPr id="12" name="深度视觉·原创设计 https://www.docer.com/works?userid=22383862"/>
          <p:cNvSpPr/>
          <p:nvPr/>
        </p:nvSpPr>
        <p:spPr>
          <a:xfrm>
            <a:off x="6763658" y="2080208"/>
            <a:ext cx="4044338" cy="2604967"/>
          </a:xfrm>
          <a:custGeom>
            <a:avLst/>
            <a:gdLst>
              <a:gd name="connsiteX0" fmla="*/ 0 w 4044338"/>
              <a:gd name="connsiteY0" fmla="*/ 0 h 2604967"/>
              <a:gd name="connsiteX1" fmla="*/ 4044338 w 4044338"/>
              <a:gd name="connsiteY1" fmla="*/ 0 h 2604967"/>
              <a:gd name="connsiteX2" fmla="*/ 4044338 w 4044338"/>
              <a:gd name="connsiteY2" fmla="*/ 2604967 h 2604967"/>
              <a:gd name="connsiteX3" fmla="*/ 0 w 4044338"/>
              <a:gd name="connsiteY3" fmla="*/ 2604967 h 2604967"/>
            </a:gdLst>
            <a:ahLst/>
            <a:cxnLst>
              <a:cxn ang="0">
                <a:pos x="connsiteX0" y="connsiteY0"/>
              </a:cxn>
              <a:cxn ang="0">
                <a:pos x="connsiteX1" y="connsiteY1"/>
              </a:cxn>
              <a:cxn ang="0">
                <a:pos x="connsiteX2" y="connsiteY2"/>
              </a:cxn>
              <a:cxn ang="0">
                <a:pos x="connsiteX3" y="connsiteY3"/>
              </a:cxn>
            </a:cxnLst>
            <a:rect l="l" t="t" r="r" b="b"/>
            <a:pathLst>
              <a:path w="4044338" h="2604967">
                <a:moveTo>
                  <a:pt x="0" y="0"/>
                </a:moveTo>
                <a:lnTo>
                  <a:pt x="4044338" y="0"/>
                </a:lnTo>
                <a:lnTo>
                  <a:pt x="4044338" y="2604967"/>
                </a:lnTo>
                <a:lnTo>
                  <a:pt x="0" y="2604967"/>
                </a:lnTo>
                <a:close/>
              </a:path>
            </a:pathLst>
          </a:custGeom>
          <a:blipFill>
            <a:blip r:embed="rId2"/>
            <a:srcRect/>
            <a:stretch>
              <a:fillRect t="-66441" b="-66441"/>
            </a:stretch>
          </a:blip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正圆-55W" panose="00020600040101010101" pitchFamily="18" charset="-122"/>
              <a:ea typeface="汉仪正圆-55W" panose="00020600040101010101" pitchFamily="18" charset="-122"/>
              <a:sym typeface="汉仪正圆-55W" panose="00020600040101010101" pitchFamily="18" charset="-122"/>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深度视觉·原创设计 https://www.docer.com/works?userid=22383862"/>
          <p:cNvSpPr/>
          <p:nvPr/>
        </p:nvSpPr>
        <p:spPr>
          <a:xfrm flipH="1">
            <a:off x="9677400" y="4533899"/>
            <a:ext cx="2514600" cy="2324101"/>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3" name="深度视觉·原创设计 https://www.docer.com/works?userid=22383862"/>
          <p:cNvSpPr/>
          <p:nvPr/>
        </p:nvSpPr>
        <p:spPr>
          <a:xfrm rot="10800000" flipH="1">
            <a:off x="0" y="0"/>
            <a:ext cx="2514600" cy="2324101"/>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5" name="深度视觉·原创设计 https://www.docer.com/works?userid=22383862"/>
          <p:cNvSpPr/>
          <p:nvPr/>
        </p:nvSpPr>
        <p:spPr>
          <a:xfrm>
            <a:off x="682170" y="674280"/>
            <a:ext cx="10827660" cy="55094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6" name="深度视觉·原创设计 https://www.docer.com/works?userid=22383862"/>
          <p:cNvSpPr/>
          <p:nvPr/>
        </p:nvSpPr>
        <p:spPr>
          <a:xfrm>
            <a:off x="2623127" y="3580209"/>
            <a:ext cx="6945746" cy="338553"/>
          </a:xfrm>
          <a:prstGeom prst="roundRect">
            <a:avLst>
              <a:gd name="adj" fmla="val 2593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7" name="深度视觉·原创设计 https://www.docer.com/works?userid=22383862"/>
          <p:cNvSpPr txBox="1"/>
          <p:nvPr/>
        </p:nvSpPr>
        <p:spPr>
          <a:xfrm>
            <a:off x="1524000" y="2095960"/>
            <a:ext cx="9144000" cy="1200329"/>
          </a:xfrm>
          <a:prstGeom prst="rect">
            <a:avLst/>
          </a:prstGeom>
          <a:noFill/>
        </p:spPr>
        <p:txBody>
          <a:bodyPr wrap="square" rtlCol="0">
            <a:spAutoFit/>
          </a:bodyPr>
          <a:lstStyle/>
          <a:p>
            <a:pPr algn="ctr"/>
            <a:r>
              <a:rPr lang="zh-CN" altLang="en-US" sz="7200" b="1">
                <a:solidFill>
                  <a:schemeClr val="tx1">
                    <a:lumMod val="75000"/>
                    <a:lumOff val="25000"/>
                  </a:schemeClr>
                </a:solidFill>
                <a:latin typeface="汉仪正圆-55W" panose="00020600040101010101" pitchFamily="18" charset="-122"/>
                <a:ea typeface="汉仪正圆-55W" panose="00020600040101010101" pitchFamily="18" charset="-122"/>
                <a:sym typeface="汉仪正圆-55W" panose="00020600040101010101" pitchFamily="18" charset="-122"/>
              </a:rPr>
              <a:t>谢谢观看</a:t>
            </a:r>
          </a:p>
        </p:txBody>
      </p:sp>
      <p:sp>
        <p:nvSpPr>
          <p:cNvPr id="8" name="深度视觉·原创设计 https://www.docer.com/works?userid=22383862"/>
          <p:cNvSpPr txBox="1"/>
          <p:nvPr/>
        </p:nvSpPr>
        <p:spPr>
          <a:xfrm>
            <a:off x="2935710" y="4261677"/>
            <a:ext cx="6320580" cy="530915"/>
          </a:xfrm>
          <a:prstGeom prst="rect">
            <a:avLst/>
          </a:prstGeom>
          <a:noFill/>
        </p:spPr>
        <p:txBody>
          <a:bodyPr wrap="square" lIns="0" tIns="0" rIns="0" bIns="0" rtlCol="0">
            <a:spAutoFit/>
            <a:scene3d>
              <a:camera prst="orthographicFront"/>
              <a:lightRig rig="threePt" dir="t"/>
            </a:scene3d>
            <a:sp3d contourW="12700"/>
          </a:bodyPr>
          <a:lstStyle/>
          <a:p>
            <a:pPr algn="ctr">
              <a:lnSpc>
                <a:spcPct val="150000"/>
              </a:lnSpc>
            </a:pPr>
            <a:r>
              <a:rPr lang="en-US" altLang="zh-CN" sz="1200">
                <a:solidFill>
                  <a:schemeClr val="bg1">
                    <a:lumMod val="50000"/>
                  </a:schemeClr>
                </a:solidFill>
                <a:latin typeface="汉仪正圆-55W" panose="00020600040101010101" pitchFamily="18" charset="-122"/>
                <a:ea typeface="汉仪正圆-55W" panose="00020600040101010101" pitchFamily="18" charset="-122"/>
                <a:sym typeface="汉仪正圆-55W" panose="00020600040101010101" pitchFamily="18" charset="-122"/>
              </a:rPr>
              <a:t>Type your content here, either by copying your text, or by text, Type your content here, either by copying your text, or by copying after the text, </a:t>
            </a:r>
            <a:endParaRPr lang="zh-CN" altLang="en-US" sz="1200">
              <a:solidFill>
                <a:schemeClr val="bg1">
                  <a:lumMod val="50000"/>
                </a:schemeClr>
              </a:solidFill>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9" name="深度视觉·原创设计 https://www.docer.com/works?userid=22383862"/>
          <p:cNvSpPr txBox="1"/>
          <p:nvPr/>
        </p:nvSpPr>
        <p:spPr>
          <a:xfrm>
            <a:off x="3761418" y="3580208"/>
            <a:ext cx="4669164" cy="338554"/>
          </a:xfrm>
          <a:prstGeom prst="rect">
            <a:avLst/>
          </a:prstGeom>
          <a:noFill/>
        </p:spPr>
        <p:txBody>
          <a:bodyPr wrap="square" rtlCol="0">
            <a:spAutoFit/>
          </a:bodyPr>
          <a:lstStyle/>
          <a:p>
            <a:pPr algn="dist"/>
            <a:r>
              <a:rPr lang="en-US" altLang="zh-CN" sz="1600">
                <a:solidFill>
                  <a:schemeClr val="bg1"/>
                </a:solidFill>
                <a:latin typeface="汉仪正圆-55W" panose="00020600040101010101" pitchFamily="18" charset="-122"/>
                <a:ea typeface="汉仪正圆-55W" panose="00020600040101010101" pitchFamily="18" charset="-122"/>
                <a:cs typeface="阿里巴巴普惠体 Light" panose="00020600040101010101" pitchFamily="18" charset="-122"/>
                <a:sym typeface="汉仪正圆-55W" panose="00020600040101010101" pitchFamily="18" charset="-122"/>
              </a:rPr>
              <a:t>Work summary report</a:t>
            </a:r>
            <a:endParaRPr lang="zh-CN" altLang="en-US" sz="1600">
              <a:solidFill>
                <a:schemeClr val="bg1"/>
              </a:solidFill>
              <a:latin typeface="汉仪正圆-55W" panose="00020600040101010101" pitchFamily="18" charset="-122"/>
              <a:ea typeface="汉仪正圆-55W" panose="00020600040101010101" pitchFamily="18" charset="-122"/>
              <a:cs typeface="阿里巴巴普惠体 Light" panose="00020600040101010101" pitchFamily="18" charset="-122"/>
              <a:sym typeface="汉仪正圆-55W" panose="00020600040101010101" pitchFamily="18" charset="-122"/>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深度视觉·原创设计 https://www.docer.com/works?userid=22383862"/>
          <p:cNvSpPr/>
          <p:nvPr/>
        </p:nvSpPr>
        <p:spPr>
          <a:xfrm flipH="1">
            <a:off x="11252019" y="5989229"/>
            <a:ext cx="939981" cy="868771"/>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55" name="深度视觉·原创设计 https://www.docer.com/works?userid=22383862"/>
          <p:cNvSpPr/>
          <p:nvPr/>
        </p:nvSpPr>
        <p:spPr>
          <a:xfrm rot="10800000" flipH="1">
            <a:off x="0" y="0"/>
            <a:ext cx="939981" cy="868771"/>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56" name="深度视觉·原创设计 https://www.docer.com/works?userid=22383862"/>
          <p:cNvSpPr/>
          <p:nvPr/>
        </p:nvSpPr>
        <p:spPr>
          <a:xfrm>
            <a:off x="4535714" y="350796"/>
            <a:ext cx="3120572" cy="5179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57" name="深度视觉·原创设计 https://www.docer.com/works?userid=22383862"/>
          <p:cNvSpPr txBox="1"/>
          <p:nvPr/>
        </p:nvSpPr>
        <p:spPr>
          <a:xfrm>
            <a:off x="4966459" y="455895"/>
            <a:ext cx="2259081" cy="307777"/>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000" spc="300">
                <a:solidFill>
                  <a:schemeClr val="tx1">
                    <a:lumMod val="75000"/>
                    <a:lumOff val="25000"/>
                  </a:schemeClr>
                </a:solidFill>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rPr>
              <a:t>Abstract</a:t>
            </a:r>
            <a:endParaRPr kumimoji="0" lang="zh-CN" altLang="en-US" sz="2000" i="0" u="none" strike="noStrike" kern="1200" cap="none" spc="300" normalizeH="0" baseline="0" noProof="0">
              <a:ln>
                <a:noFill/>
              </a:ln>
              <a:solidFill>
                <a:schemeClr val="tx1">
                  <a:lumMod val="75000"/>
                  <a:lumOff val="25000"/>
                </a:schemeClr>
              </a:solidFill>
              <a:effectLst/>
              <a:uLnTx/>
              <a:uFillTx/>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endParaRPr>
          </a:p>
        </p:txBody>
      </p:sp>
      <p:pic>
        <p:nvPicPr>
          <p:cNvPr id="61" name="图片 60">
            <a:extLst>
              <a:ext uri="{FF2B5EF4-FFF2-40B4-BE49-F238E27FC236}">
                <a16:creationId xmlns:a16="http://schemas.microsoft.com/office/drawing/2014/main" id="{0E225127-73A2-E00D-95A0-E3FB62F215DD}"/>
              </a:ext>
            </a:extLst>
          </p:cNvPr>
          <p:cNvPicPr>
            <a:picLocks noChangeAspect="1"/>
          </p:cNvPicPr>
          <p:nvPr/>
        </p:nvPicPr>
        <p:blipFill>
          <a:blip r:embed="rId2"/>
          <a:stretch>
            <a:fillRect/>
          </a:stretch>
        </p:blipFill>
        <p:spPr>
          <a:xfrm>
            <a:off x="-1" y="1085522"/>
            <a:ext cx="4353533" cy="2343477"/>
          </a:xfrm>
          <a:prstGeom prst="rect">
            <a:avLst/>
          </a:prstGeom>
        </p:spPr>
      </p:pic>
      <p:grpSp>
        <p:nvGrpSpPr>
          <p:cNvPr id="87" name="深度视觉·原创设计 https://www.docer.com/works?userid=22383862">
            <a:extLst>
              <a:ext uri="{FF2B5EF4-FFF2-40B4-BE49-F238E27FC236}">
                <a16:creationId xmlns:a16="http://schemas.microsoft.com/office/drawing/2014/main" id="{EA6D4B5E-E6D6-C7ED-D21F-B86CF3CA0F1B}"/>
              </a:ext>
            </a:extLst>
          </p:cNvPr>
          <p:cNvGrpSpPr/>
          <p:nvPr/>
        </p:nvGrpSpPr>
        <p:grpSpPr>
          <a:xfrm>
            <a:off x="472259" y="3505276"/>
            <a:ext cx="454039" cy="454814"/>
            <a:chOff x="7275629" y="3973834"/>
            <a:chExt cx="464344" cy="465138"/>
          </a:xfrm>
          <a:solidFill>
            <a:schemeClr val="accent1"/>
          </a:solidFill>
        </p:grpSpPr>
        <p:sp>
          <p:nvSpPr>
            <p:cNvPr id="88" name="深度视觉·原创设计 https://www.docer.com/works?userid=22383862">
              <a:extLst>
                <a:ext uri="{FF2B5EF4-FFF2-40B4-BE49-F238E27FC236}">
                  <a16:creationId xmlns:a16="http://schemas.microsoft.com/office/drawing/2014/main" id="{6E0763B9-3907-946D-DE1D-51F3838556BB}"/>
                </a:ext>
              </a:extLst>
            </p:cNvPr>
            <p:cNvSpPr/>
            <p:nvPr/>
          </p:nvSpPr>
          <p:spPr bwMode="auto">
            <a:xfrm>
              <a:off x="7275629" y="4017490"/>
              <a:ext cx="423069" cy="421482"/>
            </a:xfrm>
            <a:custGeom>
              <a:avLst/>
              <a:gdLst>
                <a:gd name="T0" fmla="+- 0 10849 98"/>
                <a:gd name="T1" fmla="*/ T0 w 21502"/>
                <a:gd name="T2" fmla="*/ 10800 h 21600"/>
                <a:gd name="T3" fmla="+- 0 10849 98"/>
                <a:gd name="T4" fmla="*/ T3 w 21502"/>
                <a:gd name="T5" fmla="*/ 10800 h 21600"/>
                <a:gd name="T6" fmla="+- 0 10849 98"/>
                <a:gd name="T7" fmla="*/ T6 w 21502"/>
                <a:gd name="T8" fmla="*/ 10800 h 21600"/>
                <a:gd name="T9" fmla="+- 0 10849 98"/>
                <a:gd name="T10" fmla="*/ T9 w 21502"/>
                <a:gd name="T11" fmla="*/ 10800 h 21600"/>
              </a:gdLst>
              <a:ahLst/>
              <a:cxnLst>
                <a:cxn ang="0">
                  <a:pos x="T1" y="T2"/>
                </a:cxn>
                <a:cxn ang="0">
                  <a:pos x="T4" y="T5"/>
                </a:cxn>
                <a:cxn ang="0">
                  <a:pos x="T7" y="T8"/>
                </a:cxn>
                <a:cxn ang="0">
                  <a:pos x="T10" y="T11"/>
                </a:cxn>
              </a:cxnLst>
              <a:rect l="0" t="0" r="r" b="b"/>
              <a:pathLst>
                <a:path w="21502" h="21600">
                  <a:moveTo>
                    <a:pt x="19917" y="7880"/>
                  </a:moveTo>
                  <a:lnTo>
                    <a:pt x="18875" y="8932"/>
                  </a:lnTo>
                  <a:cubicBezTo>
                    <a:pt x="18730" y="9079"/>
                    <a:pt x="18497" y="9079"/>
                    <a:pt x="18353" y="8932"/>
                  </a:cubicBezTo>
                  <a:lnTo>
                    <a:pt x="17048" y="7617"/>
                  </a:lnTo>
                  <a:lnTo>
                    <a:pt x="15991" y="10290"/>
                  </a:lnTo>
                  <a:lnTo>
                    <a:pt x="16080" y="10064"/>
                  </a:lnTo>
                  <a:cubicBezTo>
                    <a:pt x="13859" y="7826"/>
                    <a:pt x="11601" y="7544"/>
                    <a:pt x="9565" y="7291"/>
                  </a:cubicBezTo>
                  <a:cubicBezTo>
                    <a:pt x="8910" y="7210"/>
                    <a:pt x="8276" y="7126"/>
                    <a:pt x="7652" y="6990"/>
                  </a:cubicBezTo>
                  <a:lnTo>
                    <a:pt x="13918" y="4456"/>
                  </a:lnTo>
                  <a:lnTo>
                    <a:pt x="12652" y="3179"/>
                  </a:lnTo>
                  <a:cubicBezTo>
                    <a:pt x="12508" y="3033"/>
                    <a:pt x="12508" y="2798"/>
                    <a:pt x="12652" y="2652"/>
                  </a:cubicBezTo>
                  <a:lnTo>
                    <a:pt x="13695" y="1598"/>
                  </a:lnTo>
                  <a:cubicBezTo>
                    <a:pt x="13840" y="1453"/>
                    <a:pt x="14073" y="1453"/>
                    <a:pt x="14217" y="1598"/>
                  </a:cubicBezTo>
                  <a:lnTo>
                    <a:pt x="19917" y="7353"/>
                  </a:lnTo>
                  <a:cubicBezTo>
                    <a:pt x="20062" y="7499"/>
                    <a:pt x="20062" y="7734"/>
                    <a:pt x="19917" y="7880"/>
                  </a:cubicBezTo>
                  <a:moveTo>
                    <a:pt x="12292" y="19639"/>
                  </a:moveTo>
                  <a:cubicBezTo>
                    <a:pt x="12200" y="19872"/>
                    <a:pt x="11999" y="20044"/>
                    <a:pt x="11756" y="20095"/>
                  </a:cubicBezTo>
                  <a:cubicBezTo>
                    <a:pt x="11700" y="20106"/>
                    <a:pt x="11643" y="20111"/>
                    <a:pt x="11587" y="20110"/>
                  </a:cubicBezTo>
                  <a:cubicBezTo>
                    <a:pt x="11400" y="20105"/>
                    <a:pt x="11219" y="20030"/>
                    <a:pt x="11084" y="19892"/>
                  </a:cubicBezTo>
                  <a:lnTo>
                    <a:pt x="1692" y="10517"/>
                  </a:lnTo>
                  <a:cubicBezTo>
                    <a:pt x="1519" y="10343"/>
                    <a:pt x="1443" y="10094"/>
                    <a:pt x="1488" y="9852"/>
                  </a:cubicBezTo>
                  <a:cubicBezTo>
                    <a:pt x="1533" y="9610"/>
                    <a:pt x="1695" y="9407"/>
                    <a:pt x="1917" y="9308"/>
                  </a:cubicBezTo>
                  <a:lnTo>
                    <a:pt x="6505" y="7453"/>
                  </a:lnTo>
                  <a:cubicBezTo>
                    <a:pt x="9597" y="8490"/>
                    <a:pt x="12689" y="7491"/>
                    <a:pt x="15781" y="10821"/>
                  </a:cubicBezTo>
                  <a:cubicBezTo>
                    <a:pt x="15781" y="10821"/>
                    <a:pt x="12292" y="19639"/>
                    <a:pt x="12292" y="19639"/>
                  </a:cubicBezTo>
                  <a:close/>
                  <a:moveTo>
                    <a:pt x="15260" y="545"/>
                  </a:moveTo>
                  <a:cubicBezTo>
                    <a:pt x="14912" y="193"/>
                    <a:pt x="14449" y="0"/>
                    <a:pt x="13956" y="0"/>
                  </a:cubicBezTo>
                  <a:cubicBezTo>
                    <a:pt x="13463" y="0"/>
                    <a:pt x="13000" y="193"/>
                    <a:pt x="12651" y="546"/>
                  </a:cubicBezTo>
                  <a:lnTo>
                    <a:pt x="11610" y="1598"/>
                  </a:lnTo>
                  <a:cubicBezTo>
                    <a:pt x="11261" y="1949"/>
                    <a:pt x="11068" y="2417"/>
                    <a:pt x="11068" y="2915"/>
                  </a:cubicBezTo>
                  <a:cubicBezTo>
                    <a:pt x="11068" y="3265"/>
                    <a:pt x="11164" y="3601"/>
                    <a:pt x="11342" y="3893"/>
                  </a:cubicBezTo>
                  <a:lnTo>
                    <a:pt x="1324" y="7944"/>
                  </a:lnTo>
                  <a:cubicBezTo>
                    <a:pt x="654" y="8241"/>
                    <a:pt x="173" y="8851"/>
                    <a:pt x="38" y="9575"/>
                  </a:cubicBezTo>
                  <a:cubicBezTo>
                    <a:pt x="-98" y="10302"/>
                    <a:pt x="130" y="11048"/>
                    <a:pt x="654" y="11576"/>
                  </a:cubicBezTo>
                  <a:lnTo>
                    <a:pt x="10041" y="20946"/>
                  </a:lnTo>
                  <a:cubicBezTo>
                    <a:pt x="10445" y="21354"/>
                    <a:pt x="10982" y="21586"/>
                    <a:pt x="11549" y="21599"/>
                  </a:cubicBezTo>
                  <a:cubicBezTo>
                    <a:pt x="11562" y="21599"/>
                    <a:pt x="11593" y="21599"/>
                    <a:pt x="11605" y="21599"/>
                  </a:cubicBezTo>
                  <a:cubicBezTo>
                    <a:pt x="11754" y="21599"/>
                    <a:pt x="11906" y="21584"/>
                    <a:pt x="12056" y="21553"/>
                  </a:cubicBezTo>
                  <a:cubicBezTo>
                    <a:pt x="12789" y="21399"/>
                    <a:pt x="13390" y="20888"/>
                    <a:pt x="13662" y="20191"/>
                  </a:cubicBezTo>
                  <a:lnTo>
                    <a:pt x="17604" y="10229"/>
                  </a:lnTo>
                  <a:cubicBezTo>
                    <a:pt x="17902" y="10426"/>
                    <a:pt x="18250" y="10532"/>
                    <a:pt x="18613" y="10532"/>
                  </a:cubicBezTo>
                  <a:cubicBezTo>
                    <a:pt x="19107" y="10532"/>
                    <a:pt x="19570" y="10338"/>
                    <a:pt x="19918" y="9986"/>
                  </a:cubicBezTo>
                  <a:lnTo>
                    <a:pt x="20957" y="8937"/>
                  </a:lnTo>
                  <a:cubicBezTo>
                    <a:pt x="21308" y="8585"/>
                    <a:pt x="21502" y="8116"/>
                    <a:pt x="21502" y="7617"/>
                  </a:cubicBezTo>
                  <a:cubicBezTo>
                    <a:pt x="21502" y="7117"/>
                    <a:pt x="21308" y="6648"/>
                    <a:pt x="20961" y="6300"/>
                  </a:cubicBezTo>
                  <a:cubicBezTo>
                    <a:pt x="20961" y="6300"/>
                    <a:pt x="15260" y="545"/>
                    <a:pt x="15260" y="545"/>
                  </a:cubicBezTo>
                  <a:close/>
                </a:path>
              </a:pathLst>
            </a:custGeom>
            <a:grpFill/>
            <a:ln>
              <a:noFill/>
            </a:ln>
            <a:effectLst/>
          </p:spPr>
          <p:txBody>
            <a:bodyPr lIns="19045" tIns="19045" rIns="19045" bIns="19045"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89" name="深度视觉·原创设计 https://www.docer.com/works?userid=22383862">
              <a:extLst>
                <a:ext uri="{FF2B5EF4-FFF2-40B4-BE49-F238E27FC236}">
                  <a16:creationId xmlns:a16="http://schemas.microsoft.com/office/drawing/2014/main" id="{A7B8F318-AF00-09B3-670D-834EF7166729}"/>
                </a:ext>
              </a:extLst>
            </p:cNvPr>
            <p:cNvSpPr/>
            <p:nvPr/>
          </p:nvSpPr>
          <p:spPr bwMode="auto">
            <a:xfrm>
              <a:off x="7478829" y="4206403"/>
              <a:ext cx="72231" cy="730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4320"/>
                  </a:moveTo>
                  <a:cubicBezTo>
                    <a:pt x="14381" y="4320"/>
                    <a:pt x="17279" y="7222"/>
                    <a:pt x="17279" y="10800"/>
                  </a:cubicBezTo>
                  <a:cubicBezTo>
                    <a:pt x="17279" y="14377"/>
                    <a:pt x="14381" y="17279"/>
                    <a:pt x="10800" y="17279"/>
                  </a:cubicBezTo>
                  <a:cubicBezTo>
                    <a:pt x="7218" y="17279"/>
                    <a:pt x="4319" y="14377"/>
                    <a:pt x="4319" y="10800"/>
                  </a:cubicBezTo>
                  <a:cubicBezTo>
                    <a:pt x="4319" y="7222"/>
                    <a:pt x="7218" y="4320"/>
                    <a:pt x="10800" y="4320"/>
                  </a:cubicBezTo>
                  <a:moveTo>
                    <a:pt x="10800" y="21599"/>
                  </a:moveTo>
                  <a:cubicBezTo>
                    <a:pt x="16752" y="21599"/>
                    <a:pt x="21600" y="16756"/>
                    <a:pt x="21600" y="10800"/>
                  </a:cubicBezTo>
                  <a:cubicBezTo>
                    <a:pt x="21600" y="4843"/>
                    <a:pt x="16752" y="0"/>
                    <a:pt x="10800" y="0"/>
                  </a:cubicBezTo>
                  <a:cubicBezTo>
                    <a:pt x="4847" y="0"/>
                    <a:pt x="0" y="4843"/>
                    <a:pt x="0" y="10800"/>
                  </a:cubicBezTo>
                  <a:cubicBezTo>
                    <a:pt x="0" y="16756"/>
                    <a:pt x="4847" y="21599"/>
                    <a:pt x="10800" y="21599"/>
                  </a:cubicBezTo>
                </a:path>
              </a:pathLst>
            </a:custGeom>
            <a:grpFill/>
            <a:ln>
              <a:noFill/>
            </a:ln>
            <a:effectLst/>
          </p:spPr>
          <p:txBody>
            <a:bodyPr lIns="19045" tIns="19045" rIns="19045" bIns="19045"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90" name="深度视觉·原创设计 https://www.docer.com/works?userid=22383862">
              <a:extLst>
                <a:ext uri="{FF2B5EF4-FFF2-40B4-BE49-F238E27FC236}">
                  <a16:creationId xmlns:a16="http://schemas.microsoft.com/office/drawing/2014/main" id="{7D545E10-737F-5788-7951-279378165A0E}"/>
                </a:ext>
              </a:extLst>
            </p:cNvPr>
            <p:cNvSpPr/>
            <p:nvPr/>
          </p:nvSpPr>
          <p:spPr bwMode="auto">
            <a:xfrm>
              <a:off x="7667742" y="3973834"/>
              <a:ext cx="72231" cy="730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7279"/>
                  </a:moveTo>
                  <a:cubicBezTo>
                    <a:pt x="7218" y="17279"/>
                    <a:pt x="4320" y="14377"/>
                    <a:pt x="4320" y="10800"/>
                  </a:cubicBezTo>
                  <a:cubicBezTo>
                    <a:pt x="4320" y="7222"/>
                    <a:pt x="7218" y="4320"/>
                    <a:pt x="10800" y="4320"/>
                  </a:cubicBezTo>
                  <a:cubicBezTo>
                    <a:pt x="14381" y="4320"/>
                    <a:pt x="17280" y="7222"/>
                    <a:pt x="17280" y="10800"/>
                  </a:cubicBezTo>
                  <a:cubicBezTo>
                    <a:pt x="17280" y="14377"/>
                    <a:pt x="14381" y="17279"/>
                    <a:pt x="10800" y="17279"/>
                  </a:cubicBezTo>
                  <a:moveTo>
                    <a:pt x="10800" y="0"/>
                  </a:moveTo>
                  <a:cubicBezTo>
                    <a:pt x="4847" y="0"/>
                    <a:pt x="0" y="4843"/>
                    <a:pt x="0" y="10800"/>
                  </a:cubicBezTo>
                  <a:cubicBezTo>
                    <a:pt x="0" y="16756"/>
                    <a:pt x="4847" y="21599"/>
                    <a:pt x="10800" y="21599"/>
                  </a:cubicBezTo>
                  <a:cubicBezTo>
                    <a:pt x="16752" y="21599"/>
                    <a:pt x="21600" y="16756"/>
                    <a:pt x="21600" y="10800"/>
                  </a:cubicBezTo>
                  <a:cubicBezTo>
                    <a:pt x="21600" y="4843"/>
                    <a:pt x="16752" y="0"/>
                    <a:pt x="10800" y="0"/>
                  </a:cubicBezTo>
                </a:path>
              </a:pathLst>
            </a:custGeom>
            <a:grpFill/>
            <a:ln>
              <a:noFill/>
            </a:ln>
            <a:effectLst/>
          </p:spPr>
          <p:txBody>
            <a:bodyPr lIns="19045" tIns="19045" rIns="19045" bIns="19045"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91" name="深度视觉·原创设计 https://www.docer.com/works?userid=22383862">
              <a:extLst>
                <a:ext uri="{FF2B5EF4-FFF2-40B4-BE49-F238E27FC236}">
                  <a16:creationId xmlns:a16="http://schemas.microsoft.com/office/drawing/2014/main" id="{968C4033-4E01-886E-EFF4-D1FBF6A55385}"/>
                </a:ext>
              </a:extLst>
            </p:cNvPr>
            <p:cNvSpPr/>
            <p:nvPr/>
          </p:nvSpPr>
          <p:spPr bwMode="auto">
            <a:xfrm>
              <a:off x="7391517" y="4192115"/>
              <a:ext cx="57944" cy="579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5400"/>
                  </a:moveTo>
                  <a:cubicBezTo>
                    <a:pt x="13779" y="5400"/>
                    <a:pt x="16199" y="7815"/>
                    <a:pt x="16199" y="10800"/>
                  </a:cubicBezTo>
                  <a:cubicBezTo>
                    <a:pt x="16199" y="13784"/>
                    <a:pt x="13779" y="16200"/>
                    <a:pt x="10800" y="16200"/>
                  </a:cubicBezTo>
                  <a:cubicBezTo>
                    <a:pt x="7820" y="16200"/>
                    <a:pt x="5399" y="13784"/>
                    <a:pt x="5399" y="10800"/>
                  </a:cubicBezTo>
                  <a:cubicBezTo>
                    <a:pt x="5399" y="7815"/>
                    <a:pt x="7820" y="5400"/>
                    <a:pt x="10800" y="5400"/>
                  </a:cubicBezTo>
                  <a:moveTo>
                    <a:pt x="0" y="10800"/>
                  </a:moveTo>
                  <a:cubicBezTo>
                    <a:pt x="0" y="16753"/>
                    <a:pt x="4843" y="21599"/>
                    <a:pt x="10800" y="21599"/>
                  </a:cubicBezTo>
                  <a:cubicBezTo>
                    <a:pt x="16756" y="21599"/>
                    <a:pt x="21600" y="16753"/>
                    <a:pt x="21600" y="10800"/>
                  </a:cubicBezTo>
                  <a:cubicBezTo>
                    <a:pt x="21600" y="4846"/>
                    <a:pt x="16756" y="0"/>
                    <a:pt x="10800" y="0"/>
                  </a:cubicBezTo>
                  <a:cubicBezTo>
                    <a:pt x="4843" y="0"/>
                    <a:pt x="0" y="4846"/>
                    <a:pt x="0" y="10800"/>
                  </a:cubicBezTo>
                </a:path>
              </a:pathLst>
            </a:custGeom>
            <a:grpFill/>
            <a:ln>
              <a:noFill/>
            </a:ln>
            <a:effectLst/>
          </p:spPr>
          <p:txBody>
            <a:bodyPr lIns="19045" tIns="19045" rIns="19045" bIns="19045"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92" name="深度视觉·原创设计 https://www.docer.com/works?userid=22383862">
              <a:extLst>
                <a:ext uri="{FF2B5EF4-FFF2-40B4-BE49-F238E27FC236}">
                  <a16:creationId xmlns:a16="http://schemas.microsoft.com/office/drawing/2014/main" id="{BB04BDCC-A5FA-BCE8-6CB5-05BBB69CB7E6}"/>
                </a:ext>
              </a:extLst>
            </p:cNvPr>
            <p:cNvSpPr/>
            <p:nvPr/>
          </p:nvSpPr>
          <p:spPr bwMode="auto">
            <a:xfrm>
              <a:off x="7449460" y="4293715"/>
              <a:ext cx="29369" cy="285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1599"/>
                  </a:moveTo>
                  <a:cubicBezTo>
                    <a:pt x="16758" y="21599"/>
                    <a:pt x="21600" y="16769"/>
                    <a:pt x="21600" y="10800"/>
                  </a:cubicBezTo>
                  <a:cubicBezTo>
                    <a:pt x="21600" y="4830"/>
                    <a:pt x="16758" y="0"/>
                    <a:pt x="10800" y="0"/>
                  </a:cubicBezTo>
                  <a:cubicBezTo>
                    <a:pt x="4841" y="0"/>
                    <a:pt x="0" y="4830"/>
                    <a:pt x="0" y="10800"/>
                  </a:cubicBezTo>
                  <a:cubicBezTo>
                    <a:pt x="0" y="16769"/>
                    <a:pt x="4841" y="21599"/>
                    <a:pt x="10800" y="21599"/>
                  </a:cubicBezTo>
                </a:path>
              </a:pathLst>
            </a:custGeom>
            <a:grpFill/>
            <a:ln>
              <a:noFill/>
            </a:ln>
            <a:effectLst/>
          </p:spPr>
          <p:txBody>
            <a:bodyPr lIns="19045" tIns="19045" rIns="19045" bIns="19045"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93" name="深度视觉·原创设计 https://www.docer.com/works?userid=22383862">
              <a:extLst>
                <a:ext uri="{FF2B5EF4-FFF2-40B4-BE49-F238E27FC236}">
                  <a16:creationId xmlns:a16="http://schemas.microsoft.com/office/drawing/2014/main" id="{E63438B2-49FE-D2E9-4C0C-7EC09DBF4295}"/>
                </a:ext>
              </a:extLst>
            </p:cNvPr>
            <p:cNvSpPr/>
            <p:nvPr/>
          </p:nvSpPr>
          <p:spPr bwMode="auto">
            <a:xfrm>
              <a:off x="7682029" y="4075434"/>
              <a:ext cx="28575" cy="293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cubicBezTo>
                    <a:pt x="4841" y="0"/>
                    <a:pt x="0" y="4830"/>
                    <a:pt x="0" y="10800"/>
                  </a:cubicBezTo>
                  <a:cubicBezTo>
                    <a:pt x="0" y="16769"/>
                    <a:pt x="4841" y="21599"/>
                    <a:pt x="10800" y="21599"/>
                  </a:cubicBezTo>
                  <a:cubicBezTo>
                    <a:pt x="16758" y="21599"/>
                    <a:pt x="21600" y="16769"/>
                    <a:pt x="21600" y="10800"/>
                  </a:cubicBezTo>
                  <a:cubicBezTo>
                    <a:pt x="21600" y="4830"/>
                    <a:pt x="16758" y="0"/>
                    <a:pt x="10800" y="0"/>
                  </a:cubicBezTo>
                </a:path>
              </a:pathLst>
            </a:custGeom>
            <a:grpFill/>
            <a:ln>
              <a:noFill/>
            </a:ln>
            <a:effectLst/>
          </p:spPr>
          <p:txBody>
            <a:bodyPr lIns="19045" tIns="19045" rIns="19045" bIns="19045"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汉仪正圆-55W" panose="00020600040101010101" pitchFamily="18" charset="-122"/>
                <a:ea typeface="汉仪正圆-55W" panose="00020600040101010101" pitchFamily="18" charset="-122"/>
                <a:sym typeface="汉仪正圆-55W" panose="00020600040101010101" pitchFamily="18" charset="-122"/>
              </a:endParaRPr>
            </a:p>
          </p:txBody>
        </p:sp>
      </p:grpSp>
      <p:grpSp>
        <p:nvGrpSpPr>
          <p:cNvPr id="94" name="深度视觉·原创设计 https://www.docer.com/works?userid=22383862">
            <a:extLst>
              <a:ext uri="{FF2B5EF4-FFF2-40B4-BE49-F238E27FC236}">
                <a16:creationId xmlns:a16="http://schemas.microsoft.com/office/drawing/2014/main" id="{BD3CB94A-C23B-E9D7-EDE6-02E9F041875A}"/>
              </a:ext>
            </a:extLst>
          </p:cNvPr>
          <p:cNvGrpSpPr/>
          <p:nvPr/>
        </p:nvGrpSpPr>
        <p:grpSpPr>
          <a:xfrm>
            <a:off x="6523768" y="3419886"/>
            <a:ext cx="448194" cy="447430"/>
            <a:chOff x="6357938" y="1647825"/>
            <a:chExt cx="465138" cy="464344"/>
          </a:xfrm>
          <a:solidFill>
            <a:schemeClr val="accent1"/>
          </a:solidFill>
        </p:grpSpPr>
        <p:sp>
          <p:nvSpPr>
            <p:cNvPr id="95" name="深度视觉·原创设计 https://www.docer.com/works?userid=22383862">
              <a:extLst>
                <a:ext uri="{FF2B5EF4-FFF2-40B4-BE49-F238E27FC236}">
                  <a16:creationId xmlns:a16="http://schemas.microsoft.com/office/drawing/2014/main" id="{666769F8-E016-9090-7A9E-630AA5863BBD}"/>
                </a:ext>
              </a:extLst>
            </p:cNvPr>
            <p:cNvSpPr/>
            <p:nvPr/>
          </p:nvSpPr>
          <p:spPr bwMode="auto">
            <a:xfrm>
              <a:off x="6357938" y="1647825"/>
              <a:ext cx="465138" cy="4643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18900"/>
                  </a:moveTo>
                  <a:cubicBezTo>
                    <a:pt x="20249" y="19643"/>
                    <a:pt x="19644" y="20249"/>
                    <a:pt x="18899" y="20249"/>
                  </a:cubicBezTo>
                  <a:lnTo>
                    <a:pt x="2699" y="20249"/>
                  </a:lnTo>
                  <a:cubicBezTo>
                    <a:pt x="1955" y="20249"/>
                    <a:pt x="1349" y="19643"/>
                    <a:pt x="1349" y="18900"/>
                  </a:cubicBezTo>
                  <a:lnTo>
                    <a:pt x="1349" y="5400"/>
                  </a:lnTo>
                  <a:cubicBezTo>
                    <a:pt x="1349" y="5027"/>
                    <a:pt x="1652" y="4725"/>
                    <a:pt x="2024" y="4725"/>
                  </a:cubicBezTo>
                  <a:lnTo>
                    <a:pt x="2699" y="4725"/>
                  </a:lnTo>
                  <a:lnTo>
                    <a:pt x="2699" y="18225"/>
                  </a:lnTo>
                  <a:cubicBezTo>
                    <a:pt x="2699" y="18598"/>
                    <a:pt x="3001" y="18900"/>
                    <a:pt x="3374" y="18900"/>
                  </a:cubicBezTo>
                  <a:cubicBezTo>
                    <a:pt x="3748" y="18900"/>
                    <a:pt x="4049" y="18598"/>
                    <a:pt x="4049" y="18225"/>
                  </a:cubicBezTo>
                  <a:lnTo>
                    <a:pt x="4049" y="2025"/>
                  </a:lnTo>
                  <a:cubicBezTo>
                    <a:pt x="4049" y="1652"/>
                    <a:pt x="4352" y="1350"/>
                    <a:pt x="4724" y="1350"/>
                  </a:cubicBezTo>
                  <a:lnTo>
                    <a:pt x="19575" y="1350"/>
                  </a:lnTo>
                  <a:cubicBezTo>
                    <a:pt x="19947" y="1350"/>
                    <a:pt x="20249" y="1652"/>
                    <a:pt x="20249" y="2025"/>
                  </a:cubicBezTo>
                  <a:cubicBezTo>
                    <a:pt x="20249" y="2025"/>
                    <a:pt x="20249" y="18900"/>
                    <a:pt x="20249" y="18900"/>
                  </a:cubicBezTo>
                  <a:close/>
                  <a:moveTo>
                    <a:pt x="19575" y="0"/>
                  </a:moveTo>
                  <a:lnTo>
                    <a:pt x="4724" y="0"/>
                  </a:lnTo>
                  <a:cubicBezTo>
                    <a:pt x="3606" y="0"/>
                    <a:pt x="2699" y="905"/>
                    <a:pt x="2699" y="2025"/>
                  </a:cubicBezTo>
                  <a:lnTo>
                    <a:pt x="2699" y="3375"/>
                  </a:lnTo>
                  <a:lnTo>
                    <a:pt x="2024" y="3375"/>
                  </a:lnTo>
                  <a:cubicBezTo>
                    <a:pt x="906" y="3375"/>
                    <a:pt x="0" y="4280"/>
                    <a:pt x="0" y="5400"/>
                  </a:cubicBezTo>
                  <a:lnTo>
                    <a:pt x="0" y="18900"/>
                  </a:lnTo>
                  <a:cubicBezTo>
                    <a:pt x="0" y="20391"/>
                    <a:pt x="1208" y="21599"/>
                    <a:pt x="2699" y="21599"/>
                  </a:cubicBezTo>
                  <a:lnTo>
                    <a:pt x="18899" y="21599"/>
                  </a:lnTo>
                  <a:cubicBezTo>
                    <a:pt x="20391" y="21599"/>
                    <a:pt x="21600" y="20391"/>
                    <a:pt x="21600" y="18900"/>
                  </a:cubicBezTo>
                  <a:lnTo>
                    <a:pt x="21600" y="2025"/>
                  </a:lnTo>
                  <a:cubicBezTo>
                    <a:pt x="21600" y="905"/>
                    <a:pt x="20693" y="0"/>
                    <a:pt x="19575" y="0"/>
                  </a:cubicBezTo>
                </a:path>
              </a:pathLst>
            </a:custGeom>
            <a:grpFill/>
            <a:ln>
              <a:noFill/>
            </a:ln>
            <a:effectLst/>
          </p:spPr>
          <p:txBody>
            <a:bodyPr lIns="19045" tIns="19045" rIns="19045" bIns="19045"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96" name="深度视觉·原创设计 https://www.docer.com/works?userid=22383862">
              <a:extLst>
                <a:ext uri="{FF2B5EF4-FFF2-40B4-BE49-F238E27FC236}">
                  <a16:creationId xmlns:a16="http://schemas.microsoft.com/office/drawing/2014/main" id="{0D67C2C9-3616-36C6-C8D9-CA1CED128EA5}"/>
                </a:ext>
              </a:extLst>
            </p:cNvPr>
            <p:cNvSpPr/>
            <p:nvPr/>
          </p:nvSpPr>
          <p:spPr bwMode="auto">
            <a:xfrm>
              <a:off x="6634163" y="1821657"/>
              <a:ext cx="130175" cy="1508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200" y="21599"/>
                  </a:moveTo>
                  <a:lnTo>
                    <a:pt x="20400" y="21599"/>
                  </a:lnTo>
                  <a:cubicBezTo>
                    <a:pt x="21062" y="21599"/>
                    <a:pt x="21600" y="16748"/>
                    <a:pt x="21600" y="10800"/>
                  </a:cubicBezTo>
                  <a:cubicBezTo>
                    <a:pt x="21600" y="4830"/>
                    <a:pt x="21062" y="0"/>
                    <a:pt x="20400" y="0"/>
                  </a:cubicBezTo>
                  <a:lnTo>
                    <a:pt x="1200" y="0"/>
                  </a:lnTo>
                  <a:cubicBezTo>
                    <a:pt x="537" y="0"/>
                    <a:pt x="0" y="4830"/>
                    <a:pt x="0" y="10800"/>
                  </a:cubicBezTo>
                  <a:cubicBezTo>
                    <a:pt x="0" y="16748"/>
                    <a:pt x="537" y="21599"/>
                    <a:pt x="1200" y="21599"/>
                  </a:cubicBezTo>
                </a:path>
              </a:pathLst>
            </a:custGeom>
            <a:grpFill/>
            <a:ln>
              <a:noFill/>
            </a:ln>
            <a:effectLst/>
          </p:spPr>
          <p:txBody>
            <a:bodyPr lIns="19045" tIns="19045" rIns="19045" bIns="19045"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97" name="深度视觉·原创设计 https://www.docer.com/works?userid=22383862">
              <a:extLst>
                <a:ext uri="{FF2B5EF4-FFF2-40B4-BE49-F238E27FC236}">
                  <a16:creationId xmlns:a16="http://schemas.microsoft.com/office/drawing/2014/main" id="{2EFB1078-E4E4-2360-E66D-A57C6833833D}"/>
                </a:ext>
              </a:extLst>
            </p:cNvPr>
            <p:cNvSpPr/>
            <p:nvPr/>
          </p:nvSpPr>
          <p:spPr bwMode="auto">
            <a:xfrm>
              <a:off x="6634163" y="1778000"/>
              <a:ext cx="130175" cy="1508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200" y="21599"/>
                  </a:moveTo>
                  <a:lnTo>
                    <a:pt x="20400" y="21599"/>
                  </a:lnTo>
                  <a:cubicBezTo>
                    <a:pt x="21062" y="21599"/>
                    <a:pt x="21600" y="16748"/>
                    <a:pt x="21600" y="10800"/>
                  </a:cubicBezTo>
                  <a:cubicBezTo>
                    <a:pt x="21600" y="4830"/>
                    <a:pt x="21062" y="0"/>
                    <a:pt x="20400" y="0"/>
                  </a:cubicBezTo>
                  <a:lnTo>
                    <a:pt x="1200" y="0"/>
                  </a:lnTo>
                  <a:cubicBezTo>
                    <a:pt x="537" y="0"/>
                    <a:pt x="0" y="4830"/>
                    <a:pt x="0" y="10800"/>
                  </a:cubicBezTo>
                  <a:cubicBezTo>
                    <a:pt x="0" y="16748"/>
                    <a:pt x="537" y="21599"/>
                    <a:pt x="1200" y="21599"/>
                  </a:cubicBezTo>
                </a:path>
              </a:pathLst>
            </a:custGeom>
            <a:grpFill/>
            <a:ln>
              <a:noFill/>
            </a:ln>
            <a:effectLst/>
          </p:spPr>
          <p:txBody>
            <a:bodyPr lIns="19045" tIns="19045" rIns="19045" bIns="19045"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98" name="深度视觉·原创设计 https://www.docer.com/works?userid=22383862">
              <a:extLst>
                <a:ext uri="{FF2B5EF4-FFF2-40B4-BE49-F238E27FC236}">
                  <a16:creationId xmlns:a16="http://schemas.microsoft.com/office/drawing/2014/main" id="{57A45F66-6186-856E-55EE-A8AF09A4D642}"/>
                </a:ext>
              </a:extLst>
            </p:cNvPr>
            <p:cNvSpPr/>
            <p:nvPr/>
          </p:nvSpPr>
          <p:spPr bwMode="auto">
            <a:xfrm>
              <a:off x="6634163" y="1734344"/>
              <a:ext cx="130175" cy="1508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200" y="21599"/>
                  </a:moveTo>
                  <a:lnTo>
                    <a:pt x="20400" y="21599"/>
                  </a:lnTo>
                  <a:cubicBezTo>
                    <a:pt x="21062" y="21599"/>
                    <a:pt x="21600" y="16748"/>
                    <a:pt x="21600" y="10800"/>
                  </a:cubicBezTo>
                  <a:cubicBezTo>
                    <a:pt x="21600" y="4830"/>
                    <a:pt x="21062" y="0"/>
                    <a:pt x="20400" y="0"/>
                  </a:cubicBezTo>
                  <a:lnTo>
                    <a:pt x="1200" y="0"/>
                  </a:lnTo>
                  <a:cubicBezTo>
                    <a:pt x="537" y="0"/>
                    <a:pt x="0" y="4830"/>
                    <a:pt x="0" y="10800"/>
                  </a:cubicBezTo>
                  <a:cubicBezTo>
                    <a:pt x="0" y="16748"/>
                    <a:pt x="537" y="21599"/>
                    <a:pt x="1200" y="21599"/>
                  </a:cubicBezTo>
                </a:path>
              </a:pathLst>
            </a:custGeom>
            <a:grpFill/>
            <a:ln>
              <a:noFill/>
            </a:ln>
            <a:effectLst/>
          </p:spPr>
          <p:txBody>
            <a:bodyPr lIns="19045" tIns="19045" rIns="19045" bIns="19045"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99" name="深度视觉·原创设计 https://www.docer.com/works?userid=22383862">
              <a:extLst>
                <a:ext uri="{FF2B5EF4-FFF2-40B4-BE49-F238E27FC236}">
                  <a16:creationId xmlns:a16="http://schemas.microsoft.com/office/drawing/2014/main" id="{F20E1D96-3F1B-62A2-8C7D-358CEDE9C874}"/>
                </a:ext>
              </a:extLst>
            </p:cNvPr>
            <p:cNvSpPr/>
            <p:nvPr/>
          </p:nvSpPr>
          <p:spPr bwMode="auto">
            <a:xfrm>
              <a:off x="6474619" y="2039938"/>
              <a:ext cx="130175" cy="142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400" y="0"/>
                  </a:moveTo>
                  <a:lnTo>
                    <a:pt x="1200" y="0"/>
                  </a:lnTo>
                  <a:cubicBezTo>
                    <a:pt x="537" y="0"/>
                    <a:pt x="0" y="4851"/>
                    <a:pt x="0" y="10800"/>
                  </a:cubicBezTo>
                  <a:cubicBezTo>
                    <a:pt x="0" y="16790"/>
                    <a:pt x="537" y="21599"/>
                    <a:pt x="1200" y="21599"/>
                  </a:cubicBezTo>
                  <a:lnTo>
                    <a:pt x="20400" y="21599"/>
                  </a:lnTo>
                  <a:cubicBezTo>
                    <a:pt x="21062" y="21599"/>
                    <a:pt x="21600" y="16790"/>
                    <a:pt x="21600" y="10800"/>
                  </a:cubicBezTo>
                  <a:cubicBezTo>
                    <a:pt x="21600" y="4851"/>
                    <a:pt x="21062" y="0"/>
                    <a:pt x="20400" y="0"/>
                  </a:cubicBezTo>
                </a:path>
              </a:pathLst>
            </a:custGeom>
            <a:grpFill/>
            <a:ln>
              <a:noFill/>
            </a:ln>
            <a:effectLst/>
          </p:spPr>
          <p:txBody>
            <a:bodyPr lIns="19045" tIns="19045" rIns="19045" bIns="19045"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100" name="深度视觉·原创设计 https://www.docer.com/works?userid=22383862">
              <a:extLst>
                <a:ext uri="{FF2B5EF4-FFF2-40B4-BE49-F238E27FC236}">
                  <a16:creationId xmlns:a16="http://schemas.microsoft.com/office/drawing/2014/main" id="{DC672515-D23D-368A-C1B5-2FE705F3472D}"/>
                </a:ext>
              </a:extLst>
            </p:cNvPr>
            <p:cNvSpPr/>
            <p:nvPr/>
          </p:nvSpPr>
          <p:spPr bwMode="auto">
            <a:xfrm>
              <a:off x="6474619" y="1996282"/>
              <a:ext cx="130175" cy="142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400" y="0"/>
                  </a:moveTo>
                  <a:lnTo>
                    <a:pt x="1200" y="0"/>
                  </a:lnTo>
                  <a:cubicBezTo>
                    <a:pt x="537" y="0"/>
                    <a:pt x="0" y="4851"/>
                    <a:pt x="0" y="10800"/>
                  </a:cubicBezTo>
                  <a:cubicBezTo>
                    <a:pt x="0" y="16790"/>
                    <a:pt x="537" y="21599"/>
                    <a:pt x="1200" y="21599"/>
                  </a:cubicBezTo>
                  <a:lnTo>
                    <a:pt x="20400" y="21599"/>
                  </a:lnTo>
                  <a:cubicBezTo>
                    <a:pt x="21062" y="21599"/>
                    <a:pt x="21600" y="16790"/>
                    <a:pt x="21600" y="10800"/>
                  </a:cubicBezTo>
                  <a:cubicBezTo>
                    <a:pt x="21600" y="4851"/>
                    <a:pt x="21062" y="0"/>
                    <a:pt x="20400" y="0"/>
                  </a:cubicBezTo>
                </a:path>
              </a:pathLst>
            </a:custGeom>
            <a:grpFill/>
            <a:ln>
              <a:noFill/>
            </a:ln>
            <a:effectLst/>
          </p:spPr>
          <p:txBody>
            <a:bodyPr lIns="19045" tIns="19045" rIns="19045" bIns="19045"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101" name="深度视觉·原创设计 https://www.docer.com/works?userid=22383862">
              <a:extLst>
                <a:ext uri="{FF2B5EF4-FFF2-40B4-BE49-F238E27FC236}">
                  <a16:creationId xmlns:a16="http://schemas.microsoft.com/office/drawing/2014/main" id="{443AFAB8-7012-E4A2-4653-89AEDCA7B23B}"/>
                </a:ext>
              </a:extLst>
            </p:cNvPr>
            <p:cNvSpPr/>
            <p:nvPr/>
          </p:nvSpPr>
          <p:spPr bwMode="auto">
            <a:xfrm>
              <a:off x="6474619" y="1952625"/>
              <a:ext cx="130175" cy="142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400" y="0"/>
                  </a:moveTo>
                  <a:lnTo>
                    <a:pt x="1200" y="0"/>
                  </a:lnTo>
                  <a:cubicBezTo>
                    <a:pt x="537" y="0"/>
                    <a:pt x="0" y="4851"/>
                    <a:pt x="0" y="10800"/>
                  </a:cubicBezTo>
                  <a:cubicBezTo>
                    <a:pt x="0" y="16790"/>
                    <a:pt x="537" y="21599"/>
                    <a:pt x="1200" y="21599"/>
                  </a:cubicBezTo>
                  <a:lnTo>
                    <a:pt x="20400" y="21599"/>
                  </a:lnTo>
                  <a:cubicBezTo>
                    <a:pt x="21062" y="21599"/>
                    <a:pt x="21600" y="16790"/>
                    <a:pt x="21600" y="10800"/>
                  </a:cubicBezTo>
                  <a:cubicBezTo>
                    <a:pt x="21600" y="4851"/>
                    <a:pt x="21062" y="0"/>
                    <a:pt x="20400" y="0"/>
                  </a:cubicBezTo>
                </a:path>
              </a:pathLst>
            </a:custGeom>
            <a:grpFill/>
            <a:ln>
              <a:noFill/>
            </a:ln>
            <a:effectLst/>
          </p:spPr>
          <p:txBody>
            <a:bodyPr lIns="19045" tIns="19045" rIns="19045" bIns="19045"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102" name="深度视觉·原创设计 https://www.docer.com/works?userid=22383862">
              <a:extLst>
                <a:ext uri="{FF2B5EF4-FFF2-40B4-BE49-F238E27FC236}">
                  <a16:creationId xmlns:a16="http://schemas.microsoft.com/office/drawing/2014/main" id="{2BB7B331-7426-5D0F-B1AC-2856B633819B}"/>
                </a:ext>
              </a:extLst>
            </p:cNvPr>
            <p:cNvSpPr/>
            <p:nvPr/>
          </p:nvSpPr>
          <p:spPr bwMode="auto">
            <a:xfrm>
              <a:off x="6634163" y="2039938"/>
              <a:ext cx="130175" cy="142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400" y="0"/>
                  </a:moveTo>
                  <a:lnTo>
                    <a:pt x="1200" y="0"/>
                  </a:lnTo>
                  <a:cubicBezTo>
                    <a:pt x="537" y="0"/>
                    <a:pt x="0" y="4851"/>
                    <a:pt x="0" y="10800"/>
                  </a:cubicBezTo>
                  <a:cubicBezTo>
                    <a:pt x="0" y="16790"/>
                    <a:pt x="537" y="21599"/>
                    <a:pt x="1200" y="21599"/>
                  </a:cubicBezTo>
                  <a:lnTo>
                    <a:pt x="20400" y="21599"/>
                  </a:lnTo>
                  <a:cubicBezTo>
                    <a:pt x="21062" y="21599"/>
                    <a:pt x="21600" y="16790"/>
                    <a:pt x="21600" y="10800"/>
                  </a:cubicBezTo>
                  <a:cubicBezTo>
                    <a:pt x="21600" y="4851"/>
                    <a:pt x="21062" y="0"/>
                    <a:pt x="20400" y="0"/>
                  </a:cubicBezTo>
                </a:path>
              </a:pathLst>
            </a:custGeom>
            <a:grpFill/>
            <a:ln>
              <a:noFill/>
            </a:ln>
            <a:effectLst/>
          </p:spPr>
          <p:txBody>
            <a:bodyPr lIns="19045" tIns="19045" rIns="19045" bIns="19045"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103" name="深度视觉·原创设计 https://www.docer.com/works?userid=22383862">
              <a:extLst>
                <a:ext uri="{FF2B5EF4-FFF2-40B4-BE49-F238E27FC236}">
                  <a16:creationId xmlns:a16="http://schemas.microsoft.com/office/drawing/2014/main" id="{76E221AB-5A60-4A5A-D476-0FC18DB3BCEB}"/>
                </a:ext>
              </a:extLst>
            </p:cNvPr>
            <p:cNvSpPr/>
            <p:nvPr/>
          </p:nvSpPr>
          <p:spPr bwMode="auto">
            <a:xfrm>
              <a:off x="6634163" y="1996282"/>
              <a:ext cx="130175" cy="142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400" y="0"/>
                  </a:moveTo>
                  <a:lnTo>
                    <a:pt x="1200" y="0"/>
                  </a:lnTo>
                  <a:cubicBezTo>
                    <a:pt x="537" y="0"/>
                    <a:pt x="0" y="4851"/>
                    <a:pt x="0" y="10800"/>
                  </a:cubicBezTo>
                  <a:cubicBezTo>
                    <a:pt x="0" y="16790"/>
                    <a:pt x="537" y="21599"/>
                    <a:pt x="1200" y="21599"/>
                  </a:cubicBezTo>
                  <a:lnTo>
                    <a:pt x="20400" y="21599"/>
                  </a:lnTo>
                  <a:cubicBezTo>
                    <a:pt x="21062" y="21599"/>
                    <a:pt x="21600" y="16790"/>
                    <a:pt x="21600" y="10800"/>
                  </a:cubicBezTo>
                  <a:cubicBezTo>
                    <a:pt x="21600" y="4851"/>
                    <a:pt x="21062" y="0"/>
                    <a:pt x="20400" y="0"/>
                  </a:cubicBezTo>
                </a:path>
              </a:pathLst>
            </a:custGeom>
            <a:grpFill/>
            <a:ln>
              <a:noFill/>
            </a:ln>
            <a:effectLst/>
          </p:spPr>
          <p:txBody>
            <a:bodyPr lIns="19045" tIns="19045" rIns="19045" bIns="19045"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104" name="深度视觉·原创设计 https://www.docer.com/works?userid=22383862">
              <a:extLst>
                <a:ext uri="{FF2B5EF4-FFF2-40B4-BE49-F238E27FC236}">
                  <a16:creationId xmlns:a16="http://schemas.microsoft.com/office/drawing/2014/main" id="{209F1133-7DFE-0AA0-BF89-0CFF134F05AF}"/>
                </a:ext>
              </a:extLst>
            </p:cNvPr>
            <p:cNvSpPr/>
            <p:nvPr/>
          </p:nvSpPr>
          <p:spPr bwMode="auto">
            <a:xfrm>
              <a:off x="6634163" y="1952625"/>
              <a:ext cx="130175" cy="142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400" y="0"/>
                  </a:moveTo>
                  <a:lnTo>
                    <a:pt x="1200" y="0"/>
                  </a:lnTo>
                  <a:cubicBezTo>
                    <a:pt x="537" y="0"/>
                    <a:pt x="0" y="4851"/>
                    <a:pt x="0" y="10800"/>
                  </a:cubicBezTo>
                  <a:cubicBezTo>
                    <a:pt x="0" y="16790"/>
                    <a:pt x="537" y="21599"/>
                    <a:pt x="1200" y="21599"/>
                  </a:cubicBezTo>
                  <a:lnTo>
                    <a:pt x="20400" y="21599"/>
                  </a:lnTo>
                  <a:cubicBezTo>
                    <a:pt x="21062" y="21599"/>
                    <a:pt x="21600" y="16790"/>
                    <a:pt x="21600" y="10800"/>
                  </a:cubicBezTo>
                  <a:cubicBezTo>
                    <a:pt x="21600" y="4851"/>
                    <a:pt x="21062" y="0"/>
                    <a:pt x="20400" y="0"/>
                  </a:cubicBezTo>
                </a:path>
              </a:pathLst>
            </a:custGeom>
            <a:grpFill/>
            <a:ln>
              <a:noFill/>
            </a:ln>
            <a:effectLst/>
          </p:spPr>
          <p:txBody>
            <a:bodyPr lIns="19045" tIns="19045" rIns="19045" bIns="19045"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105" name="深度视觉·原创设计 https://www.docer.com/works?userid=22383862">
              <a:extLst>
                <a:ext uri="{FF2B5EF4-FFF2-40B4-BE49-F238E27FC236}">
                  <a16:creationId xmlns:a16="http://schemas.microsoft.com/office/drawing/2014/main" id="{176693C6-CBEE-FDA4-857B-312F7E6B8D5F}"/>
                </a:ext>
              </a:extLst>
            </p:cNvPr>
            <p:cNvSpPr/>
            <p:nvPr/>
          </p:nvSpPr>
          <p:spPr bwMode="auto">
            <a:xfrm>
              <a:off x="6474619" y="1865313"/>
              <a:ext cx="289719" cy="142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060" y="0"/>
                  </a:moveTo>
                  <a:lnTo>
                    <a:pt x="540" y="0"/>
                  </a:lnTo>
                  <a:cubicBezTo>
                    <a:pt x="242" y="0"/>
                    <a:pt x="0" y="4851"/>
                    <a:pt x="0" y="10800"/>
                  </a:cubicBezTo>
                  <a:cubicBezTo>
                    <a:pt x="0" y="16769"/>
                    <a:pt x="242" y="21599"/>
                    <a:pt x="540" y="21599"/>
                  </a:cubicBezTo>
                  <a:lnTo>
                    <a:pt x="21060" y="21599"/>
                  </a:lnTo>
                  <a:cubicBezTo>
                    <a:pt x="21357" y="21599"/>
                    <a:pt x="21600" y="16769"/>
                    <a:pt x="21600" y="10800"/>
                  </a:cubicBezTo>
                  <a:cubicBezTo>
                    <a:pt x="21600" y="4851"/>
                    <a:pt x="21357" y="0"/>
                    <a:pt x="21060" y="0"/>
                  </a:cubicBezTo>
                </a:path>
              </a:pathLst>
            </a:custGeom>
            <a:grpFill/>
            <a:ln>
              <a:noFill/>
            </a:ln>
            <a:effectLst/>
          </p:spPr>
          <p:txBody>
            <a:bodyPr lIns="19045" tIns="19045" rIns="19045" bIns="19045"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106" name="深度视觉·原创设计 https://www.docer.com/works?userid=22383862">
              <a:extLst>
                <a:ext uri="{FF2B5EF4-FFF2-40B4-BE49-F238E27FC236}">
                  <a16:creationId xmlns:a16="http://schemas.microsoft.com/office/drawing/2014/main" id="{8BC98D7B-5CB7-94B4-72E2-70A20F3438FF}"/>
                </a:ext>
              </a:extLst>
            </p:cNvPr>
            <p:cNvSpPr/>
            <p:nvPr/>
          </p:nvSpPr>
          <p:spPr bwMode="auto">
            <a:xfrm>
              <a:off x="6474619" y="1908969"/>
              <a:ext cx="289719" cy="142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060" y="0"/>
                  </a:moveTo>
                  <a:lnTo>
                    <a:pt x="540" y="0"/>
                  </a:lnTo>
                  <a:cubicBezTo>
                    <a:pt x="242" y="0"/>
                    <a:pt x="0" y="4851"/>
                    <a:pt x="0" y="10800"/>
                  </a:cubicBezTo>
                  <a:cubicBezTo>
                    <a:pt x="0" y="16790"/>
                    <a:pt x="242" y="21599"/>
                    <a:pt x="540" y="21599"/>
                  </a:cubicBezTo>
                  <a:lnTo>
                    <a:pt x="21060" y="21599"/>
                  </a:lnTo>
                  <a:cubicBezTo>
                    <a:pt x="21357" y="21599"/>
                    <a:pt x="21600" y="16790"/>
                    <a:pt x="21600" y="10800"/>
                  </a:cubicBezTo>
                  <a:cubicBezTo>
                    <a:pt x="21600" y="4851"/>
                    <a:pt x="21357" y="0"/>
                    <a:pt x="21060" y="0"/>
                  </a:cubicBezTo>
                </a:path>
              </a:pathLst>
            </a:custGeom>
            <a:grpFill/>
            <a:ln>
              <a:noFill/>
            </a:ln>
            <a:effectLst/>
          </p:spPr>
          <p:txBody>
            <a:bodyPr lIns="19045" tIns="19045" rIns="19045" bIns="19045"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107" name="深度视觉·原创设计 https://www.docer.com/works?userid=22383862">
              <a:extLst>
                <a:ext uri="{FF2B5EF4-FFF2-40B4-BE49-F238E27FC236}">
                  <a16:creationId xmlns:a16="http://schemas.microsoft.com/office/drawing/2014/main" id="{B36CA62C-648F-34D5-1CA5-C7D7CF3F6BD8}"/>
                </a:ext>
              </a:extLst>
            </p:cNvPr>
            <p:cNvSpPr/>
            <p:nvPr/>
          </p:nvSpPr>
          <p:spPr bwMode="auto">
            <a:xfrm>
              <a:off x="6474619" y="1705769"/>
              <a:ext cx="130175" cy="1301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4799" y="4792"/>
                  </a:moveTo>
                  <a:lnTo>
                    <a:pt x="16800" y="4792"/>
                  </a:lnTo>
                  <a:lnTo>
                    <a:pt x="16800" y="16797"/>
                  </a:lnTo>
                  <a:lnTo>
                    <a:pt x="4799" y="16797"/>
                  </a:lnTo>
                  <a:cubicBezTo>
                    <a:pt x="4799" y="16797"/>
                    <a:pt x="4799" y="4792"/>
                    <a:pt x="4799" y="4792"/>
                  </a:cubicBezTo>
                  <a:close/>
                  <a:moveTo>
                    <a:pt x="2399" y="21600"/>
                  </a:moveTo>
                  <a:lnTo>
                    <a:pt x="19199" y="21600"/>
                  </a:lnTo>
                  <a:cubicBezTo>
                    <a:pt x="20527" y="21600"/>
                    <a:pt x="21600" y="20523"/>
                    <a:pt x="21600" y="19198"/>
                  </a:cubicBezTo>
                  <a:lnTo>
                    <a:pt x="21600" y="2401"/>
                  </a:lnTo>
                  <a:cubicBezTo>
                    <a:pt x="21600" y="1076"/>
                    <a:pt x="20527" y="0"/>
                    <a:pt x="19199" y="0"/>
                  </a:cubicBezTo>
                  <a:lnTo>
                    <a:pt x="2399" y="0"/>
                  </a:lnTo>
                  <a:cubicBezTo>
                    <a:pt x="1072" y="0"/>
                    <a:pt x="0" y="1076"/>
                    <a:pt x="0" y="2401"/>
                  </a:cubicBezTo>
                  <a:lnTo>
                    <a:pt x="0" y="19198"/>
                  </a:lnTo>
                  <a:cubicBezTo>
                    <a:pt x="0" y="20523"/>
                    <a:pt x="1072" y="21600"/>
                    <a:pt x="2399" y="21600"/>
                  </a:cubicBezTo>
                </a:path>
              </a:pathLst>
            </a:custGeom>
            <a:grpFill/>
            <a:ln>
              <a:noFill/>
            </a:ln>
            <a:effectLst/>
          </p:spPr>
          <p:txBody>
            <a:bodyPr lIns="19045" tIns="19045" rIns="19045" bIns="19045"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汉仪正圆-55W" panose="00020600040101010101" pitchFamily="18" charset="-122"/>
                <a:ea typeface="汉仪正圆-55W" panose="00020600040101010101" pitchFamily="18" charset="-122"/>
                <a:sym typeface="汉仪正圆-55W" panose="00020600040101010101" pitchFamily="18" charset="-122"/>
              </a:endParaRPr>
            </a:p>
          </p:txBody>
        </p:sp>
      </p:grpSp>
      <p:sp>
        <p:nvSpPr>
          <p:cNvPr id="108" name="深度视觉·原创设计 https://www.docer.com/works?userid=22383862">
            <a:extLst>
              <a:ext uri="{FF2B5EF4-FFF2-40B4-BE49-F238E27FC236}">
                <a16:creationId xmlns:a16="http://schemas.microsoft.com/office/drawing/2014/main" id="{41B7BE4F-0907-DA42-9A73-277A6CA9FE3D}"/>
              </a:ext>
            </a:extLst>
          </p:cNvPr>
          <p:cNvSpPr/>
          <p:nvPr/>
        </p:nvSpPr>
        <p:spPr>
          <a:xfrm>
            <a:off x="1060053" y="3750242"/>
            <a:ext cx="4925967" cy="1631216"/>
          </a:xfrm>
          <a:prstGeom prst="rect">
            <a:avLst/>
          </a:prstGeom>
        </p:spPr>
        <p:txBody>
          <a:bodyPr wrap="square">
            <a:spAutoFit/>
          </a:bodyPr>
          <a:lstStyle/>
          <a:p>
            <a:pPr lvl="0" defTabSz="1217930">
              <a:lnSpc>
                <a:spcPts val="2000"/>
              </a:lnSpc>
              <a:defRPr/>
            </a:pPr>
            <a:r>
              <a:rPr lang="en-US" altLang="zh-CN" sz="1600">
                <a:latin typeface="汉仪正圆-55W" panose="00020600040101010101" pitchFamily="18" charset="-122"/>
                <a:ea typeface="汉仪正圆-55W" panose="00020600040101010101" pitchFamily="18" charset="-122"/>
                <a:sym typeface="汉仪正圆-55W" panose="00020600040101010101" pitchFamily="18" charset="-122"/>
              </a:rPr>
              <a:t>1.</a:t>
            </a:r>
            <a:r>
              <a:rPr lang="zh-CN" altLang="en-US" sz="1600">
                <a:latin typeface="汉仪正圆-55W" panose="00020600040101010101" pitchFamily="18" charset="-122"/>
                <a:ea typeface="汉仪正圆-55W" panose="00020600040101010101" pitchFamily="18" charset="-122"/>
                <a:sym typeface="汉仪正圆-55W" panose="00020600040101010101" pitchFamily="18" charset="-122"/>
              </a:rPr>
              <a:t>传统的</a:t>
            </a:r>
            <a:r>
              <a:rPr lang="en-US" altLang="zh-CN" sz="1600">
                <a:latin typeface="汉仪正圆-55W" panose="00020600040101010101" pitchFamily="18" charset="-122"/>
                <a:ea typeface="汉仪正圆-55W" panose="00020600040101010101" pitchFamily="18" charset="-122"/>
                <a:sym typeface="汉仪正圆-55W" panose="00020600040101010101" pitchFamily="18" charset="-122"/>
              </a:rPr>
              <a:t>RNN</a:t>
            </a:r>
            <a:r>
              <a:rPr lang="zh-CN" altLang="en-US" sz="1600">
                <a:latin typeface="汉仪正圆-55W" panose="00020600040101010101" pitchFamily="18" charset="-122"/>
                <a:ea typeface="汉仪正圆-55W" panose="00020600040101010101" pitchFamily="18" charset="-122"/>
                <a:sym typeface="汉仪正圆-55W" panose="00020600040101010101" pitchFamily="18" charset="-122"/>
              </a:rPr>
              <a:t>模型可以很好地从时间序列中提取模式</a:t>
            </a:r>
            <a:endParaRPr lang="en-US" altLang="zh-CN" sz="1600">
              <a:latin typeface="汉仪正圆-55W" panose="00020600040101010101" pitchFamily="18" charset="-122"/>
              <a:ea typeface="汉仪正圆-55W" panose="00020600040101010101" pitchFamily="18" charset="-122"/>
              <a:sym typeface="汉仪正圆-55W" panose="00020600040101010101" pitchFamily="18" charset="-122"/>
            </a:endParaRPr>
          </a:p>
          <a:p>
            <a:pPr lvl="0" defTabSz="1217930">
              <a:lnSpc>
                <a:spcPts val="2000"/>
              </a:lnSpc>
              <a:defRPr/>
            </a:pPr>
            <a:r>
              <a:rPr lang="en-US" altLang="zh-CN" sz="1600">
                <a:latin typeface="汉仪正圆-55W" panose="00020600040101010101" pitchFamily="18" charset="-122"/>
                <a:ea typeface="汉仪正圆-55W" panose="00020600040101010101" pitchFamily="18" charset="-122"/>
                <a:sym typeface="汉仪正圆-55W" panose="00020600040101010101" pitchFamily="18" charset="-122"/>
              </a:rPr>
              <a:t>2.</a:t>
            </a:r>
            <a:r>
              <a:rPr lang="zh-CN" altLang="en-US" sz="1600">
                <a:latin typeface="汉仪正圆-55W" panose="00020600040101010101" pitchFamily="18" charset="-122"/>
                <a:ea typeface="汉仪正圆-55W" panose="00020600040101010101" pitchFamily="18" charset="-122"/>
                <a:sym typeface="汉仪正圆-55W" panose="00020600040101010101" pitchFamily="18" charset="-122"/>
              </a:rPr>
              <a:t>但是</a:t>
            </a:r>
            <a:r>
              <a:rPr lang="zh-CN" altLang="en-US" sz="1600" u="sng">
                <a:solidFill>
                  <a:srgbClr val="0070C0"/>
                </a:solidFill>
                <a:latin typeface="汉仪正圆-55W" panose="00020600040101010101" pitchFamily="18" charset="-122"/>
                <a:ea typeface="汉仪正圆-55W" panose="00020600040101010101" pitchFamily="18" charset="-122"/>
                <a:sym typeface="汉仪正圆-55W" panose="00020600040101010101" pitchFamily="18" charset="-122"/>
              </a:rPr>
              <a:t>不合适</a:t>
            </a:r>
            <a:r>
              <a:rPr lang="zh-CN" altLang="en-US" sz="1600">
                <a:latin typeface="汉仪正圆-55W" panose="00020600040101010101" pitchFamily="18" charset="-122"/>
                <a:ea typeface="汉仪正圆-55W" panose="00020600040101010101" pitchFamily="18" charset="-122"/>
                <a:sym typeface="汉仪正圆-55W" panose="00020600040101010101" pitchFamily="18" charset="-122"/>
              </a:rPr>
              <a:t>处理由传感器或其他神经元</a:t>
            </a:r>
            <a:r>
              <a:rPr lang="zh-CN" altLang="en-US" sz="1600" u="sng">
                <a:solidFill>
                  <a:srgbClr val="0070C0"/>
                </a:solidFill>
                <a:latin typeface="汉仪正圆-55W" panose="00020600040101010101" pitchFamily="18" charset="-122"/>
                <a:ea typeface="汉仪正圆-55W" panose="00020600040101010101" pitchFamily="18" charset="-122"/>
                <a:sym typeface="汉仪正圆-55W" panose="00020600040101010101" pitchFamily="18" charset="-122"/>
              </a:rPr>
              <a:t>在连续时间内</a:t>
            </a:r>
            <a:r>
              <a:rPr lang="zh-CN" altLang="en-US" sz="1600">
                <a:latin typeface="汉仪正圆-55W" panose="00020600040101010101" pitchFamily="18" charset="-122"/>
                <a:ea typeface="汉仪正圆-55W" panose="00020600040101010101" pitchFamily="18" charset="-122"/>
                <a:sym typeface="汉仪正圆-55W" panose="00020600040101010101" pitchFamily="18" charset="-122"/>
              </a:rPr>
              <a:t>产生的</a:t>
            </a:r>
            <a:r>
              <a:rPr lang="zh-CN" altLang="en-US" sz="1600" u="sng">
                <a:solidFill>
                  <a:srgbClr val="0070C0"/>
                </a:solidFill>
                <a:latin typeface="汉仪正圆-55W" panose="00020600040101010101" pitchFamily="18" charset="-122"/>
                <a:ea typeface="汉仪正圆-55W" panose="00020600040101010101" pitchFamily="18" charset="-122"/>
                <a:sym typeface="汉仪正圆-55W" panose="00020600040101010101" pitchFamily="18" charset="-122"/>
              </a:rPr>
              <a:t>不规则采样数据</a:t>
            </a:r>
            <a:endParaRPr lang="en-US" altLang="zh-CN" sz="1600" u="sng">
              <a:solidFill>
                <a:srgbClr val="0070C0"/>
              </a:solidFill>
              <a:latin typeface="汉仪正圆-55W" panose="00020600040101010101" pitchFamily="18" charset="-122"/>
              <a:ea typeface="汉仪正圆-55W" panose="00020600040101010101" pitchFamily="18" charset="-122"/>
              <a:sym typeface="汉仪正圆-55W" panose="00020600040101010101" pitchFamily="18" charset="-122"/>
            </a:endParaRPr>
          </a:p>
          <a:p>
            <a:pPr defTabSz="1217930">
              <a:lnSpc>
                <a:spcPts val="2000"/>
              </a:lnSpc>
              <a:defRPr/>
            </a:pPr>
            <a:r>
              <a:rPr lang="zh-CN" altLang="en-US" sz="1200">
                <a:solidFill>
                  <a:schemeClr val="bg1">
                    <a:lumMod val="50000"/>
                  </a:schemeClr>
                </a:solidFill>
                <a:latin typeface="汉仪正圆-55W" panose="00020600040101010101" pitchFamily="18" charset="-122"/>
                <a:ea typeface="汉仪正圆-55W" panose="00020600040101010101" pitchFamily="18" charset="-122"/>
                <a:sym typeface="汉仪正圆-55W" panose="00020600040101010101" pitchFamily="18" charset="-122"/>
              </a:rPr>
              <a:t>这些数据：由事件驱动的传感器生成的时间稀疏</a:t>
            </a:r>
            <a:r>
              <a:rPr lang="en-US" altLang="zh-CN" sz="1200">
                <a:solidFill>
                  <a:schemeClr val="bg1">
                    <a:lumMod val="50000"/>
                  </a:schemeClr>
                </a:solidFill>
                <a:latin typeface="汉仪正圆-55W" panose="00020600040101010101" pitchFamily="18" charset="-122"/>
                <a:ea typeface="汉仪正圆-55W" panose="00020600040101010101" pitchFamily="18" charset="-122"/>
                <a:sym typeface="汉仪正圆-55W" panose="00020600040101010101" pitchFamily="18" charset="-122"/>
              </a:rPr>
              <a:t>(</a:t>
            </a:r>
            <a:r>
              <a:rPr lang="zh-CN" altLang="en-US" sz="1200">
                <a:solidFill>
                  <a:schemeClr val="bg1">
                    <a:lumMod val="50000"/>
                  </a:schemeClr>
                </a:solidFill>
                <a:latin typeface="汉仪正圆-55W" panose="00020600040101010101" pitchFamily="18" charset="-122"/>
                <a:ea typeface="汉仪正圆-55W" panose="00020600040101010101" pitchFamily="18" charset="-122"/>
                <a:sym typeface="汉仪正圆-55W" panose="00020600040101010101" pitchFamily="18" charset="-122"/>
              </a:rPr>
              <a:t>数据</a:t>
            </a:r>
            <a:r>
              <a:rPr lang="en-US" altLang="zh-CN" sz="1200">
                <a:solidFill>
                  <a:schemeClr val="bg1">
                    <a:lumMod val="50000"/>
                  </a:schemeClr>
                </a:solidFill>
                <a:latin typeface="汉仪正圆-55W" panose="00020600040101010101" pitchFamily="18" charset="-122"/>
                <a:ea typeface="汉仪正圆-55W" panose="00020600040101010101" pitchFamily="18" charset="-122"/>
                <a:sym typeface="汉仪正圆-55W" panose="00020600040101010101" pitchFamily="18" charset="-122"/>
              </a:rPr>
              <a:t>)</a:t>
            </a:r>
            <a:r>
              <a:rPr lang="zh-CN" altLang="en-US" sz="1200">
                <a:solidFill>
                  <a:schemeClr val="bg1">
                    <a:lumMod val="50000"/>
                  </a:schemeClr>
                </a:solidFill>
                <a:latin typeface="汉仪正圆-55W" panose="00020600040101010101" pitchFamily="18" charset="-122"/>
                <a:ea typeface="汉仪正圆-55W" panose="00020600040101010101" pitchFamily="18" charset="-122"/>
                <a:sym typeface="汉仪正圆-55W" panose="00020600040101010101" pitchFamily="18" charset="-122"/>
              </a:rPr>
              <a:t>；由事件的异步流产生的；由带着不同更新间隔的多层传感器产生的</a:t>
            </a:r>
            <a:endParaRPr lang="en-US" altLang="zh-CN" sz="1200">
              <a:solidFill>
                <a:schemeClr val="bg1">
                  <a:lumMod val="50000"/>
                </a:schemeClr>
              </a:solidFill>
              <a:latin typeface="汉仪正圆-55W" panose="00020600040101010101" pitchFamily="18" charset="-122"/>
              <a:ea typeface="汉仪正圆-55W" panose="00020600040101010101" pitchFamily="18" charset="-122"/>
              <a:sym typeface="汉仪正圆-55W" panose="00020600040101010101" pitchFamily="18" charset="-122"/>
            </a:endParaRPr>
          </a:p>
          <a:p>
            <a:pPr lvl="0" defTabSz="1217930">
              <a:lnSpc>
                <a:spcPts val="2000"/>
              </a:lnSpc>
              <a:defRPr/>
            </a:pPr>
            <a:endParaRPr lang="zh-CN" altLang="en-US" sz="1600" u="sng">
              <a:solidFill>
                <a:srgbClr val="0070C0"/>
              </a:solidFill>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109" name="深度视觉·原创设计 https://www.docer.com/works?userid=22383862">
            <a:extLst>
              <a:ext uri="{FF2B5EF4-FFF2-40B4-BE49-F238E27FC236}">
                <a16:creationId xmlns:a16="http://schemas.microsoft.com/office/drawing/2014/main" id="{1A19240E-6096-EAB6-FAAB-2657A6DD8F61}"/>
              </a:ext>
            </a:extLst>
          </p:cNvPr>
          <p:cNvSpPr/>
          <p:nvPr/>
        </p:nvSpPr>
        <p:spPr>
          <a:xfrm>
            <a:off x="1060054" y="3428999"/>
            <a:ext cx="1909933" cy="40011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2000" b="1" noProof="0">
                <a:ln>
                  <a:noFill/>
                </a:ln>
                <a:solidFill>
                  <a:schemeClr val="tx1">
                    <a:lumMod val="75000"/>
                    <a:lumOff val="25000"/>
                  </a:schemeClr>
                </a:solidFill>
                <a:effectLst/>
                <a:uLnTx/>
                <a:uFillTx/>
                <a:latin typeface="汉仪正圆-55W" panose="00020600040101010101" pitchFamily="18" charset="-122"/>
                <a:ea typeface="汉仪正圆-55W" panose="00020600040101010101" pitchFamily="18" charset="-122"/>
                <a:cs typeface="Open Sans" pitchFamily="34" charset="0"/>
                <a:sym typeface="汉仪正圆-55W" panose="00020600040101010101" pitchFamily="18" charset="-122"/>
              </a:rPr>
              <a:t>RNN</a:t>
            </a:r>
            <a:endParaRPr kumimoji="0" lang="zh-CN" altLang="en-US" sz="2000" b="1" i="0" u="none" strike="noStrike" kern="1200" cap="none" spc="0" normalizeH="0" baseline="0" noProof="0">
              <a:ln>
                <a:noFill/>
              </a:ln>
              <a:solidFill>
                <a:schemeClr val="tx1">
                  <a:lumMod val="75000"/>
                  <a:lumOff val="25000"/>
                </a:schemeClr>
              </a:solidFill>
              <a:effectLst/>
              <a:uLnTx/>
              <a:uFillTx/>
              <a:latin typeface="汉仪正圆-55W" panose="00020600040101010101" pitchFamily="18" charset="-122"/>
              <a:ea typeface="汉仪正圆-55W" panose="00020600040101010101" pitchFamily="18" charset="-122"/>
              <a:cs typeface="Open Sans" pitchFamily="34" charset="0"/>
              <a:sym typeface="汉仪正圆-55W" panose="00020600040101010101" pitchFamily="18" charset="-122"/>
            </a:endParaRPr>
          </a:p>
        </p:txBody>
      </p:sp>
      <p:sp>
        <p:nvSpPr>
          <p:cNvPr id="111" name="深度视觉·原创设计 https://www.docer.com/works?userid=22383862">
            <a:extLst>
              <a:ext uri="{FF2B5EF4-FFF2-40B4-BE49-F238E27FC236}">
                <a16:creationId xmlns:a16="http://schemas.microsoft.com/office/drawing/2014/main" id="{FC1878A8-2983-39D2-F91B-C483AF53C15A}"/>
              </a:ext>
            </a:extLst>
          </p:cNvPr>
          <p:cNvSpPr/>
          <p:nvPr/>
        </p:nvSpPr>
        <p:spPr>
          <a:xfrm>
            <a:off x="7158506" y="3416708"/>
            <a:ext cx="1758560" cy="40011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2000" b="1" noProof="0">
                <a:ln>
                  <a:noFill/>
                </a:ln>
                <a:solidFill>
                  <a:schemeClr val="tx1">
                    <a:lumMod val="75000"/>
                    <a:lumOff val="25000"/>
                  </a:schemeClr>
                </a:solidFill>
                <a:effectLst/>
                <a:uLnTx/>
                <a:uFillTx/>
                <a:latin typeface="汉仪正圆-55W" panose="00020600040101010101" pitchFamily="18" charset="-122"/>
                <a:ea typeface="汉仪正圆-55W" panose="00020600040101010101" pitchFamily="18" charset="-122"/>
                <a:cs typeface="Open Sans" pitchFamily="34" charset="0"/>
                <a:sym typeface="汉仪正圆-55W" panose="00020600040101010101" pitchFamily="18" charset="-122"/>
              </a:rPr>
              <a:t>Phased RNN</a:t>
            </a:r>
            <a:endParaRPr kumimoji="0" lang="zh-CN" altLang="en-US" sz="2000" b="1" i="0" u="none" strike="noStrike" kern="1200" cap="none" spc="0" normalizeH="0" baseline="0" noProof="0">
              <a:ln>
                <a:noFill/>
              </a:ln>
              <a:solidFill>
                <a:schemeClr val="tx1">
                  <a:lumMod val="75000"/>
                  <a:lumOff val="25000"/>
                </a:schemeClr>
              </a:solidFill>
              <a:effectLst/>
              <a:uLnTx/>
              <a:uFillTx/>
              <a:latin typeface="汉仪正圆-55W" panose="00020600040101010101" pitchFamily="18" charset="-122"/>
              <a:ea typeface="汉仪正圆-55W" panose="00020600040101010101" pitchFamily="18" charset="-122"/>
              <a:cs typeface="Open Sans" pitchFamily="34" charset="0"/>
              <a:sym typeface="汉仪正圆-55W" panose="00020600040101010101" pitchFamily="18" charset="-122"/>
            </a:endParaRPr>
          </a:p>
        </p:txBody>
      </p:sp>
      <p:sp>
        <p:nvSpPr>
          <p:cNvPr id="112" name="深度视觉·原创设计 https://www.docer.com/works?userid=22383862">
            <a:extLst>
              <a:ext uri="{FF2B5EF4-FFF2-40B4-BE49-F238E27FC236}">
                <a16:creationId xmlns:a16="http://schemas.microsoft.com/office/drawing/2014/main" id="{318E3EC5-75D5-C264-2ACB-92CBCB13B034}"/>
              </a:ext>
            </a:extLst>
          </p:cNvPr>
          <p:cNvSpPr/>
          <p:nvPr/>
        </p:nvSpPr>
        <p:spPr>
          <a:xfrm>
            <a:off x="7158506" y="3791387"/>
            <a:ext cx="4925967" cy="2144177"/>
          </a:xfrm>
          <a:prstGeom prst="rect">
            <a:avLst/>
          </a:prstGeom>
        </p:spPr>
        <p:txBody>
          <a:bodyPr wrap="square">
            <a:spAutoFit/>
          </a:bodyPr>
          <a:lstStyle/>
          <a:p>
            <a:pPr lvl="0" defTabSz="1217930">
              <a:lnSpc>
                <a:spcPts val="2000"/>
              </a:lnSpc>
              <a:defRPr/>
            </a:pPr>
            <a:r>
              <a:rPr lang="en-US" altLang="zh-CN" sz="1600">
                <a:latin typeface="汉仪正圆-55W" panose="00020600040101010101" pitchFamily="18" charset="-122"/>
                <a:ea typeface="汉仪正圆-55W" panose="00020600040101010101" pitchFamily="18" charset="-122"/>
                <a:sym typeface="汉仪正圆-55W" panose="00020600040101010101" pitchFamily="18" charset="-122"/>
              </a:rPr>
              <a:t>1.</a:t>
            </a:r>
            <a:r>
              <a:rPr lang="zh-CN" altLang="en-US" sz="1600">
                <a:latin typeface="汉仪正圆-55W" panose="00020600040101010101" pitchFamily="18" charset="-122"/>
                <a:ea typeface="汉仪正圆-55W" panose="00020600040101010101" pitchFamily="18" charset="-122"/>
                <a:sym typeface="汉仪正圆-55W" panose="00020600040101010101" pitchFamily="18" charset="-122"/>
              </a:rPr>
              <a:t>通过加一个</a:t>
            </a:r>
            <a:r>
              <a:rPr lang="zh-CN" altLang="en-US" sz="1600" u="sng">
                <a:solidFill>
                  <a:srgbClr val="0070C0"/>
                </a:solidFill>
                <a:latin typeface="汉仪正圆-55W" panose="00020600040101010101" pitchFamily="18" charset="-122"/>
                <a:ea typeface="汉仪正圆-55W" panose="00020600040101010101" pitchFamily="18" charset="-122"/>
                <a:sym typeface="汉仪正圆-55W" panose="00020600040101010101" pitchFamily="18" charset="-122"/>
              </a:rPr>
              <a:t>新的时间门</a:t>
            </a:r>
            <a:r>
              <a:rPr lang="zh-CN" altLang="en-US" sz="1600">
                <a:latin typeface="汉仪正圆-55W" panose="00020600040101010101" pitchFamily="18" charset="-122"/>
                <a:ea typeface="汉仪正圆-55W" panose="00020600040101010101" pitchFamily="18" charset="-122"/>
                <a:sym typeface="汉仪正圆-55W" panose="00020600040101010101" pitchFamily="18" charset="-122"/>
              </a:rPr>
              <a:t>解决</a:t>
            </a:r>
            <a:r>
              <a:rPr lang="en-US" altLang="zh-CN" sz="1600">
                <a:latin typeface="汉仪正圆-55W" panose="00020600040101010101" pitchFamily="18" charset="-122"/>
                <a:ea typeface="汉仪正圆-55W" panose="00020600040101010101" pitchFamily="18" charset="-122"/>
                <a:sym typeface="汉仪正圆-55W" panose="00020600040101010101" pitchFamily="18" charset="-122"/>
              </a:rPr>
              <a:t>RNN</a:t>
            </a:r>
            <a:r>
              <a:rPr lang="zh-CN" altLang="en-US" sz="1600">
                <a:latin typeface="汉仪正圆-55W" panose="00020600040101010101" pitchFamily="18" charset="-122"/>
                <a:ea typeface="汉仪正圆-55W" panose="00020600040101010101" pitchFamily="18" charset="-122"/>
                <a:sym typeface="汉仪正圆-55W" panose="00020600040101010101" pitchFamily="18" charset="-122"/>
              </a:rPr>
              <a:t>中第二个问题</a:t>
            </a:r>
            <a:endParaRPr lang="en-US" altLang="zh-CN" sz="1600">
              <a:latin typeface="汉仪正圆-55W" panose="00020600040101010101" pitchFamily="18" charset="-122"/>
              <a:ea typeface="汉仪正圆-55W" panose="00020600040101010101" pitchFamily="18" charset="-122"/>
              <a:sym typeface="汉仪正圆-55W" panose="00020600040101010101" pitchFamily="18" charset="-122"/>
            </a:endParaRPr>
          </a:p>
          <a:p>
            <a:pPr defTabSz="1217930">
              <a:lnSpc>
                <a:spcPts val="2000"/>
              </a:lnSpc>
              <a:defRPr/>
            </a:pPr>
            <a:r>
              <a:rPr lang="zh-CN" altLang="en-US" sz="1200">
                <a:solidFill>
                  <a:schemeClr val="bg1">
                    <a:lumMod val="50000"/>
                  </a:schemeClr>
                </a:solidFill>
                <a:latin typeface="汉仪正圆-55W" panose="00020600040101010101" pitchFamily="18" charset="-122"/>
                <a:ea typeface="汉仪正圆-55W" panose="00020600040101010101" pitchFamily="18" charset="-122"/>
                <a:sym typeface="汉仪正圆-55W" panose="00020600040101010101" pitchFamily="18" charset="-122"/>
              </a:rPr>
              <a:t>这个门被一个带有一定频率范围的参数化波动且这个参数化波动只在周期的一小部分产生对记忆细胞的更新</a:t>
            </a:r>
            <a:endParaRPr lang="en-US" altLang="zh-CN" sz="1200">
              <a:solidFill>
                <a:schemeClr val="bg1">
                  <a:lumMod val="50000"/>
                </a:schemeClr>
              </a:solidFill>
              <a:latin typeface="汉仪正圆-55W" panose="00020600040101010101" pitchFamily="18" charset="-122"/>
              <a:ea typeface="汉仪正圆-55W" panose="00020600040101010101" pitchFamily="18" charset="-122"/>
              <a:sym typeface="汉仪正圆-55W" panose="00020600040101010101" pitchFamily="18" charset="-122"/>
            </a:endParaRPr>
          </a:p>
          <a:p>
            <a:pPr defTabSz="1217930">
              <a:lnSpc>
                <a:spcPts val="2000"/>
              </a:lnSpc>
              <a:defRPr/>
            </a:pPr>
            <a:r>
              <a:rPr lang="en-US" altLang="zh-CN" sz="1600">
                <a:latin typeface="汉仪正圆-55W" panose="00020600040101010101" pitchFamily="18" charset="-122"/>
                <a:ea typeface="汉仪正圆-55W" panose="00020600040101010101" pitchFamily="18" charset="-122"/>
                <a:sym typeface="汉仪正圆-55W" panose="00020600040101010101" pitchFamily="18" charset="-122"/>
              </a:rPr>
              <a:t>2.</a:t>
            </a:r>
            <a:r>
              <a:rPr lang="zh-CN" altLang="en-US" sz="1600">
                <a:latin typeface="汉仪正圆-55W" panose="00020600040101010101" pitchFamily="18" charset="-122"/>
                <a:ea typeface="汉仪正圆-55W" panose="00020600040101010101" pitchFamily="18" charset="-122"/>
                <a:sym typeface="汉仪正圆-55W" panose="00020600040101010101" pitchFamily="18" charset="-122"/>
              </a:rPr>
              <a:t>可以实现更快的收敛</a:t>
            </a:r>
            <a:endParaRPr lang="en-US" altLang="zh-CN" sz="1600">
              <a:latin typeface="汉仪正圆-55W" panose="00020600040101010101" pitchFamily="18" charset="-122"/>
              <a:ea typeface="汉仪正圆-55W" panose="00020600040101010101" pitchFamily="18" charset="-122"/>
              <a:sym typeface="汉仪正圆-55W" panose="00020600040101010101" pitchFamily="18" charset="-122"/>
            </a:endParaRPr>
          </a:p>
          <a:p>
            <a:pPr defTabSz="1217930">
              <a:lnSpc>
                <a:spcPts val="2000"/>
              </a:lnSpc>
              <a:defRPr/>
            </a:pPr>
            <a:r>
              <a:rPr lang="en-US" altLang="zh-CN" sz="1600">
                <a:latin typeface="汉仪正圆-55W" panose="00020600040101010101" pitchFamily="18" charset="-122"/>
                <a:ea typeface="汉仪正圆-55W" panose="00020600040101010101" pitchFamily="18" charset="-122"/>
                <a:sym typeface="汉仪正圆-55W" panose="00020600040101010101" pitchFamily="18" charset="-122"/>
              </a:rPr>
              <a:t>3.</a:t>
            </a:r>
            <a:r>
              <a:rPr lang="zh-CN" altLang="en-US" sz="1600">
                <a:latin typeface="汉仪正圆-55W" panose="00020600040101010101" pitchFamily="18" charset="-122"/>
                <a:ea typeface="汉仪正圆-55W" panose="00020600040101010101" pitchFamily="18" charset="-122"/>
                <a:sym typeface="汉仪正圆-55W" panose="00020600040101010101" pitchFamily="18" charset="-122"/>
              </a:rPr>
              <a:t>这个模型整合了</a:t>
            </a:r>
            <a:r>
              <a:rPr lang="zh-CN" altLang="en-US" sz="1600" u="sng">
                <a:solidFill>
                  <a:srgbClr val="0070C0"/>
                </a:solidFill>
                <a:latin typeface="汉仪正圆-55W" panose="00020600040101010101" pitchFamily="18" charset="-122"/>
                <a:ea typeface="汉仪正圆-55W" panose="00020600040101010101" pitchFamily="18" charset="-122"/>
                <a:sym typeface="汉仪正圆-55W" panose="00020600040101010101" pitchFamily="18" charset="-122"/>
              </a:rPr>
              <a:t>来自任意采样概率</a:t>
            </a:r>
            <a:r>
              <a:rPr lang="zh-CN" altLang="en-US" sz="1600">
                <a:latin typeface="汉仪正圆-55W" panose="00020600040101010101" pitchFamily="18" charset="-122"/>
                <a:ea typeface="汉仪正圆-55W" panose="00020600040101010101" pitchFamily="18" charset="-122"/>
                <a:sym typeface="汉仪正圆-55W" panose="00020600040101010101" pitchFamily="18" charset="-122"/>
              </a:rPr>
              <a:t>的传感器的输入，从而开辟了新的用于</a:t>
            </a:r>
            <a:r>
              <a:rPr lang="zh-CN" altLang="en-US" sz="1600" u="sng">
                <a:solidFill>
                  <a:srgbClr val="0070C0"/>
                </a:solidFill>
                <a:latin typeface="汉仪正圆-55W" panose="00020600040101010101" pitchFamily="18" charset="-122"/>
                <a:ea typeface="汉仪正圆-55W" panose="00020600040101010101" pitchFamily="18" charset="-122"/>
                <a:sym typeface="汉仪正圆-55W" panose="00020600040101010101" pitchFamily="18" charset="-122"/>
              </a:rPr>
              <a:t>处理携带时间信息的异步感官事件</a:t>
            </a:r>
            <a:r>
              <a:rPr lang="zh-CN" altLang="en-US" sz="1600">
                <a:latin typeface="汉仪正圆-55W" panose="00020600040101010101" pitchFamily="18" charset="-122"/>
                <a:ea typeface="汉仪正圆-55W" panose="00020600040101010101" pitchFamily="18" charset="-122"/>
                <a:sym typeface="汉仪正圆-55W" panose="00020600040101010101" pitchFamily="18" charset="-122"/>
              </a:rPr>
              <a:t>的研究领域</a:t>
            </a:r>
          </a:p>
          <a:p>
            <a:pPr lvl="0" defTabSz="1217930">
              <a:lnSpc>
                <a:spcPts val="2000"/>
              </a:lnSpc>
              <a:defRPr/>
            </a:pPr>
            <a:endParaRPr lang="en-US" altLang="zh-CN" sz="1600">
              <a:latin typeface="汉仪正圆-55W" panose="00020600040101010101" pitchFamily="18" charset="-122"/>
              <a:ea typeface="汉仪正圆-55W" panose="00020600040101010101" pitchFamily="18" charset="-122"/>
              <a:sym typeface="汉仪正圆-55W" panose="00020600040101010101" pitchFamily="18" charset="-122"/>
            </a:endParaRPr>
          </a:p>
        </p:txBody>
      </p:sp>
      <p:pic>
        <p:nvPicPr>
          <p:cNvPr id="115" name="图片 114" descr="图示, 示意图&#10;&#10;描述已自动生成">
            <a:extLst>
              <a:ext uri="{FF2B5EF4-FFF2-40B4-BE49-F238E27FC236}">
                <a16:creationId xmlns:a16="http://schemas.microsoft.com/office/drawing/2014/main" id="{CD7D6096-55D2-1B29-F15E-9A069456B4C6}"/>
              </a:ext>
            </a:extLst>
          </p:cNvPr>
          <p:cNvPicPr>
            <a:picLocks noChangeAspect="1"/>
          </p:cNvPicPr>
          <p:nvPr/>
        </p:nvPicPr>
        <p:blipFill>
          <a:blip r:embed="rId3"/>
          <a:stretch>
            <a:fillRect/>
          </a:stretch>
        </p:blipFill>
        <p:spPr>
          <a:xfrm>
            <a:off x="7715845" y="366671"/>
            <a:ext cx="4368628" cy="310904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08"/>
                                        </p:tgtEl>
                                        <p:attrNameLst>
                                          <p:attrName>style.visibility</p:attrName>
                                        </p:attrNameLst>
                                      </p:cBhvr>
                                      <p:to>
                                        <p:strVal val="visible"/>
                                      </p:to>
                                    </p:set>
                                    <p:animEffect transition="in" filter="fade">
                                      <p:cBhvr>
                                        <p:cTn id="7" dur="1000"/>
                                        <p:tgtEl>
                                          <p:spTgt spid="108"/>
                                        </p:tgtEl>
                                      </p:cBhvr>
                                    </p:animEffect>
                                    <p:anim calcmode="lin" valueType="num">
                                      <p:cBhvr>
                                        <p:cTn id="8" dur="1000" fill="hold"/>
                                        <p:tgtEl>
                                          <p:spTgt spid="108"/>
                                        </p:tgtEl>
                                        <p:attrNameLst>
                                          <p:attrName>ppt_x</p:attrName>
                                        </p:attrNameLst>
                                      </p:cBhvr>
                                      <p:tavLst>
                                        <p:tav tm="0">
                                          <p:val>
                                            <p:strVal val="#ppt_x"/>
                                          </p:val>
                                        </p:tav>
                                        <p:tav tm="100000">
                                          <p:val>
                                            <p:strVal val="#ppt_x"/>
                                          </p:val>
                                        </p:tav>
                                      </p:tavLst>
                                    </p:anim>
                                    <p:anim calcmode="lin" valueType="num">
                                      <p:cBhvr>
                                        <p:cTn id="9" dur="1000" fill="hold"/>
                                        <p:tgtEl>
                                          <p:spTgt spid="108"/>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09"/>
                                        </p:tgtEl>
                                        <p:attrNameLst>
                                          <p:attrName>style.visibility</p:attrName>
                                        </p:attrNameLst>
                                      </p:cBhvr>
                                      <p:to>
                                        <p:strVal val="visible"/>
                                      </p:to>
                                    </p:set>
                                    <p:animEffect transition="in" filter="fade">
                                      <p:cBhvr>
                                        <p:cTn id="12" dur="1000"/>
                                        <p:tgtEl>
                                          <p:spTgt spid="109"/>
                                        </p:tgtEl>
                                      </p:cBhvr>
                                    </p:animEffect>
                                    <p:anim calcmode="lin" valueType="num">
                                      <p:cBhvr>
                                        <p:cTn id="13" dur="1000" fill="hold"/>
                                        <p:tgtEl>
                                          <p:spTgt spid="109"/>
                                        </p:tgtEl>
                                        <p:attrNameLst>
                                          <p:attrName>ppt_x</p:attrName>
                                        </p:attrNameLst>
                                      </p:cBhvr>
                                      <p:tavLst>
                                        <p:tav tm="0">
                                          <p:val>
                                            <p:strVal val="#ppt_x"/>
                                          </p:val>
                                        </p:tav>
                                        <p:tav tm="100000">
                                          <p:val>
                                            <p:strVal val="#ppt_x"/>
                                          </p:val>
                                        </p:tav>
                                      </p:tavLst>
                                    </p:anim>
                                    <p:anim calcmode="lin" valueType="num">
                                      <p:cBhvr>
                                        <p:cTn id="14" dur="1000" fill="hold"/>
                                        <p:tgtEl>
                                          <p:spTgt spid="109"/>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11"/>
                                        </p:tgtEl>
                                        <p:attrNameLst>
                                          <p:attrName>style.visibility</p:attrName>
                                        </p:attrNameLst>
                                      </p:cBhvr>
                                      <p:to>
                                        <p:strVal val="visible"/>
                                      </p:to>
                                    </p:set>
                                    <p:animEffect transition="in" filter="fade">
                                      <p:cBhvr>
                                        <p:cTn id="17" dur="1000"/>
                                        <p:tgtEl>
                                          <p:spTgt spid="111"/>
                                        </p:tgtEl>
                                      </p:cBhvr>
                                    </p:animEffect>
                                    <p:anim calcmode="lin" valueType="num">
                                      <p:cBhvr>
                                        <p:cTn id="18" dur="1000" fill="hold"/>
                                        <p:tgtEl>
                                          <p:spTgt spid="111"/>
                                        </p:tgtEl>
                                        <p:attrNameLst>
                                          <p:attrName>ppt_x</p:attrName>
                                        </p:attrNameLst>
                                      </p:cBhvr>
                                      <p:tavLst>
                                        <p:tav tm="0">
                                          <p:val>
                                            <p:strVal val="#ppt_x"/>
                                          </p:val>
                                        </p:tav>
                                        <p:tav tm="100000">
                                          <p:val>
                                            <p:strVal val="#ppt_x"/>
                                          </p:val>
                                        </p:tav>
                                      </p:tavLst>
                                    </p:anim>
                                    <p:anim calcmode="lin" valueType="num">
                                      <p:cBhvr>
                                        <p:cTn id="19" dur="1000" fill="hold"/>
                                        <p:tgtEl>
                                          <p:spTgt spid="111"/>
                                        </p:tgtEl>
                                        <p:attrNameLst>
                                          <p:attrName>ppt_y</p:attrName>
                                        </p:attrNameLst>
                                      </p:cBhvr>
                                      <p:tavLst>
                                        <p:tav tm="0">
                                          <p:val>
                                            <p:strVal val="#ppt_y+.1"/>
                                          </p:val>
                                        </p:tav>
                                        <p:tav tm="100000">
                                          <p:val>
                                            <p:strVal val="#ppt_y"/>
                                          </p:val>
                                        </p:tav>
                                      </p:tavLst>
                                    </p:anim>
                                  </p:childTnLst>
                                </p:cTn>
                              </p:par>
                            </p:childTnLst>
                          </p:cTn>
                        </p:par>
                        <p:par>
                          <p:cTn id="20" fill="hold">
                            <p:stCondLst>
                              <p:cond delay="1000"/>
                            </p:stCondLst>
                            <p:childTnLst>
                              <p:par>
                                <p:cTn id="21" presetID="42" presetClass="entr" presetSubtype="0" fill="hold" grpId="0" nodeType="afterEffect">
                                  <p:stCondLst>
                                    <p:cond delay="0"/>
                                  </p:stCondLst>
                                  <p:childTnLst>
                                    <p:set>
                                      <p:cBhvr>
                                        <p:cTn id="22" dur="1" fill="hold">
                                          <p:stCondLst>
                                            <p:cond delay="0"/>
                                          </p:stCondLst>
                                        </p:cTn>
                                        <p:tgtEl>
                                          <p:spTgt spid="112"/>
                                        </p:tgtEl>
                                        <p:attrNameLst>
                                          <p:attrName>style.visibility</p:attrName>
                                        </p:attrNameLst>
                                      </p:cBhvr>
                                      <p:to>
                                        <p:strVal val="visible"/>
                                      </p:to>
                                    </p:set>
                                    <p:animEffect transition="in" filter="fade">
                                      <p:cBhvr>
                                        <p:cTn id="23" dur="1000"/>
                                        <p:tgtEl>
                                          <p:spTgt spid="112"/>
                                        </p:tgtEl>
                                      </p:cBhvr>
                                    </p:animEffect>
                                    <p:anim calcmode="lin" valueType="num">
                                      <p:cBhvr>
                                        <p:cTn id="24" dur="1000" fill="hold"/>
                                        <p:tgtEl>
                                          <p:spTgt spid="112"/>
                                        </p:tgtEl>
                                        <p:attrNameLst>
                                          <p:attrName>ppt_x</p:attrName>
                                        </p:attrNameLst>
                                      </p:cBhvr>
                                      <p:tavLst>
                                        <p:tav tm="0">
                                          <p:val>
                                            <p:strVal val="#ppt_x"/>
                                          </p:val>
                                        </p:tav>
                                        <p:tav tm="100000">
                                          <p:val>
                                            <p:strVal val="#ppt_x"/>
                                          </p:val>
                                        </p:tav>
                                      </p:tavLst>
                                    </p:anim>
                                    <p:anim calcmode="lin" valueType="num">
                                      <p:cBhvr>
                                        <p:cTn id="25" dur="1000" fill="hold"/>
                                        <p:tgtEl>
                                          <p:spTgt spid="1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 grpId="0"/>
      <p:bldP spid="109" grpId="0"/>
      <p:bldP spid="111" grpId="0"/>
      <p:bldP spid="11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深度视觉·原创设计 https://www.docer.com/works?userid=22383862"/>
          <p:cNvSpPr/>
          <p:nvPr/>
        </p:nvSpPr>
        <p:spPr>
          <a:xfrm flipH="1">
            <a:off x="11252019" y="5989229"/>
            <a:ext cx="939981" cy="868771"/>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55" name="深度视觉·原创设计 https://www.docer.com/works?userid=22383862"/>
          <p:cNvSpPr/>
          <p:nvPr/>
        </p:nvSpPr>
        <p:spPr>
          <a:xfrm rot="10800000" flipH="1">
            <a:off x="0" y="0"/>
            <a:ext cx="939981" cy="868771"/>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56" name="深度视觉·原创设计 https://www.docer.com/works?userid=22383862"/>
          <p:cNvSpPr/>
          <p:nvPr/>
        </p:nvSpPr>
        <p:spPr>
          <a:xfrm>
            <a:off x="4535714" y="350796"/>
            <a:ext cx="3120572" cy="5179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57" name="深度视觉·原创设计 https://www.docer.com/works?userid=22383862"/>
          <p:cNvSpPr txBox="1"/>
          <p:nvPr/>
        </p:nvSpPr>
        <p:spPr>
          <a:xfrm>
            <a:off x="4966459" y="455895"/>
            <a:ext cx="2259081" cy="307777"/>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000" i="0" u="none" strike="noStrike" kern="1200" cap="none" spc="300" normalizeH="0" baseline="0" noProof="0">
                <a:ln>
                  <a:noFill/>
                </a:ln>
                <a:solidFill>
                  <a:schemeClr val="tx1">
                    <a:lumMod val="75000"/>
                    <a:lumOff val="25000"/>
                  </a:schemeClr>
                </a:solidFill>
                <a:effectLst/>
                <a:uLnTx/>
                <a:uFillTx/>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rPr>
              <a:t>1 I</a:t>
            </a:r>
            <a:r>
              <a:rPr lang="en-US" altLang="zh-CN" sz="2000" spc="300">
                <a:solidFill>
                  <a:schemeClr val="tx1">
                    <a:lumMod val="75000"/>
                    <a:lumOff val="25000"/>
                  </a:schemeClr>
                </a:solidFill>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rPr>
              <a:t>ntroduction</a:t>
            </a:r>
            <a:endParaRPr kumimoji="0" lang="zh-CN" altLang="en-US" sz="2000" i="0" u="none" strike="noStrike" kern="1200" cap="none" spc="300" normalizeH="0" baseline="0" noProof="0">
              <a:ln>
                <a:noFill/>
              </a:ln>
              <a:solidFill>
                <a:schemeClr val="tx1">
                  <a:lumMod val="75000"/>
                  <a:lumOff val="25000"/>
                </a:schemeClr>
              </a:solidFill>
              <a:effectLst/>
              <a:uLnTx/>
              <a:uFillTx/>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endParaRPr>
          </a:p>
        </p:txBody>
      </p:sp>
      <p:pic>
        <p:nvPicPr>
          <p:cNvPr id="61" name="图片 60">
            <a:extLst>
              <a:ext uri="{FF2B5EF4-FFF2-40B4-BE49-F238E27FC236}">
                <a16:creationId xmlns:a16="http://schemas.microsoft.com/office/drawing/2014/main" id="{0E225127-73A2-E00D-95A0-E3FB62F215DD}"/>
              </a:ext>
            </a:extLst>
          </p:cNvPr>
          <p:cNvPicPr>
            <a:picLocks noChangeAspect="1"/>
          </p:cNvPicPr>
          <p:nvPr/>
        </p:nvPicPr>
        <p:blipFill>
          <a:blip r:embed="rId3"/>
          <a:stretch>
            <a:fillRect/>
          </a:stretch>
        </p:blipFill>
        <p:spPr>
          <a:xfrm>
            <a:off x="-1" y="1085522"/>
            <a:ext cx="4353533" cy="2343477"/>
          </a:xfrm>
          <a:prstGeom prst="rect">
            <a:avLst/>
          </a:prstGeom>
        </p:spPr>
      </p:pic>
      <p:grpSp>
        <p:nvGrpSpPr>
          <p:cNvPr id="87" name="深度视觉·原创设计 https://www.docer.com/works?userid=22383862">
            <a:extLst>
              <a:ext uri="{FF2B5EF4-FFF2-40B4-BE49-F238E27FC236}">
                <a16:creationId xmlns:a16="http://schemas.microsoft.com/office/drawing/2014/main" id="{EA6D4B5E-E6D6-C7ED-D21F-B86CF3CA0F1B}"/>
              </a:ext>
            </a:extLst>
          </p:cNvPr>
          <p:cNvGrpSpPr/>
          <p:nvPr/>
        </p:nvGrpSpPr>
        <p:grpSpPr>
          <a:xfrm>
            <a:off x="472259" y="3505276"/>
            <a:ext cx="454039" cy="454814"/>
            <a:chOff x="7275629" y="3973834"/>
            <a:chExt cx="464344" cy="465138"/>
          </a:xfrm>
          <a:solidFill>
            <a:schemeClr val="accent1"/>
          </a:solidFill>
        </p:grpSpPr>
        <p:sp>
          <p:nvSpPr>
            <p:cNvPr id="88" name="深度视觉·原创设计 https://www.docer.com/works?userid=22383862">
              <a:extLst>
                <a:ext uri="{FF2B5EF4-FFF2-40B4-BE49-F238E27FC236}">
                  <a16:creationId xmlns:a16="http://schemas.microsoft.com/office/drawing/2014/main" id="{6E0763B9-3907-946D-DE1D-51F3838556BB}"/>
                </a:ext>
              </a:extLst>
            </p:cNvPr>
            <p:cNvSpPr/>
            <p:nvPr/>
          </p:nvSpPr>
          <p:spPr bwMode="auto">
            <a:xfrm>
              <a:off x="7275629" y="4017490"/>
              <a:ext cx="423069" cy="421482"/>
            </a:xfrm>
            <a:custGeom>
              <a:avLst/>
              <a:gdLst>
                <a:gd name="T0" fmla="+- 0 10849 98"/>
                <a:gd name="T1" fmla="*/ T0 w 21502"/>
                <a:gd name="T2" fmla="*/ 10800 h 21600"/>
                <a:gd name="T3" fmla="+- 0 10849 98"/>
                <a:gd name="T4" fmla="*/ T3 w 21502"/>
                <a:gd name="T5" fmla="*/ 10800 h 21600"/>
                <a:gd name="T6" fmla="+- 0 10849 98"/>
                <a:gd name="T7" fmla="*/ T6 w 21502"/>
                <a:gd name="T8" fmla="*/ 10800 h 21600"/>
                <a:gd name="T9" fmla="+- 0 10849 98"/>
                <a:gd name="T10" fmla="*/ T9 w 21502"/>
                <a:gd name="T11" fmla="*/ 10800 h 21600"/>
              </a:gdLst>
              <a:ahLst/>
              <a:cxnLst>
                <a:cxn ang="0">
                  <a:pos x="T1" y="T2"/>
                </a:cxn>
                <a:cxn ang="0">
                  <a:pos x="T4" y="T5"/>
                </a:cxn>
                <a:cxn ang="0">
                  <a:pos x="T7" y="T8"/>
                </a:cxn>
                <a:cxn ang="0">
                  <a:pos x="T10" y="T11"/>
                </a:cxn>
              </a:cxnLst>
              <a:rect l="0" t="0" r="r" b="b"/>
              <a:pathLst>
                <a:path w="21502" h="21600">
                  <a:moveTo>
                    <a:pt x="19917" y="7880"/>
                  </a:moveTo>
                  <a:lnTo>
                    <a:pt x="18875" y="8932"/>
                  </a:lnTo>
                  <a:cubicBezTo>
                    <a:pt x="18730" y="9079"/>
                    <a:pt x="18497" y="9079"/>
                    <a:pt x="18353" y="8932"/>
                  </a:cubicBezTo>
                  <a:lnTo>
                    <a:pt x="17048" y="7617"/>
                  </a:lnTo>
                  <a:lnTo>
                    <a:pt x="15991" y="10290"/>
                  </a:lnTo>
                  <a:lnTo>
                    <a:pt x="16080" y="10064"/>
                  </a:lnTo>
                  <a:cubicBezTo>
                    <a:pt x="13859" y="7826"/>
                    <a:pt x="11601" y="7544"/>
                    <a:pt x="9565" y="7291"/>
                  </a:cubicBezTo>
                  <a:cubicBezTo>
                    <a:pt x="8910" y="7210"/>
                    <a:pt x="8276" y="7126"/>
                    <a:pt x="7652" y="6990"/>
                  </a:cubicBezTo>
                  <a:lnTo>
                    <a:pt x="13918" y="4456"/>
                  </a:lnTo>
                  <a:lnTo>
                    <a:pt x="12652" y="3179"/>
                  </a:lnTo>
                  <a:cubicBezTo>
                    <a:pt x="12508" y="3033"/>
                    <a:pt x="12508" y="2798"/>
                    <a:pt x="12652" y="2652"/>
                  </a:cubicBezTo>
                  <a:lnTo>
                    <a:pt x="13695" y="1598"/>
                  </a:lnTo>
                  <a:cubicBezTo>
                    <a:pt x="13840" y="1453"/>
                    <a:pt x="14073" y="1453"/>
                    <a:pt x="14217" y="1598"/>
                  </a:cubicBezTo>
                  <a:lnTo>
                    <a:pt x="19917" y="7353"/>
                  </a:lnTo>
                  <a:cubicBezTo>
                    <a:pt x="20062" y="7499"/>
                    <a:pt x="20062" y="7734"/>
                    <a:pt x="19917" y="7880"/>
                  </a:cubicBezTo>
                  <a:moveTo>
                    <a:pt x="12292" y="19639"/>
                  </a:moveTo>
                  <a:cubicBezTo>
                    <a:pt x="12200" y="19872"/>
                    <a:pt x="11999" y="20044"/>
                    <a:pt x="11756" y="20095"/>
                  </a:cubicBezTo>
                  <a:cubicBezTo>
                    <a:pt x="11700" y="20106"/>
                    <a:pt x="11643" y="20111"/>
                    <a:pt x="11587" y="20110"/>
                  </a:cubicBezTo>
                  <a:cubicBezTo>
                    <a:pt x="11400" y="20105"/>
                    <a:pt x="11219" y="20030"/>
                    <a:pt x="11084" y="19892"/>
                  </a:cubicBezTo>
                  <a:lnTo>
                    <a:pt x="1692" y="10517"/>
                  </a:lnTo>
                  <a:cubicBezTo>
                    <a:pt x="1519" y="10343"/>
                    <a:pt x="1443" y="10094"/>
                    <a:pt x="1488" y="9852"/>
                  </a:cubicBezTo>
                  <a:cubicBezTo>
                    <a:pt x="1533" y="9610"/>
                    <a:pt x="1695" y="9407"/>
                    <a:pt x="1917" y="9308"/>
                  </a:cubicBezTo>
                  <a:lnTo>
                    <a:pt x="6505" y="7453"/>
                  </a:lnTo>
                  <a:cubicBezTo>
                    <a:pt x="9597" y="8490"/>
                    <a:pt x="12689" y="7491"/>
                    <a:pt x="15781" y="10821"/>
                  </a:cubicBezTo>
                  <a:cubicBezTo>
                    <a:pt x="15781" y="10821"/>
                    <a:pt x="12292" y="19639"/>
                    <a:pt x="12292" y="19639"/>
                  </a:cubicBezTo>
                  <a:close/>
                  <a:moveTo>
                    <a:pt x="15260" y="545"/>
                  </a:moveTo>
                  <a:cubicBezTo>
                    <a:pt x="14912" y="193"/>
                    <a:pt x="14449" y="0"/>
                    <a:pt x="13956" y="0"/>
                  </a:cubicBezTo>
                  <a:cubicBezTo>
                    <a:pt x="13463" y="0"/>
                    <a:pt x="13000" y="193"/>
                    <a:pt x="12651" y="546"/>
                  </a:cubicBezTo>
                  <a:lnTo>
                    <a:pt x="11610" y="1598"/>
                  </a:lnTo>
                  <a:cubicBezTo>
                    <a:pt x="11261" y="1949"/>
                    <a:pt x="11068" y="2417"/>
                    <a:pt x="11068" y="2915"/>
                  </a:cubicBezTo>
                  <a:cubicBezTo>
                    <a:pt x="11068" y="3265"/>
                    <a:pt x="11164" y="3601"/>
                    <a:pt x="11342" y="3893"/>
                  </a:cubicBezTo>
                  <a:lnTo>
                    <a:pt x="1324" y="7944"/>
                  </a:lnTo>
                  <a:cubicBezTo>
                    <a:pt x="654" y="8241"/>
                    <a:pt x="173" y="8851"/>
                    <a:pt x="38" y="9575"/>
                  </a:cubicBezTo>
                  <a:cubicBezTo>
                    <a:pt x="-98" y="10302"/>
                    <a:pt x="130" y="11048"/>
                    <a:pt x="654" y="11576"/>
                  </a:cubicBezTo>
                  <a:lnTo>
                    <a:pt x="10041" y="20946"/>
                  </a:lnTo>
                  <a:cubicBezTo>
                    <a:pt x="10445" y="21354"/>
                    <a:pt x="10982" y="21586"/>
                    <a:pt x="11549" y="21599"/>
                  </a:cubicBezTo>
                  <a:cubicBezTo>
                    <a:pt x="11562" y="21599"/>
                    <a:pt x="11593" y="21599"/>
                    <a:pt x="11605" y="21599"/>
                  </a:cubicBezTo>
                  <a:cubicBezTo>
                    <a:pt x="11754" y="21599"/>
                    <a:pt x="11906" y="21584"/>
                    <a:pt x="12056" y="21553"/>
                  </a:cubicBezTo>
                  <a:cubicBezTo>
                    <a:pt x="12789" y="21399"/>
                    <a:pt x="13390" y="20888"/>
                    <a:pt x="13662" y="20191"/>
                  </a:cubicBezTo>
                  <a:lnTo>
                    <a:pt x="17604" y="10229"/>
                  </a:lnTo>
                  <a:cubicBezTo>
                    <a:pt x="17902" y="10426"/>
                    <a:pt x="18250" y="10532"/>
                    <a:pt x="18613" y="10532"/>
                  </a:cubicBezTo>
                  <a:cubicBezTo>
                    <a:pt x="19107" y="10532"/>
                    <a:pt x="19570" y="10338"/>
                    <a:pt x="19918" y="9986"/>
                  </a:cubicBezTo>
                  <a:lnTo>
                    <a:pt x="20957" y="8937"/>
                  </a:lnTo>
                  <a:cubicBezTo>
                    <a:pt x="21308" y="8585"/>
                    <a:pt x="21502" y="8116"/>
                    <a:pt x="21502" y="7617"/>
                  </a:cubicBezTo>
                  <a:cubicBezTo>
                    <a:pt x="21502" y="7117"/>
                    <a:pt x="21308" y="6648"/>
                    <a:pt x="20961" y="6300"/>
                  </a:cubicBezTo>
                  <a:cubicBezTo>
                    <a:pt x="20961" y="6300"/>
                    <a:pt x="15260" y="545"/>
                    <a:pt x="15260" y="545"/>
                  </a:cubicBezTo>
                  <a:close/>
                </a:path>
              </a:pathLst>
            </a:custGeom>
            <a:grpFill/>
            <a:ln>
              <a:noFill/>
            </a:ln>
            <a:effectLst/>
          </p:spPr>
          <p:txBody>
            <a:bodyPr lIns="19045" tIns="19045" rIns="19045" bIns="19045"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89" name="深度视觉·原创设计 https://www.docer.com/works?userid=22383862">
              <a:extLst>
                <a:ext uri="{FF2B5EF4-FFF2-40B4-BE49-F238E27FC236}">
                  <a16:creationId xmlns:a16="http://schemas.microsoft.com/office/drawing/2014/main" id="{A7B8F318-AF00-09B3-670D-834EF7166729}"/>
                </a:ext>
              </a:extLst>
            </p:cNvPr>
            <p:cNvSpPr/>
            <p:nvPr/>
          </p:nvSpPr>
          <p:spPr bwMode="auto">
            <a:xfrm>
              <a:off x="7478829" y="4206403"/>
              <a:ext cx="72231" cy="730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4320"/>
                  </a:moveTo>
                  <a:cubicBezTo>
                    <a:pt x="14381" y="4320"/>
                    <a:pt x="17279" y="7222"/>
                    <a:pt x="17279" y="10800"/>
                  </a:cubicBezTo>
                  <a:cubicBezTo>
                    <a:pt x="17279" y="14377"/>
                    <a:pt x="14381" y="17279"/>
                    <a:pt x="10800" y="17279"/>
                  </a:cubicBezTo>
                  <a:cubicBezTo>
                    <a:pt x="7218" y="17279"/>
                    <a:pt x="4319" y="14377"/>
                    <a:pt x="4319" y="10800"/>
                  </a:cubicBezTo>
                  <a:cubicBezTo>
                    <a:pt x="4319" y="7222"/>
                    <a:pt x="7218" y="4320"/>
                    <a:pt x="10800" y="4320"/>
                  </a:cubicBezTo>
                  <a:moveTo>
                    <a:pt x="10800" y="21599"/>
                  </a:moveTo>
                  <a:cubicBezTo>
                    <a:pt x="16752" y="21599"/>
                    <a:pt x="21600" y="16756"/>
                    <a:pt x="21600" y="10800"/>
                  </a:cubicBezTo>
                  <a:cubicBezTo>
                    <a:pt x="21600" y="4843"/>
                    <a:pt x="16752" y="0"/>
                    <a:pt x="10800" y="0"/>
                  </a:cubicBezTo>
                  <a:cubicBezTo>
                    <a:pt x="4847" y="0"/>
                    <a:pt x="0" y="4843"/>
                    <a:pt x="0" y="10800"/>
                  </a:cubicBezTo>
                  <a:cubicBezTo>
                    <a:pt x="0" y="16756"/>
                    <a:pt x="4847" y="21599"/>
                    <a:pt x="10800" y="21599"/>
                  </a:cubicBezTo>
                </a:path>
              </a:pathLst>
            </a:custGeom>
            <a:grpFill/>
            <a:ln>
              <a:noFill/>
            </a:ln>
            <a:effectLst/>
          </p:spPr>
          <p:txBody>
            <a:bodyPr lIns="19045" tIns="19045" rIns="19045" bIns="19045"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90" name="深度视觉·原创设计 https://www.docer.com/works?userid=22383862">
              <a:extLst>
                <a:ext uri="{FF2B5EF4-FFF2-40B4-BE49-F238E27FC236}">
                  <a16:creationId xmlns:a16="http://schemas.microsoft.com/office/drawing/2014/main" id="{7D545E10-737F-5788-7951-279378165A0E}"/>
                </a:ext>
              </a:extLst>
            </p:cNvPr>
            <p:cNvSpPr/>
            <p:nvPr/>
          </p:nvSpPr>
          <p:spPr bwMode="auto">
            <a:xfrm>
              <a:off x="7667742" y="3973834"/>
              <a:ext cx="72231" cy="730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7279"/>
                  </a:moveTo>
                  <a:cubicBezTo>
                    <a:pt x="7218" y="17279"/>
                    <a:pt x="4320" y="14377"/>
                    <a:pt x="4320" y="10800"/>
                  </a:cubicBezTo>
                  <a:cubicBezTo>
                    <a:pt x="4320" y="7222"/>
                    <a:pt x="7218" y="4320"/>
                    <a:pt x="10800" y="4320"/>
                  </a:cubicBezTo>
                  <a:cubicBezTo>
                    <a:pt x="14381" y="4320"/>
                    <a:pt x="17280" y="7222"/>
                    <a:pt x="17280" y="10800"/>
                  </a:cubicBezTo>
                  <a:cubicBezTo>
                    <a:pt x="17280" y="14377"/>
                    <a:pt x="14381" y="17279"/>
                    <a:pt x="10800" y="17279"/>
                  </a:cubicBezTo>
                  <a:moveTo>
                    <a:pt x="10800" y="0"/>
                  </a:moveTo>
                  <a:cubicBezTo>
                    <a:pt x="4847" y="0"/>
                    <a:pt x="0" y="4843"/>
                    <a:pt x="0" y="10800"/>
                  </a:cubicBezTo>
                  <a:cubicBezTo>
                    <a:pt x="0" y="16756"/>
                    <a:pt x="4847" y="21599"/>
                    <a:pt x="10800" y="21599"/>
                  </a:cubicBezTo>
                  <a:cubicBezTo>
                    <a:pt x="16752" y="21599"/>
                    <a:pt x="21600" y="16756"/>
                    <a:pt x="21600" y="10800"/>
                  </a:cubicBezTo>
                  <a:cubicBezTo>
                    <a:pt x="21600" y="4843"/>
                    <a:pt x="16752" y="0"/>
                    <a:pt x="10800" y="0"/>
                  </a:cubicBezTo>
                </a:path>
              </a:pathLst>
            </a:custGeom>
            <a:grpFill/>
            <a:ln>
              <a:noFill/>
            </a:ln>
            <a:effectLst/>
          </p:spPr>
          <p:txBody>
            <a:bodyPr lIns="19045" tIns="19045" rIns="19045" bIns="19045"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91" name="深度视觉·原创设计 https://www.docer.com/works?userid=22383862">
              <a:extLst>
                <a:ext uri="{FF2B5EF4-FFF2-40B4-BE49-F238E27FC236}">
                  <a16:creationId xmlns:a16="http://schemas.microsoft.com/office/drawing/2014/main" id="{968C4033-4E01-886E-EFF4-D1FBF6A55385}"/>
                </a:ext>
              </a:extLst>
            </p:cNvPr>
            <p:cNvSpPr/>
            <p:nvPr/>
          </p:nvSpPr>
          <p:spPr bwMode="auto">
            <a:xfrm>
              <a:off x="7391517" y="4192115"/>
              <a:ext cx="57944" cy="579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5400"/>
                  </a:moveTo>
                  <a:cubicBezTo>
                    <a:pt x="13779" y="5400"/>
                    <a:pt x="16199" y="7815"/>
                    <a:pt x="16199" y="10800"/>
                  </a:cubicBezTo>
                  <a:cubicBezTo>
                    <a:pt x="16199" y="13784"/>
                    <a:pt x="13779" y="16200"/>
                    <a:pt x="10800" y="16200"/>
                  </a:cubicBezTo>
                  <a:cubicBezTo>
                    <a:pt x="7820" y="16200"/>
                    <a:pt x="5399" y="13784"/>
                    <a:pt x="5399" y="10800"/>
                  </a:cubicBezTo>
                  <a:cubicBezTo>
                    <a:pt x="5399" y="7815"/>
                    <a:pt x="7820" y="5400"/>
                    <a:pt x="10800" y="5400"/>
                  </a:cubicBezTo>
                  <a:moveTo>
                    <a:pt x="0" y="10800"/>
                  </a:moveTo>
                  <a:cubicBezTo>
                    <a:pt x="0" y="16753"/>
                    <a:pt x="4843" y="21599"/>
                    <a:pt x="10800" y="21599"/>
                  </a:cubicBezTo>
                  <a:cubicBezTo>
                    <a:pt x="16756" y="21599"/>
                    <a:pt x="21600" y="16753"/>
                    <a:pt x="21600" y="10800"/>
                  </a:cubicBezTo>
                  <a:cubicBezTo>
                    <a:pt x="21600" y="4846"/>
                    <a:pt x="16756" y="0"/>
                    <a:pt x="10800" y="0"/>
                  </a:cubicBezTo>
                  <a:cubicBezTo>
                    <a:pt x="4843" y="0"/>
                    <a:pt x="0" y="4846"/>
                    <a:pt x="0" y="10800"/>
                  </a:cubicBezTo>
                </a:path>
              </a:pathLst>
            </a:custGeom>
            <a:grpFill/>
            <a:ln>
              <a:noFill/>
            </a:ln>
            <a:effectLst/>
          </p:spPr>
          <p:txBody>
            <a:bodyPr lIns="19045" tIns="19045" rIns="19045" bIns="19045"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92" name="深度视觉·原创设计 https://www.docer.com/works?userid=22383862">
              <a:extLst>
                <a:ext uri="{FF2B5EF4-FFF2-40B4-BE49-F238E27FC236}">
                  <a16:creationId xmlns:a16="http://schemas.microsoft.com/office/drawing/2014/main" id="{BB04BDCC-A5FA-BCE8-6CB5-05BBB69CB7E6}"/>
                </a:ext>
              </a:extLst>
            </p:cNvPr>
            <p:cNvSpPr/>
            <p:nvPr/>
          </p:nvSpPr>
          <p:spPr bwMode="auto">
            <a:xfrm>
              <a:off x="7449460" y="4293715"/>
              <a:ext cx="29369" cy="285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1599"/>
                  </a:moveTo>
                  <a:cubicBezTo>
                    <a:pt x="16758" y="21599"/>
                    <a:pt x="21600" y="16769"/>
                    <a:pt x="21600" y="10800"/>
                  </a:cubicBezTo>
                  <a:cubicBezTo>
                    <a:pt x="21600" y="4830"/>
                    <a:pt x="16758" y="0"/>
                    <a:pt x="10800" y="0"/>
                  </a:cubicBezTo>
                  <a:cubicBezTo>
                    <a:pt x="4841" y="0"/>
                    <a:pt x="0" y="4830"/>
                    <a:pt x="0" y="10800"/>
                  </a:cubicBezTo>
                  <a:cubicBezTo>
                    <a:pt x="0" y="16769"/>
                    <a:pt x="4841" y="21599"/>
                    <a:pt x="10800" y="21599"/>
                  </a:cubicBezTo>
                </a:path>
              </a:pathLst>
            </a:custGeom>
            <a:grpFill/>
            <a:ln>
              <a:noFill/>
            </a:ln>
            <a:effectLst/>
          </p:spPr>
          <p:txBody>
            <a:bodyPr lIns="19045" tIns="19045" rIns="19045" bIns="19045"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93" name="深度视觉·原创设计 https://www.docer.com/works?userid=22383862">
              <a:extLst>
                <a:ext uri="{FF2B5EF4-FFF2-40B4-BE49-F238E27FC236}">
                  <a16:creationId xmlns:a16="http://schemas.microsoft.com/office/drawing/2014/main" id="{E63438B2-49FE-D2E9-4C0C-7EC09DBF4295}"/>
                </a:ext>
              </a:extLst>
            </p:cNvPr>
            <p:cNvSpPr/>
            <p:nvPr/>
          </p:nvSpPr>
          <p:spPr bwMode="auto">
            <a:xfrm>
              <a:off x="7682029" y="4075434"/>
              <a:ext cx="28575" cy="293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cubicBezTo>
                    <a:pt x="4841" y="0"/>
                    <a:pt x="0" y="4830"/>
                    <a:pt x="0" y="10800"/>
                  </a:cubicBezTo>
                  <a:cubicBezTo>
                    <a:pt x="0" y="16769"/>
                    <a:pt x="4841" y="21599"/>
                    <a:pt x="10800" y="21599"/>
                  </a:cubicBezTo>
                  <a:cubicBezTo>
                    <a:pt x="16758" y="21599"/>
                    <a:pt x="21600" y="16769"/>
                    <a:pt x="21600" y="10800"/>
                  </a:cubicBezTo>
                  <a:cubicBezTo>
                    <a:pt x="21600" y="4830"/>
                    <a:pt x="16758" y="0"/>
                    <a:pt x="10800" y="0"/>
                  </a:cubicBezTo>
                </a:path>
              </a:pathLst>
            </a:custGeom>
            <a:grpFill/>
            <a:ln>
              <a:noFill/>
            </a:ln>
            <a:effectLst/>
          </p:spPr>
          <p:txBody>
            <a:bodyPr lIns="19045" tIns="19045" rIns="19045" bIns="19045"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汉仪正圆-55W" panose="00020600040101010101" pitchFamily="18" charset="-122"/>
                <a:ea typeface="汉仪正圆-55W" panose="00020600040101010101" pitchFamily="18" charset="-122"/>
                <a:sym typeface="汉仪正圆-55W" panose="00020600040101010101" pitchFamily="18" charset="-122"/>
              </a:endParaRPr>
            </a:p>
          </p:txBody>
        </p:sp>
      </p:grpSp>
      <p:grpSp>
        <p:nvGrpSpPr>
          <p:cNvPr id="94" name="深度视觉·原创设计 https://www.docer.com/works?userid=22383862">
            <a:extLst>
              <a:ext uri="{FF2B5EF4-FFF2-40B4-BE49-F238E27FC236}">
                <a16:creationId xmlns:a16="http://schemas.microsoft.com/office/drawing/2014/main" id="{BD3CB94A-C23B-E9D7-EDE6-02E9F041875A}"/>
              </a:ext>
            </a:extLst>
          </p:cNvPr>
          <p:cNvGrpSpPr/>
          <p:nvPr/>
        </p:nvGrpSpPr>
        <p:grpSpPr>
          <a:xfrm>
            <a:off x="6523768" y="3419886"/>
            <a:ext cx="448194" cy="447430"/>
            <a:chOff x="6357938" y="1647825"/>
            <a:chExt cx="465138" cy="464344"/>
          </a:xfrm>
          <a:solidFill>
            <a:schemeClr val="accent1"/>
          </a:solidFill>
        </p:grpSpPr>
        <p:sp>
          <p:nvSpPr>
            <p:cNvPr id="95" name="深度视觉·原创设计 https://www.docer.com/works?userid=22383862">
              <a:extLst>
                <a:ext uri="{FF2B5EF4-FFF2-40B4-BE49-F238E27FC236}">
                  <a16:creationId xmlns:a16="http://schemas.microsoft.com/office/drawing/2014/main" id="{666769F8-E016-9090-7A9E-630AA5863BBD}"/>
                </a:ext>
              </a:extLst>
            </p:cNvPr>
            <p:cNvSpPr/>
            <p:nvPr/>
          </p:nvSpPr>
          <p:spPr bwMode="auto">
            <a:xfrm>
              <a:off x="6357938" y="1647825"/>
              <a:ext cx="465138" cy="4643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18900"/>
                  </a:moveTo>
                  <a:cubicBezTo>
                    <a:pt x="20249" y="19643"/>
                    <a:pt x="19644" y="20249"/>
                    <a:pt x="18899" y="20249"/>
                  </a:cubicBezTo>
                  <a:lnTo>
                    <a:pt x="2699" y="20249"/>
                  </a:lnTo>
                  <a:cubicBezTo>
                    <a:pt x="1955" y="20249"/>
                    <a:pt x="1349" y="19643"/>
                    <a:pt x="1349" y="18900"/>
                  </a:cubicBezTo>
                  <a:lnTo>
                    <a:pt x="1349" y="5400"/>
                  </a:lnTo>
                  <a:cubicBezTo>
                    <a:pt x="1349" y="5027"/>
                    <a:pt x="1652" y="4725"/>
                    <a:pt x="2024" y="4725"/>
                  </a:cubicBezTo>
                  <a:lnTo>
                    <a:pt x="2699" y="4725"/>
                  </a:lnTo>
                  <a:lnTo>
                    <a:pt x="2699" y="18225"/>
                  </a:lnTo>
                  <a:cubicBezTo>
                    <a:pt x="2699" y="18598"/>
                    <a:pt x="3001" y="18900"/>
                    <a:pt x="3374" y="18900"/>
                  </a:cubicBezTo>
                  <a:cubicBezTo>
                    <a:pt x="3748" y="18900"/>
                    <a:pt x="4049" y="18598"/>
                    <a:pt x="4049" y="18225"/>
                  </a:cubicBezTo>
                  <a:lnTo>
                    <a:pt x="4049" y="2025"/>
                  </a:lnTo>
                  <a:cubicBezTo>
                    <a:pt x="4049" y="1652"/>
                    <a:pt x="4352" y="1350"/>
                    <a:pt x="4724" y="1350"/>
                  </a:cubicBezTo>
                  <a:lnTo>
                    <a:pt x="19575" y="1350"/>
                  </a:lnTo>
                  <a:cubicBezTo>
                    <a:pt x="19947" y="1350"/>
                    <a:pt x="20249" y="1652"/>
                    <a:pt x="20249" y="2025"/>
                  </a:cubicBezTo>
                  <a:cubicBezTo>
                    <a:pt x="20249" y="2025"/>
                    <a:pt x="20249" y="18900"/>
                    <a:pt x="20249" y="18900"/>
                  </a:cubicBezTo>
                  <a:close/>
                  <a:moveTo>
                    <a:pt x="19575" y="0"/>
                  </a:moveTo>
                  <a:lnTo>
                    <a:pt x="4724" y="0"/>
                  </a:lnTo>
                  <a:cubicBezTo>
                    <a:pt x="3606" y="0"/>
                    <a:pt x="2699" y="905"/>
                    <a:pt x="2699" y="2025"/>
                  </a:cubicBezTo>
                  <a:lnTo>
                    <a:pt x="2699" y="3375"/>
                  </a:lnTo>
                  <a:lnTo>
                    <a:pt x="2024" y="3375"/>
                  </a:lnTo>
                  <a:cubicBezTo>
                    <a:pt x="906" y="3375"/>
                    <a:pt x="0" y="4280"/>
                    <a:pt x="0" y="5400"/>
                  </a:cubicBezTo>
                  <a:lnTo>
                    <a:pt x="0" y="18900"/>
                  </a:lnTo>
                  <a:cubicBezTo>
                    <a:pt x="0" y="20391"/>
                    <a:pt x="1208" y="21599"/>
                    <a:pt x="2699" y="21599"/>
                  </a:cubicBezTo>
                  <a:lnTo>
                    <a:pt x="18899" y="21599"/>
                  </a:lnTo>
                  <a:cubicBezTo>
                    <a:pt x="20391" y="21599"/>
                    <a:pt x="21600" y="20391"/>
                    <a:pt x="21600" y="18900"/>
                  </a:cubicBezTo>
                  <a:lnTo>
                    <a:pt x="21600" y="2025"/>
                  </a:lnTo>
                  <a:cubicBezTo>
                    <a:pt x="21600" y="905"/>
                    <a:pt x="20693" y="0"/>
                    <a:pt x="19575" y="0"/>
                  </a:cubicBezTo>
                </a:path>
              </a:pathLst>
            </a:custGeom>
            <a:grpFill/>
            <a:ln>
              <a:noFill/>
            </a:ln>
            <a:effectLst/>
          </p:spPr>
          <p:txBody>
            <a:bodyPr lIns="19045" tIns="19045" rIns="19045" bIns="19045"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96" name="深度视觉·原创设计 https://www.docer.com/works?userid=22383862">
              <a:extLst>
                <a:ext uri="{FF2B5EF4-FFF2-40B4-BE49-F238E27FC236}">
                  <a16:creationId xmlns:a16="http://schemas.microsoft.com/office/drawing/2014/main" id="{0D67C2C9-3616-36C6-C8D9-CA1CED128EA5}"/>
                </a:ext>
              </a:extLst>
            </p:cNvPr>
            <p:cNvSpPr/>
            <p:nvPr/>
          </p:nvSpPr>
          <p:spPr bwMode="auto">
            <a:xfrm>
              <a:off x="6634163" y="1821657"/>
              <a:ext cx="130175" cy="1508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200" y="21599"/>
                  </a:moveTo>
                  <a:lnTo>
                    <a:pt x="20400" y="21599"/>
                  </a:lnTo>
                  <a:cubicBezTo>
                    <a:pt x="21062" y="21599"/>
                    <a:pt x="21600" y="16748"/>
                    <a:pt x="21600" y="10800"/>
                  </a:cubicBezTo>
                  <a:cubicBezTo>
                    <a:pt x="21600" y="4830"/>
                    <a:pt x="21062" y="0"/>
                    <a:pt x="20400" y="0"/>
                  </a:cubicBezTo>
                  <a:lnTo>
                    <a:pt x="1200" y="0"/>
                  </a:lnTo>
                  <a:cubicBezTo>
                    <a:pt x="537" y="0"/>
                    <a:pt x="0" y="4830"/>
                    <a:pt x="0" y="10800"/>
                  </a:cubicBezTo>
                  <a:cubicBezTo>
                    <a:pt x="0" y="16748"/>
                    <a:pt x="537" y="21599"/>
                    <a:pt x="1200" y="21599"/>
                  </a:cubicBezTo>
                </a:path>
              </a:pathLst>
            </a:custGeom>
            <a:grpFill/>
            <a:ln>
              <a:noFill/>
            </a:ln>
            <a:effectLst/>
          </p:spPr>
          <p:txBody>
            <a:bodyPr lIns="19045" tIns="19045" rIns="19045" bIns="19045"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97" name="深度视觉·原创设计 https://www.docer.com/works?userid=22383862">
              <a:extLst>
                <a:ext uri="{FF2B5EF4-FFF2-40B4-BE49-F238E27FC236}">
                  <a16:creationId xmlns:a16="http://schemas.microsoft.com/office/drawing/2014/main" id="{2EFB1078-E4E4-2360-E66D-A57C6833833D}"/>
                </a:ext>
              </a:extLst>
            </p:cNvPr>
            <p:cNvSpPr/>
            <p:nvPr/>
          </p:nvSpPr>
          <p:spPr bwMode="auto">
            <a:xfrm>
              <a:off x="6634163" y="1778000"/>
              <a:ext cx="130175" cy="1508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200" y="21599"/>
                  </a:moveTo>
                  <a:lnTo>
                    <a:pt x="20400" y="21599"/>
                  </a:lnTo>
                  <a:cubicBezTo>
                    <a:pt x="21062" y="21599"/>
                    <a:pt x="21600" y="16748"/>
                    <a:pt x="21600" y="10800"/>
                  </a:cubicBezTo>
                  <a:cubicBezTo>
                    <a:pt x="21600" y="4830"/>
                    <a:pt x="21062" y="0"/>
                    <a:pt x="20400" y="0"/>
                  </a:cubicBezTo>
                  <a:lnTo>
                    <a:pt x="1200" y="0"/>
                  </a:lnTo>
                  <a:cubicBezTo>
                    <a:pt x="537" y="0"/>
                    <a:pt x="0" y="4830"/>
                    <a:pt x="0" y="10800"/>
                  </a:cubicBezTo>
                  <a:cubicBezTo>
                    <a:pt x="0" y="16748"/>
                    <a:pt x="537" y="21599"/>
                    <a:pt x="1200" y="21599"/>
                  </a:cubicBezTo>
                </a:path>
              </a:pathLst>
            </a:custGeom>
            <a:grpFill/>
            <a:ln>
              <a:noFill/>
            </a:ln>
            <a:effectLst/>
          </p:spPr>
          <p:txBody>
            <a:bodyPr lIns="19045" tIns="19045" rIns="19045" bIns="19045"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98" name="深度视觉·原创设计 https://www.docer.com/works?userid=22383862">
              <a:extLst>
                <a:ext uri="{FF2B5EF4-FFF2-40B4-BE49-F238E27FC236}">
                  <a16:creationId xmlns:a16="http://schemas.microsoft.com/office/drawing/2014/main" id="{57A45F66-6186-856E-55EE-A8AF09A4D642}"/>
                </a:ext>
              </a:extLst>
            </p:cNvPr>
            <p:cNvSpPr/>
            <p:nvPr/>
          </p:nvSpPr>
          <p:spPr bwMode="auto">
            <a:xfrm>
              <a:off x="6634163" y="1734344"/>
              <a:ext cx="130175" cy="1508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200" y="21599"/>
                  </a:moveTo>
                  <a:lnTo>
                    <a:pt x="20400" y="21599"/>
                  </a:lnTo>
                  <a:cubicBezTo>
                    <a:pt x="21062" y="21599"/>
                    <a:pt x="21600" y="16748"/>
                    <a:pt x="21600" y="10800"/>
                  </a:cubicBezTo>
                  <a:cubicBezTo>
                    <a:pt x="21600" y="4830"/>
                    <a:pt x="21062" y="0"/>
                    <a:pt x="20400" y="0"/>
                  </a:cubicBezTo>
                  <a:lnTo>
                    <a:pt x="1200" y="0"/>
                  </a:lnTo>
                  <a:cubicBezTo>
                    <a:pt x="537" y="0"/>
                    <a:pt x="0" y="4830"/>
                    <a:pt x="0" y="10800"/>
                  </a:cubicBezTo>
                  <a:cubicBezTo>
                    <a:pt x="0" y="16748"/>
                    <a:pt x="537" y="21599"/>
                    <a:pt x="1200" y="21599"/>
                  </a:cubicBezTo>
                </a:path>
              </a:pathLst>
            </a:custGeom>
            <a:grpFill/>
            <a:ln>
              <a:noFill/>
            </a:ln>
            <a:effectLst/>
          </p:spPr>
          <p:txBody>
            <a:bodyPr lIns="19045" tIns="19045" rIns="19045" bIns="19045"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99" name="深度视觉·原创设计 https://www.docer.com/works?userid=22383862">
              <a:extLst>
                <a:ext uri="{FF2B5EF4-FFF2-40B4-BE49-F238E27FC236}">
                  <a16:creationId xmlns:a16="http://schemas.microsoft.com/office/drawing/2014/main" id="{F20E1D96-3F1B-62A2-8C7D-358CEDE9C874}"/>
                </a:ext>
              </a:extLst>
            </p:cNvPr>
            <p:cNvSpPr/>
            <p:nvPr/>
          </p:nvSpPr>
          <p:spPr bwMode="auto">
            <a:xfrm>
              <a:off x="6474619" y="2039938"/>
              <a:ext cx="130175" cy="142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400" y="0"/>
                  </a:moveTo>
                  <a:lnTo>
                    <a:pt x="1200" y="0"/>
                  </a:lnTo>
                  <a:cubicBezTo>
                    <a:pt x="537" y="0"/>
                    <a:pt x="0" y="4851"/>
                    <a:pt x="0" y="10800"/>
                  </a:cubicBezTo>
                  <a:cubicBezTo>
                    <a:pt x="0" y="16790"/>
                    <a:pt x="537" y="21599"/>
                    <a:pt x="1200" y="21599"/>
                  </a:cubicBezTo>
                  <a:lnTo>
                    <a:pt x="20400" y="21599"/>
                  </a:lnTo>
                  <a:cubicBezTo>
                    <a:pt x="21062" y="21599"/>
                    <a:pt x="21600" y="16790"/>
                    <a:pt x="21600" y="10800"/>
                  </a:cubicBezTo>
                  <a:cubicBezTo>
                    <a:pt x="21600" y="4851"/>
                    <a:pt x="21062" y="0"/>
                    <a:pt x="20400" y="0"/>
                  </a:cubicBezTo>
                </a:path>
              </a:pathLst>
            </a:custGeom>
            <a:grpFill/>
            <a:ln>
              <a:noFill/>
            </a:ln>
            <a:effectLst/>
          </p:spPr>
          <p:txBody>
            <a:bodyPr lIns="19045" tIns="19045" rIns="19045" bIns="19045"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100" name="深度视觉·原创设计 https://www.docer.com/works?userid=22383862">
              <a:extLst>
                <a:ext uri="{FF2B5EF4-FFF2-40B4-BE49-F238E27FC236}">
                  <a16:creationId xmlns:a16="http://schemas.microsoft.com/office/drawing/2014/main" id="{DC672515-D23D-368A-C1B5-2FE705F3472D}"/>
                </a:ext>
              </a:extLst>
            </p:cNvPr>
            <p:cNvSpPr/>
            <p:nvPr/>
          </p:nvSpPr>
          <p:spPr bwMode="auto">
            <a:xfrm>
              <a:off x="6474619" y="1996282"/>
              <a:ext cx="130175" cy="142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400" y="0"/>
                  </a:moveTo>
                  <a:lnTo>
                    <a:pt x="1200" y="0"/>
                  </a:lnTo>
                  <a:cubicBezTo>
                    <a:pt x="537" y="0"/>
                    <a:pt x="0" y="4851"/>
                    <a:pt x="0" y="10800"/>
                  </a:cubicBezTo>
                  <a:cubicBezTo>
                    <a:pt x="0" y="16790"/>
                    <a:pt x="537" y="21599"/>
                    <a:pt x="1200" y="21599"/>
                  </a:cubicBezTo>
                  <a:lnTo>
                    <a:pt x="20400" y="21599"/>
                  </a:lnTo>
                  <a:cubicBezTo>
                    <a:pt x="21062" y="21599"/>
                    <a:pt x="21600" y="16790"/>
                    <a:pt x="21600" y="10800"/>
                  </a:cubicBezTo>
                  <a:cubicBezTo>
                    <a:pt x="21600" y="4851"/>
                    <a:pt x="21062" y="0"/>
                    <a:pt x="20400" y="0"/>
                  </a:cubicBezTo>
                </a:path>
              </a:pathLst>
            </a:custGeom>
            <a:grpFill/>
            <a:ln>
              <a:noFill/>
            </a:ln>
            <a:effectLst/>
          </p:spPr>
          <p:txBody>
            <a:bodyPr lIns="19045" tIns="19045" rIns="19045" bIns="19045"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101" name="深度视觉·原创设计 https://www.docer.com/works?userid=22383862">
              <a:extLst>
                <a:ext uri="{FF2B5EF4-FFF2-40B4-BE49-F238E27FC236}">
                  <a16:creationId xmlns:a16="http://schemas.microsoft.com/office/drawing/2014/main" id="{443AFAB8-7012-E4A2-4653-89AEDCA7B23B}"/>
                </a:ext>
              </a:extLst>
            </p:cNvPr>
            <p:cNvSpPr/>
            <p:nvPr/>
          </p:nvSpPr>
          <p:spPr bwMode="auto">
            <a:xfrm>
              <a:off x="6474619" y="1952625"/>
              <a:ext cx="130175" cy="142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400" y="0"/>
                  </a:moveTo>
                  <a:lnTo>
                    <a:pt x="1200" y="0"/>
                  </a:lnTo>
                  <a:cubicBezTo>
                    <a:pt x="537" y="0"/>
                    <a:pt x="0" y="4851"/>
                    <a:pt x="0" y="10800"/>
                  </a:cubicBezTo>
                  <a:cubicBezTo>
                    <a:pt x="0" y="16790"/>
                    <a:pt x="537" y="21599"/>
                    <a:pt x="1200" y="21599"/>
                  </a:cubicBezTo>
                  <a:lnTo>
                    <a:pt x="20400" y="21599"/>
                  </a:lnTo>
                  <a:cubicBezTo>
                    <a:pt x="21062" y="21599"/>
                    <a:pt x="21600" y="16790"/>
                    <a:pt x="21600" y="10800"/>
                  </a:cubicBezTo>
                  <a:cubicBezTo>
                    <a:pt x="21600" y="4851"/>
                    <a:pt x="21062" y="0"/>
                    <a:pt x="20400" y="0"/>
                  </a:cubicBezTo>
                </a:path>
              </a:pathLst>
            </a:custGeom>
            <a:grpFill/>
            <a:ln>
              <a:noFill/>
            </a:ln>
            <a:effectLst/>
          </p:spPr>
          <p:txBody>
            <a:bodyPr lIns="19045" tIns="19045" rIns="19045" bIns="19045"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102" name="深度视觉·原创设计 https://www.docer.com/works?userid=22383862">
              <a:extLst>
                <a:ext uri="{FF2B5EF4-FFF2-40B4-BE49-F238E27FC236}">
                  <a16:creationId xmlns:a16="http://schemas.microsoft.com/office/drawing/2014/main" id="{2BB7B331-7426-5D0F-B1AC-2856B633819B}"/>
                </a:ext>
              </a:extLst>
            </p:cNvPr>
            <p:cNvSpPr/>
            <p:nvPr/>
          </p:nvSpPr>
          <p:spPr bwMode="auto">
            <a:xfrm>
              <a:off x="6634163" y="2039938"/>
              <a:ext cx="130175" cy="142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400" y="0"/>
                  </a:moveTo>
                  <a:lnTo>
                    <a:pt x="1200" y="0"/>
                  </a:lnTo>
                  <a:cubicBezTo>
                    <a:pt x="537" y="0"/>
                    <a:pt x="0" y="4851"/>
                    <a:pt x="0" y="10800"/>
                  </a:cubicBezTo>
                  <a:cubicBezTo>
                    <a:pt x="0" y="16790"/>
                    <a:pt x="537" y="21599"/>
                    <a:pt x="1200" y="21599"/>
                  </a:cubicBezTo>
                  <a:lnTo>
                    <a:pt x="20400" y="21599"/>
                  </a:lnTo>
                  <a:cubicBezTo>
                    <a:pt x="21062" y="21599"/>
                    <a:pt x="21600" y="16790"/>
                    <a:pt x="21600" y="10800"/>
                  </a:cubicBezTo>
                  <a:cubicBezTo>
                    <a:pt x="21600" y="4851"/>
                    <a:pt x="21062" y="0"/>
                    <a:pt x="20400" y="0"/>
                  </a:cubicBezTo>
                </a:path>
              </a:pathLst>
            </a:custGeom>
            <a:grpFill/>
            <a:ln>
              <a:noFill/>
            </a:ln>
            <a:effectLst/>
          </p:spPr>
          <p:txBody>
            <a:bodyPr lIns="19045" tIns="19045" rIns="19045" bIns="19045"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103" name="深度视觉·原创设计 https://www.docer.com/works?userid=22383862">
              <a:extLst>
                <a:ext uri="{FF2B5EF4-FFF2-40B4-BE49-F238E27FC236}">
                  <a16:creationId xmlns:a16="http://schemas.microsoft.com/office/drawing/2014/main" id="{76E221AB-5A60-4A5A-D476-0FC18DB3BCEB}"/>
                </a:ext>
              </a:extLst>
            </p:cNvPr>
            <p:cNvSpPr/>
            <p:nvPr/>
          </p:nvSpPr>
          <p:spPr bwMode="auto">
            <a:xfrm>
              <a:off x="6634163" y="1996282"/>
              <a:ext cx="130175" cy="142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400" y="0"/>
                  </a:moveTo>
                  <a:lnTo>
                    <a:pt x="1200" y="0"/>
                  </a:lnTo>
                  <a:cubicBezTo>
                    <a:pt x="537" y="0"/>
                    <a:pt x="0" y="4851"/>
                    <a:pt x="0" y="10800"/>
                  </a:cubicBezTo>
                  <a:cubicBezTo>
                    <a:pt x="0" y="16790"/>
                    <a:pt x="537" y="21599"/>
                    <a:pt x="1200" y="21599"/>
                  </a:cubicBezTo>
                  <a:lnTo>
                    <a:pt x="20400" y="21599"/>
                  </a:lnTo>
                  <a:cubicBezTo>
                    <a:pt x="21062" y="21599"/>
                    <a:pt x="21600" y="16790"/>
                    <a:pt x="21600" y="10800"/>
                  </a:cubicBezTo>
                  <a:cubicBezTo>
                    <a:pt x="21600" y="4851"/>
                    <a:pt x="21062" y="0"/>
                    <a:pt x="20400" y="0"/>
                  </a:cubicBezTo>
                </a:path>
              </a:pathLst>
            </a:custGeom>
            <a:grpFill/>
            <a:ln>
              <a:noFill/>
            </a:ln>
            <a:effectLst/>
          </p:spPr>
          <p:txBody>
            <a:bodyPr lIns="19045" tIns="19045" rIns="19045" bIns="19045"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104" name="深度视觉·原创设计 https://www.docer.com/works?userid=22383862">
              <a:extLst>
                <a:ext uri="{FF2B5EF4-FFF2-40B4-BE49-F238E27FC236}">
                  <a16:creationId xmlns:a16="http://schemas.microsoft.com/office/drawing/2014/main" id="{209F1133-7DFE-0AA0-BF89-0CFF134F05AF}"/>
                </a:ext>
              </a:extLst>
            </p:cNvPr>
            <p:cNvSpPr/>
            <p:nvPr/>
          </p:nvSpPr>
          <p:spPr bwMode="auto">
            <a:xfrm>
              <a:off x="6634163" y="1952625"/>
              <a:ext cx="130175" cy="142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400" y="0"/>
                  </a:moveTo>
                  <a:lnTo>
                    <a:pt x="1200" y="0"/>
                  </a:lnTo>
                  <a:cubicBezTo>
                    <a:pt x="537" y="0"/>
                    <a:pt x="0" y="4851"/>
                    <a:pt x="0" y="10800"/>
                  </a:cubicBezTo>
                  <a:cubicBezTo>
                    <a:pt x="0" y="16790"/>
                    <a:pt x="537" y="21599"/>
                    <a:pt x="1200" y="21599"/>
                  </a:cubicBezTo>
                  <a:lnTo>
                    <a:pt x="20400" y="21599"/>
                  </a:lnTo>
                  <a:cubicBezTo>
                    <a:pt x="21062" y="21599"/>
                    <a:pt x="21600" y="16790"/>
                    <a:pt x="21600" y="10800"/>
                  </a:cubicBezTo>
                  <a:cubicBezTo>
                    <a:pt x="21600" y="4851"/>
                    <a:pt x="21062" y="0"/>
                    <a:pt x="20400" y="0"/>
                  </a:cubicBezTo>
                </a:path>
              </a:pathLst>
            </a:custGeom>
            <a:grpFill/>
            <a:ln>
              <a:noFill/>
            </a:ln>
            <a:effectLst/>
          </p:spPr>
          <p:txBody>
            <a:bodyPr lIns="19045" tIns="19045" rIns="19045" bIns="19045"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105" name="深度视觉·原创设计 https://www.docer.com/works?userid=22383862">
              <a:extLst>
                <a:ext uri="{FF2B5EF4-FFF2-40B4-BE49-F238E27FC236}">
                  <a16:creationId xmlns:a16="http://schemas.microsoft.com/office/drawing/2014/main" id="{176693C6-CBEE-FDA4-857B-312F7E6B8D5F}"/>
                </a:ext>
              </a:extLst>
            </p:cNvPr>
            <p:cNvSpPr/>
            <p:nvPr/>
          </p:nvSpPr>
          <p:spPr bwMode="auto">
            <a:xfrm>
              <a:off x="6474619" y="1865313"/>
              <a:ext cx="289719" cy="142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060" y="0"/>
                  </a:moveTo>
                  <a:lnTo>
                    <a:pt x="540" y="0"/>
                  </a:lnTo>
                  <a:cubicBezTo>
                    <a:pt x="242" y="0"/>
                    <a:pt x="0" y="4851"/>
                    <a:pt x="0" y="10800"/>
                  </a:cubicBezTo>
                  <a:cubicBezTo>
                    <a:pt x="0" y="16769"/>
                    <a:pt x="242" y="21599"/>
                    <a:pt x="540" y="21599"/>
                  </a:cubicBezTo>
                  <a:lnTo>
                    <a:pt x="21060" y="21599"/>
                  </a:lnTo>
                  <a:cubicBezTo>
                    <a:pt x="21357" y="21599"/>
                    <a:pt x="21600" y="16769"/>
                    <a:pt x="21600" y="10800"/>
                  </a:cubicBezTo>
                  <a:cubicBezTo>
                    <a:pt x="21600" y="4851"/>
                    <a:pt x="21357" y="0"/>
                    <a:pt x="21060" y="0"/>
                  </a:cubicBezTo>
                </a:path>
              </a:pathLst>
            </a:custGeom>
            <a:grpFill/>
            <a:ln>
              <a:noFill/>
            </a:ln>
            <a:effectLst/>
          </p:spPr>
          <p:txBody>
            <a:bodyPr lIns="19045" tIns="19045" rIns="19045" bIns="19045"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106" name="深度视觉·原创设计 https://www.docer.com/works?userid=22383862">
              <a:extLst>
                <a:ext uri="{FF2B5EF4-FFF2-40B4-BE49-F238E27FC236}">
                  <a16:creationId xmlns:a16="http://schemas.microsoft.com/office/drawing/2014/main" id="{8BC98D7B-5CB7-94B4-72E2-70A20F3438FF}"/>
                </a:ext>
              </a:extLst>
            </p:cNvPr>
            <p:cNvSpPr/>
            <p:nvPr/>
          </p:nvSpPr>
          <p:spPr bwMode="auto">
            <a:xfrm>
              <a:off x="6474619" y="1908969"/>
              <a:ext cx="289719" cy="142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060" y="0"/>
                  </a:moveTo>
                  <a:lnTo>
                    <a:pt x="540" y="0"/>
                  </a:lnTo>
                  <a:cubicBezTo>
                    <a:pt x="242" y="0"/>
                    <a:pt x="0" y="4851"/>
                    <a:pt x="0" y="10800"/>
                  </a:cubicBezTo>
                  <a:cubicBezTo>
                    <a:pt x="0" y="16790"/>
                    <a:pt x="242" y="21599"/>
                    <a:pt x="540" y="21599"/>
                  </a:cubicBezTo>
                  <a:lnTo>
                    <a:pt x="21060" y="21599"/>
                  </a:lnTo>
                  <a:cubicBezTo>
                    <a:pt x="21357" y="21599"/>
                    <a:pt x="21600" y="16790"/>
                    <a:pt x="21600" y="10800"/>
                  </a:cubicBezTo>
                  <a:cubicBezTo>
                    <a:pt x="21600" y="4851"/>
                    <a:pt x="21357" y="0"/>
                    <a:pt x="21060" y="0"/>
                  </a:cubicBezTo>
                </a:path>
              </a:pathLst>
            </a:custGeom>
            <a:grpFill/>
            <a:ln>
              <a:noFill/>
            </a:ln>
            <a:effectLst/>
          </p:spPr>
          <p:txBody>
            <a:bodyPr lIns="19045" tIns="19045" rIns="19045" bIns="19045"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107" name="深度视觉·原创设计 https://www.docer.com/works?userid=22383862">
              <a:extLst>
                <a:ext uri="{FF2B5EF4-FFF2-40B4-BE49-F238E27FC236}">
                  <a16:creationId xmlns:a16="http://schemas.microsoft.com/office/drawing/2014/main" id="{B36CA62C-648F-34D5-1CA5-C7D7CF3F6BD8}"/>
                </a:ext>
              </a:extLst>
            </p:cNvPr>
            <p:cNvSpPr/>
            <p:nvPr/>
          </p:nvSpPr>
          <p:spPr bwMode="auto">
            <a:xfrm>
              <a:off x="6474619" y="1705769"/>
              <a:ext cx="130175" cy="1301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4799" y="4792"/>
                  </a:moveTo>
                  <a:lnTo>
                    <a:pt x="16800" y="4792"/>
                  </a:lnTo>
                  <a:lnTo>
                    <a:pt x="16800" y="16797"/>
                  </a:lnTo>
                  <a:lnTo>
                    <a:pt x="4799" y="16797"/>
                  </a:lnTo>
                  <a:cubicBezTo>
                    <a:pt x="4799" y="16797"/>
                    <a:pt x="4799" y="4792"/>
                    <a:pt x="4799" y="4792"/>
                  </a:cubicBezTo>
                  <a:close/>
                  <a:moveTo>
                    <a:pt x="2399" y="21600"/>
                  </a:moveTo>
                  <a:lnTo>
                    <a:pt x="19199" y="21600"/>
                  </a:lnTo>
                  <a:cubicBezTo>
                    <a:pt x="20527" y="21600"/>
                    <a:pt x="21600" y="20523"/>
                    <a:pt x="21600" y="19198"/>
                  </a:cubicBezTo>
                  <a:lnTo>
                    <a:pt x="21600" y="2401"/>
                  </a:lnTo>
                  <a:cubicBezTo>
                    <a:pt x="21600" y="1076"/>
                    <a:pt x="20527" y="0"/>
                    <a:pt x="19199" y="0"/>
                  </a:cubicBezTo>
                  <a:lnTo>
                    <a:pt x="2399" y="0"/>
                  </a:lnTo>
                  <a:cubicBezTo>
                    <a:pt x="1072" y="0"/>
                    <a:pt x="0" y="1076"/>
                    <a:pt x="0" y="2401"/>
                  </a:cubicBezTo>
                  <a:lnTo>
                    <a:pt x="0" y="19198"/>
                  </a:lnTo>
                  <a:cubicBezTo>
                    <a:pt x="0" y="20523"/>
                    <a:pt x="1072" y="21600"/>
                    <a:pt x="2399" y="21600"/>
                  </a:cubicBezTo>
                </a:path>
              </a:pathLst>
            </a:custGeom>
            <a:grpFill/>
            <a:ln>
              <a:noFill/>
            </a:ln>
            <a:effectLst/>
          </p:spPr>
          <p:txBody>
            <a:bodyPr lIns="19045" tIns="19045" rIns="19045" bIns="19045"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汉仪正圆-55W" panose="00020600040101010101" pitchFamily="18" charset="-122"/>
                <a:ea typeface="汉仪正圆-55W" panose="00020600040101010101" pitchFamily="18" charset="-122"/>
                <a:sym typeface="汉仪正圆-55W" panose="00020600040101010101" pitchFamily="18" charset="-122"/>
              </a:endParaRPr>
            </a:p>
          </p:txBody>
        </p:sp>
      </p:grpSp>
      <p:sp>
        <p:nvSpPr>
          <p:cNvPr id="108" name="深度视觉·原创设计 https://www.docer.com/works?userid=22383862">
            <a:extLst>
              <a:ext uri="{FF2B5EF4-FFF2-40B4-BE49-F238E27FC236}">
                <a16:creationId xmlns:a16="http://schemas.microsoft.com/office/drawing/2014/main" id="{41B7BE4F-0907-DA42-9A73-277A6CA9FE3D}"/>
              </a:ext>
            </a:extLst>
          </p:cNvPr>
          <p:cNvSpPr/>
          <p:nvPr/>
        </p:nvSpPr>
        <p:spPr>
          <a:xfrm>
            <a:off x="1060053" y="3750242"/>
            <a:ext cx="4925967" cy="2913618"/>
          </a:xfrm>
          <a:prstGeom prst="rect">
            <a:avLst/>
          </a:prstGeom>
        </p:spPr>
        <p:txBody>
          <a:bodyPr wrap="square">
            <a:spAutoFit/>
          </a:bodyPr>
          <a:lstStyle/>
          <a:p>
            <a:pPr lvl="0" defTabSz="1217930">
              <a:lnSpc>
                <a:spcPts val="2000"/>
              </a:lnSpc>
              <a:defRPr/>
            </a:pPr>
            <a:r>
              <a:rPr lang="en-US" altLang="zh-CN" sz="1600">
                <a:latin typeface="汉仪正圆-55W" panose="00020600040101010101" pitchFamily="18" charset="-122"/>
                <a:ea typeface="汉仪正圆-55W" panose="00020600040101010101" pitchFamily="18" charset="-122"/>
                <a:sym typeface="汉仪正圆-55W" panose="00020600040101010101" pitchFamily="18" charset="-122"/>
              </a:rPr>
              <a:t>1.</a:t>
            </a:r>
            <a:r>
              <a:rPr lang="zh-CN" altLang="en-US" sz="1600">
                <a:latin typeface="汉仪正圆-55W" panose="00020600040101010101" pitchFamily="18" charset="-122"/>
                <a:ea typeface="汉仪正圆-55W" panose="00020600040101010101" pitchFamily="18" charset="-122"/>
                <a:sym typeface="汉仪正圆-55W" panose="00020600040101010101" pitchFamily="18" charset="-122"/>
              </a:rPr>
              <a:t>优势：配备了有记忆的神经网络</a:t>
            </a:r>
            <a:endParaRPr lang="en-US" altLang="zh-CN" sz="1600">
              <a:latin typeface="汉仪正圆-55W" panose="00020600040101010101" pitchFamily="18" charset="-122"/>
              <a:ea typeface="汉仪正圆-55W" panose="00020600040101010101" pitchFamily="18" charset="-122"/>
              <a:sym typeface="汉仪正圆-55W" panose="00020600040101010101" pitchFamily="18" charset="-122"/>
            </a:endParaRPr>
          </a:p>
          <a:p>
            <a:pPr lvl="0" defTabSz="1217930">
              <a:lnSpc>
                <a:spcPts val="2000"/>
              </a:lnSpc>
              <a:defRPr/>
            </a:pPr>
            <a:r>
              <a:rPr lang="en-US" altLang="zh-CN" sz="1600">
                <a:latin typeface="汉仪正圆-55W" panose="00020600040101010101" pitchFamily="18" charset="-122"/>
                <a:ea typeface="汉仪正圆-55W" panose="00020600040101010101" pitchFamily="18" charset="-122"/>
                <a:sym typeface="汉仪正圆-55W" panose="00020600040101010101" pitchFamily="18" charset="-122"/>
              </a:rPr>
              <a:t>2.</a:t>
            </a:r>
            <a:r>
              <a:rPr lang="zh-CN" altLang="en-US" sz="1600">
                <a:latin typeface="汉仪正圆-55W" panose="00020600040101010101" pitchFamily="18" charset="-122"/>
                <a:ea typeface="汉仪正圆-55W" panose="00020600040101010101" pitchFamily="18" charset="-122"/>
                <a:sym typeface="汉仪正圆-55W" panose="00020600040101010101" pitchFamily="18" charset="-122"/>
              </a:rPr>
              <a:t>是</a:t>
            </a:r>
            <a:r>
              <a:rPr lang="zh-CN" altLang="en-US" sz="1600" u="sng">
                <a:solidFill>
                  <a:srgbClr val="0070C0"/>
                </a:solidFill>
                <a:latin typeface="汉仪正圆-55W" panose="00020600040101010101" pitchFamily="18" charset="-122"/>
                <a:ea typeface="汉仪正圆-55W" panose="00020600040101010101" pitchFamily="18" charset="-122"/>
                <a:sym typeface="汉仪正圆-55W" panose="00020600040101010101" pitchFamily="18" charset="-122"/>
              </a:rPr>
              <a:t>离散时间动态模型</a:t>
            </a:r>
            <a:r>
              <a:rPr lang="zh-CN" altLang="en-US" sz="1600">
                <a:latin typeface="汉仪正圆-55W" panose="00020600040101010101" pitchFamily="18" charset="-122"/>
                <a:ea typeface="汉仪正圆-55W" panose="00020600040101010101" pitchFamily="18" charset="-122"/>
                <a:sym typeface="汉仪正圆-55W" panose="00020600040101010101" pitchFamily="18" charset="-122"/>
              </a:rPr>
              <a:t>，从而模糊地假定一个输入信号的</a:t>
            </a:r>
            <a:r>
              <a:rPr lang="zh-CN" altLang="en-US" sz="1600" u="sng">
                <a:solidFill>
                  <a:srgbClr val="0070C0"/>
                </a:solidFill>
                <a:latin typeface="汉仪正圆-55W" panose="00020600040101010101" pitchFamily="18" charset="-122"/>
                <a:ea typeface="汉仪正圆-55W" panose="00020600040101010101" pitchFamily="18" charset="-122"/>
                <a:sym typeface="汉仪正圆-55W" panose="00020600040101010101" pitchFamily="18" charset="-122"/>
              </a:rPr>
              <a:t>连续的采样率</a:t>
            </a:r>
            <a:r>
              <a:rPr lang="zh-CN" altLang="en-US" sz="1600">
                <a:latin typeface="汉仪正圆-55W" panose="00020600040101010101" pitchFamily="18" charset="-122"/>
                <a:ea typeface="汉仪正圆-55W" panose="00020600040101010101" pitchFamily="18" charset="-122"/>
                <a:sym typeface="汉仪正圆-55W" panose="00020600040101010101" pitchFamily="18" charset="-122"/>
              </a:rPr>
              <a:t>，同时它可以成为循环单元和前馈单元的</a:t>
            </a:r>
            <a:r>
              <a:rPr lang="zh-CN" altLang="en-US" sz="1600" u="sng">
                <a:solidFill>
                  <a:srgbClr val="0070C0"/>
                </a:solidFill>
                <a:latin typeface="汉仪正圆-55W" panose="00020600040101010101" pitchFamily="18" charset="-122"/>
                <a:ea typeface="汉仪正圆-55W" panose="00020600040101010101" pitchFamily="18" charset="-122"/>
                <a:sym typeface="汉仪正圆-55W" panose="00020600040101010101" pitchFamily="18" charset="-122"/>
              </a:rPr>
              <a:t>更新频率</a:t>
            </a:r>
            <a:endParaRPr lang="en-US" altLang="zh-CN" sz="1600" u="sng">
              <a:solidFill>
                <a:srgbClr val="0070C0"/>
              </a:solidFill>
              <a:latin typeface="汉仪正圆-55W" panose="00020600040101010101" pitchFamily="18" charset="-122"/>
              <a:ea typeface="汉仪正圆-55W" panose="00020600040101010101" pitchFamily="18" charset="-122"/>
              <a:sym typeface="汉仪正圆-55W" panose="00020600040101010101" pitchFamily="18" charset="-122"/>
            </a:endParaRPr>
          </a:p>
          <a:p>
            <a:pPr lvl="0" defTabSz="1217930">
              <a:lnSpc>
                <a:spcPts val="2000"/>
              </a:lnSpc>
              <a:defRPr/>
            </a:pPr>
            <a:r>
              <a:rPr lang="zh-CN" altLang="en-US" sz="1200">
                <a:solidFill>
                  <a:schemeClr val="bg1">
                    <a:lumMod val="50000"/>
                  </a:schemeClr>
                </a:solidFill>
                <a:latin typeface="汉仪正圆-55W" panose="00020600040101010101" pitchFamily="18" charset="-122"/>
                <a:ea typeface="汉仪正圆-55W" panose="00020600040101010101" pitchFamily="18" charset="-122"/>
                <a:sym typeface="汉仪正圆-55W" panose="00020600040101010101" pitchFamily="18" charset="-122"/>
              </a:rPr>
              <a:t>循环单元：在每个时间步上接收数据，同时将前一步的</a:t>
            </a:r>
            <a:r>
              <a:rPr lang="en-US" altLang="zh-CN" sz="1200">
                <a:solidFill>
                  <a:schemeClr val="bg1">
                    <a:lumMod val="50000"/>
                  </a:schemeClr>
                </a:solidFill>
                <a:latin typeface="汉仪正圆-55W" panose="00020600040101010101" pitchFamily="18" charset="-122"/>
                <a:ea typeface="汉仪正圆-55W" panose="00020600040101010101" pitchFamily="18" charset="-122"/>
                <a:sym typeface="汉仪正圆-55W" panose="00020600040101010101" pitchFamily="18" charset="-122"/>
              </a:rPr>
              <a:t>hidden state</a:t>
            </a:r>
            <a:r>
              <a:rPr lang="zh-CN" altLang="en-US" sz="1200">
                <a:solidFill>
                  <a:schemeClr val="bg1">
                    <a:lumMod val="50000"/>
                  </a:schemeClr>
                </a:solidFill>
                <a:latin typeface="汉仪正圆-55W" panose="00020600040101010101" pitchFamily="18" charset="-122"/>
                <a:ea typeface="汉仪正圆-55W" panose="00020600040101010101" pitchFamily="18" charset="-122"/>
                <a:sym typeface="汉仪正圆-55W" panose="00020600040101010101" pitchFamily="18" charset="-122"/>
              </a:rPr>
              <a:t>传递给当前时间步</a:t>
            </a:r>
            <a:endParaRPr lang="en-US" altLang="zh-CN" sz="1200">
              <a:solidFill>
                <a:schemeClr val="bg1">
                  <a:lumMod val="50000"/>
                </a:schemeClr>
              </a:solidFill>
              <a:latin typeface="汉仪正圆-55W" panose="00020600040101010101" pitchFamily="18" charset="-122"/>
              <a:ea typeface="汉仪正圆-55W" panose="00020600040101010101" pitchFamily="18" charset="-122"/>
              <a:sym typeface="汉仪正圆-55W" panose="00020600040101010101" pitchFamily="18" charset="-122"/>
            </a:endParaRPr>
          </a:p>
          <a:p>
            <a:pPr lvl="0" defTabSz="1217930">
              <a:lnSpc>
                <a:spcPts val="2000"/>
              </a:lnSpc>
              <a:defRPr/>
            </a:pPr>
            <a:r>
              <a:rPr lang="zh-CN" altLang="en-US" sz="1200">
                <a:solidFill>
                  <a:schemeClr val="bg1">
                    <a:lumMod val="50000"/>
                  </a:schemeClr>
                </a:solidFill>
                <a:latin typeface="汉仪正圆-55W" panose="00020600040101010101" pitchFamily="18" charset="-122"/>
                <a:ea typeface="汉仪正圆-55W" panose="00020600040101010101" pitchFamily="18" charset="-122"/>
                <a:sym typeface="汉仪正圆-55W" panose="00020600040101010101" pitchFamily="18" charset="-122"/>
              </a:rPr>
              <a:t>前馈单元：是</a:t>
            </a:r>
            <a:r>
              <a:rPr lang="en-US" altLang="zh-CN" sz="1200" err="1">
                <a:solidFill>
                  <a:schemeClr val="bg1">
                    <a:lumMod val="50000"/>
                  </a:schemeClr>
                </a:solidFill>
                <a:latin typeface="汉仪正圆-55W" panose="00020600040101010101" pitchFamily="18" charset="-122"/>
                <a:ea typeface="汉仪正圆-55W" panose="00020600040101010101" pitchFamily="18" charset="-122"/>
                <a:sym typeface="汉仪正圆-55W" panose="00020600040101010101" pitchFamily="18" charset="-122"/>
              </a:rPr>
              <a:t>RNN</a:t>
            </a:r>
            <a:r>
              <a:rPr lang="zh-CN" altLang="en-US" sz="1200">
                <a:solidFill>
                  <a:schemeClr val="bg1">
                    <a:lumMod val="50000"/>
                  </a:schemeClr>
                </a:solidFill>
                <a:latin typeface="汉仪正圆-55W" panose="00020600040101010101" pitchFamily="18" charset="-122"/>
                <a:ea typeface="汉仪正圆-55W" panose="00020600040101010101" pitchFamily="18" charset="-122"/>
                <a:sym typeface="汉仪正圆-55W" panose="00020600040101010101" pitchFamily="18" charset="-122"/>
              </a:rPr>
              <a:t>中用于处理输入数据的部分</a:t>
            </a:r>
            <a:endParaRPr lang="en-US" altLang="zh-CN" sz="1200">
              <a:solidFill>
                <a:schemeClr val="bg1">
                  <a:lumMod val="50000"/>
                </a:schemeClr>
              </a:solidFill>
              <a:latin typeface="汉仪正圆-55W" panose="00020600040101010101" pitchFamily="18" charset="-122"/>
              <a:ea typeface="汉仪正圆-55W" panose="00020600040101010101" pitchFamily="18" charset="-122"/>
              <a:sym typeface="汉仪正圆-55W" panose="00020600040101010101" pitchFamily="18" charset="-122"/>
            </a:endParaRPr>
          </a:p>
          <a:p>
            <a:pPr lvl="0" defTabSz="1217930">
              <a:lnSpc>
                <a:spcPts val="2000"/>
              </a:lnSpc>
              <a:defRPr/>
            </a:pPr>
            <a:r>
              <a:rPr lang="en-US" altLang="zh-CN" sz="1600">
                <a:latin typeface="汉仪正圆-55W" panose="00020600040101010101" pitchFamily="18" charset="-122"/>
                <a:ea typeface="汉仪正圆-55W" panose="00020600040101010101" pitchFamily="18" charset="-122"/>
                <a:sym typeface="汉仪正圆-55W" panose="00020600040101010101" pitchFamily="18" charset="-122"/>
              </a:rPr>
              <a:t>3.</a:t>
            </a:r>
            <a:r>
              <a:rPr lang="zh-CN" altLang="en-US" sz="1600">
                <a:latin typeface="汉仪正圆-55W" panose="00020600040101010101" pitchFamily="18" charset="-122"/>
                <a:ea typeface="汉仪正圆-55W" panose="00020600040101010101" pitchFamily="18" charset="-122"/>
                <a:sym typeface="汉仪正圆-55W" panose="00020600040101010101" pitchFamily="18" charset="-122"/>
              </a:rPr>
              <a:t>使用固定的时间步长</a:t>
            </a:r>
            <a:endParaRPr lang="en-US" altLang="zh-CN" sz="1600">
              <a:latin typeface="汉仪正圆-55W" panose="00020600040101010101" pitchFamily="18" charset="-122"/>
              <a:ea typeface="汉仪正圆-55W" panose="00020600040101010101" pitchFamily="18" charset="-122"/>
              <a:sym typeface="汉仪正圆-55W" panose="00020600040101010101" pitchFamily="18" charset="-122"/>
            </a:endParaRPr>
          </a:p>
          <a:p>
            <a:pPr lvl="0" defTabSz="1217930">
              <a:lnSpc>
                <a:spcPts val="2000"/>
              </a:lnSpc>
              <a:defRPr/>
            </a:pPr>
            <a:r>
              <a:rPr lang="en-US" altLang="zh-CN" sz="1600">
                <a:latin typeface="汉仪正圆-55W" panose="00020600040101010101" pitchFamily="18" charset="-122"/>
                <a:ea typeface="汉仪正圆-55W" panose="00020600040101010101" pitchFamily="18" charset="-122"/>
                <a:sym typeface="汉仪正圆-55W" panose="00020600040101010101" pitchFamily="18" charset="-122"/>
              </a:rPr>
              <a:t>4.</a:t>
            </a:r>
            <a:r>
              <a:rPr lang="zh-CN" altLang="en-US" sz="1600">
                <a:latin typeface="汉仪正圆-55W" panose="00020600040101010101" pitchFamily="18" charset="-122"/>
                <a:ea typeface="汉仪正圆-55W" panose="00020600040101010101" pitchFamily="18" charset="-122"/>
                <a:sym typeface="汉仪正圆-55W" panose="00020600040101010101" pitchFamily="18" charset="-122"/>
              </a:rPr>
              <a:t>在</a:t>
            </a:r>
            <a:r>
              <a:rPr lang="en-US" altLang="zh-CN" sz="1600">
                <a:latin typeface="汉仪正圆-55W" panose="00020600040101010101" pitchFamily="18" charset="-122"/>
                <a:ea typeface="汉仪正圆-55W" panose="00020600040101010101" pitchFamily="18" charset="-122"/>
                <a:sym typeface="汉仪正圆-55W" panose="00020600040101010101" pitchFamily="18" charset="-122"/>
              </a:rPr>
              <a:t>RNN</a:t>
            </a:r>
            <a:r>
              <a:rPr lang="zh-CN" altLang="en-US" sz="1600">
                <a:latin typeface="汉仪正圆-55W" panose="00020600040101010101" pitchFamily="18" charset="-122"/>
                <a:ea typeface="汉仪正圆-55W" panose="00020600040101010101" pitchFamily="18" charset="-122"/>
                <a:sym typeface="汉仪正圆-55W" panose="00020600040101010101" pitchFamily="18" charset="-122"/>
              </a:rPr>
              <a:t>中，如果处理上述问题，需要更高的计算负载和能量消耗</a:t>
            </a:r>
            <a:r>
              <a:rPr lang="zh-CN" altLang="en-US" sz="1600" u="sng">
                <a:solidFill>
                  <a:srgbClr val="0070C0"/>
                </a:solidFill>
                <a:latin typeface="汉仪正圆-55W" panose="00020600040101010101" pitchFamily="18" charset="-122"/>
                <a:ea typeface="汉仪正圆-55W" panose="00020600040101010101" pitchFamily="18" charset="-122"/>
                <a:sym typeface="汉仪正圆-55W" panose="00020600040101010101" pitchFamily="18" charset="-122"/>
              </a:rPr>
              <a:t>来使所有在网络中的单元可只用一个时间步来更新</a:t>
            </a:r>
            <a:endParaRPr lang="en-US" altLang="zh-CN" sz="1600" u="sng">
              <a:solidFill>
                <a:srgbClr val="0070C0"/>
              </a:solidFill>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109" name="深度视觉·原创设计 https://www.docer.com/works?userid=22383862">
            <a:extLst>
              <a:ext uri="{FF2B5EF4-FFF2-40B4-BE49-F238E27FC236}">
                <a16:creationId xmlns:a16="http://schemas.microsoft.com/office/drawing/2014/main" id="{1A19240E-6096-EAB6-FAAB-2657A6DD8F61}"/>
              </a:ext>
            </a:extLst>
          </p:cNvPr>
          <p:cNvSpPr/>
          <p:nvPr/>
        </p:nvSpPr>
        <p:spPr>
          <a:xfrm>
            <a:off x="1060054" y="3428999"/>
            <a:ext cx="1909933" cy="40011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2000" b="1" noProof="0">
                <a:ln>
                  <a:noFill/>
                </a:ln>
                <a:solidFill>
                  <a:schemeClr val="tx1">
                    <a:lumMod val="75000"/>
                    <a:lumOff val="25000"/>
                  </a:schemeClr>
                </a:solidFill>
                <a:effectLst/>
                <a:uLnTx/>
                <a:uFillTx/>
                <a:latin typeface="汉仪正圆-55W" panose="00020600040101010101" pitchFamily="18" charset="-122"/>
                <a:ea typeface="汉仪正圆-55W" panose="00020600040101010101" pitchFamily="18" charset="-122"/>
                <a:cs typeface="Open Sans" pitchFamily="34" charset="0"/>
                <a:sym typeface="汉仪正圆-55W" panose="00020600040101010101" pitchFamily="18" charset="-122"/>
              </a:rPr>
              <a:t>RNN</a:t>
            </a:r>
            <a:endParaRPr kumimoji="0" lang="zh-CN" altLang="en-US" sz="2000" b="1" i="0" u="none" strike="noStrike" kern="1200" cap="none" spc="0" normalizeH="0" baseline="0" noProof="0">
              <a:ln>
                <a:noFill/>
              </a:ln>
              <a:solidFill>
                <a:schemeClr val="tx1">
                  <a:lumMod val="75000"/>
                  <a:lumOff val="25000"/>
                </a:schemeClr>
              </a:solidFill>
              <a:effectLst/>
              <a:uLnTx/>
              <a:uFillTx/>
              <a:latin typeface="汉仪正圆-55W" panose="00020600040101010101" pitchFamily="18" charset="-122"/>
              <a:ea typeface="汉仪正圆-55W" panose="00020600040101010101" pitchFamily="18" charset="-122"/>
              <a:cs typeface="Open Sans" pitchFamily="34" charset="0"/>
              <a:sym typeface="汉仪正圆-55W" panose="00020600040101010101" pitchFamily="18" charset="-122"/>
            </a:endParaRPr>
          </a:p>
        </p:txBody>
      </p:sp>
      <p:sp>
        <p:nvSpPr>
          <p:cNvPr id="111" name="深度视觉·原创设计 https://www.docer.com/works?userid=22383862">
            <a:extLst>
              <a:ext uri="{FF2B5EF4-FFF2-40B4-BE49-F238E27FC236}">
                <a16:creationId xmlns:a16="http://schemas.microsoft.com/office/drawing/2014/main" id="{FC1878A8-2983-39D2-F91B-C483AF53C15A}"/>
              </a:ext>
            </a:extLst>
          </p:cNvPr>
          <p:cNvSpPr/>
          <p:nvPr/>
        </p:nvSpPr>
        <p:spPr>
          <a:xfrm>
            <a:off x="7158505" y="3416708"/>
            <a:ext cx="2587345" cy="40011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2000" b="1" noProof="0">
                <a:ln>
                  <a:noFill/>
                </a:ln>
                <a:solidFill>
                  <a:schemeClr val="tx1">
                    <a:lumMod val="75000"/>
                    <a:lumOff val="25000"/>
                  </a:schemeClr>
                </a:solidFill>
                <a:effectLst/>
                <a:uLnTx/>
                <a:uFillTx/>
                <a:latin typeface="汉仪正圆-55W" panose="00020600040101010101" pitchFamily="18" charset="-122"/>
                <a:ea typeface="汉仪正圆-55W" panose="00020600040101010101" pitchFamily="18" charset="-122"/>
                <a:cs typeface="Open Sans" pitchFamily="34" charset="0"/>
                <a:sym typeface="汉仪正圆-55W" panose="00020600040101010101" pitchFamily="18" charset="-122"/>
              </a:rPr>
              <a:t>Phased LSTM</a:t>
            </a:r>
            <a:endParaRPr kumimoji="0" lang="zh-CN" altLang="en-US" sz="2000" b="1" i="0" u="none" strike="noStrike" kern="1200" cap="none" spc="0" normalizeH="0" baseline="0" noProof="0">
              <a:ln>
                <a:noFill/>
              </a:ln>
              <a:solidFill>
                <a:schemeClr val="tx1">
                  <a:lumMod val="75000"/>
                  <a:lumOff val="25000"/>
                </a:schemeClr>
              </a:solidFill>
              <a:effectLst/>
              <a:uLnTx/>
              <a:uFillTx/>
              <a:latin typeface="汉仪正圆-55W" panose="00020600040101010101" pitchFamily="18" charset="-122"/>
              <a:ea typeface="汉仪正圆-55W" panose="00020600040101010101" pitchFamily="18" charset="-122"/>
              <a:cs typeface="Open Sans" pitchFamily="34" charset="0"/>
              <a:sym typeface="汉仪正圆-55W" panose="00020600040101010101" pitchFamily="18" charset="-122"/>
            </a:endParaRPr>
          </a:p>
        </p:txBody>
      </p:sp>
      <p:sp>
        <p:nvSpPr>
          <p:cNvPr id="112" name="深度视觉·原创设计 https://www.docer.com/works?userid=22383862">
            <a:extLst>
              <a:ext uri="{FF2B5EF4-FFF2-40B4-BE49-F238E27FC236}">
                <a16:creationId xmlns:a16="http://schemas.microsoft.com/office/drawing/2014/main" id="{318E3EC5-75D5-C264-2ACB-92CBCB13B034}"/>
              </a:ext>
            </a:extLst>
          </p:cNvPr>
          <p:cNvSpPr/>
          <p:nvPr/>
        </p:nvSpPr>
        <p:spPr>
          <a:xfrm>
            <a:off x="7158506" y="3791387"/>
            <a:ext cx="4925967" cy="2382704"/>
          </a:xfrm>
          <a:prstGeom prst="rect">
            <a:avLst/>
          </a:prstGeom>
        </p:spPr>
        <p:txBody>
          <a:bodyPr wrap="square">
            <a:spAutoFit/>
          </a:bodyPr>
          <a:lstStyle/>
          <a:p>
            <a:pPr lvl="0" defTabSz="1217930">
              <a:lnSpc>
                <a:spcPts val="2000"/>
              </a:lnSpc>
              <a:defRPr/>
            </a:pPr>
            <a:r>
              <a:rPr lang="en-US" altLang="zh-CN" sz="1600">
                <a:latin typeface="汉仪正圆-55W" panose="00020600040101010101" pitchFamily="18" charset="-122"/>
                <a:ea typeface="汉仪正圆-55W" panose="00020600040101010101" pitchFamily="18" charset="-122"/>
                <a:sym typeface="汉仪正圆-55W" panose="00020600040101010101" pitchFamily="18" charset="-122"/>
              </a:rPr>
              <a:t>1.</a:t>
            </a:r>
            <a:r>
              <a:rPr lang="zh-CN" altLang="en-US" sz="1600">
                <a:latin typeface="汉仪正圆-55W" panose="00020600040101010101" pitchFamily="18" charset="-122"/>
                <a:ea typeface="汉仪正圆-55W" panose="00020600040101010101" pitchFamily="18" charset="-122"/>
                <a:sym typeface="汉仪正圆-55W" panose="00020600040101010101" pitchFamily="18" charset="-122"/>
              </a:rPr>
              <a:t>处理基于事件的传感器，是事件驱动的，以短延迟和精确的时间记录着刺激变化</a:t>
            </a:r>
            <a:endParaRPr lang="en-US" altLang="zh-CN" sz="1600">
              <a:latin typeface="汉仪正圆-55W" panose="00020600040101010101" pitchFamily="18" charset="-122"/>
              <a:ea typeface="汉仪正圆-55W" panose="00020600040101010101" pitchFamily="18" charset="-122"/>
              <a:sym typeface="汉仪正圆-55W" panose="00020600040101010101" pitchFamily="18" charset="-122"/>
            </a:endParaRPr>
          </a:p>
          <a:p>
            <a:pPr lvl="0" defTabSz="1217930">
              <a:lnSpc>
                <a:spcPts val="2000"/>
              </a:lnSpc>
              <a:defRPr/>
            </a:pPr>
            <a:r>
              <a:rPr lang="en-US" altLang="zh-CN" sz="1600">
                <a:latin typeface="汉仪正圆-55W" panose="00020600040101010101" pitchFamily="18" charset="-122"/>
                <a:ea typeface="汉仪正圆-55W" panose="00020600040101010101" pitchFamily="18" charset="-122"/>
                <a:sym typeface="汉仪正圆-55W" panose="00020600040101010101" pitchFamily="18" charset="-122"/>
              </a:rPr>
              <a:t>2.</a:t>
            </a:r>
            <a:r>
              <a:rPr lang="zh-CN" altLang="en-US" sz="1600">
                <a:latin typeface="汉仪正圆-55W" panose="00020600040101010101" pitchFamily="18" charset="-122"/>
                <a:ea typeface="汉仪正圆-55W" panose="00020600040101010101" pitchFamily="18" charset="-122"/>
                <a:sym typeface="汉仪正圆-55W" panose="00020600040101010101" pitchFamily="18" charset="-122"/>
              </a:rPr>
              <a:t>神经元用峰值交流，因此在连续的时间里表现了异步、由事件引发的更新</a:t>
            </a:r>
            <a:endParaRPr lang="en-US" altLang="zh-CN" sz="1600">
              <a:latin typeface="汉仪正圆-55W" panose="00020600040101010101" pitchFamily="18" charset="-122"/>
              <a:ea typeface="汉仪正圆-55W" panose="00020600040101010101" pitchFamily="18" charset="-122"/>
              <a:sym typeface="汉仪正圆-55W" panose="00020600040101010101" pitchFamily="18" charset="-122"/>
            </a:endParaRPr>
          </a:p>
          <a:p>
            <a:pPr lvl="0" defTabSz="1217930">
              <a:lnSpc>
                <a:spcPts val="2000"/>
              </a:lnSpc>
              <a:defRPr/>
            </a:pPr>
            <a:r>
              <a:rPr lang="en-US" altLang="zh-CN" sz="1600">
                <a:latin typeface="汉仪正圆-55W" panose="00020600040101010101" pitchFamily="18" charset="-122"/>
                <a:ea typeface="汉仪正圆-55W" panose="00020600040101010101" pitchFamily="18" charset="-122"/>
                <a:sym typeface="汉仪正圆-55W" panose="00020600040101010101" pitchFamily="18" charset="-122"/>
              </a:rPr>
              <a:t>3.</a:t>
            </a:r>
            <a:r>
              <a:rPr lang="zh-CN" altLang="en-US" sz="1600">
                <a:latin typeface="汉仪正圆-55W" panose="00020600040101010101" pitchFamily="18" charset="-122"/>
                <a:ea typeface="汉仪正圆-55W" panose="00020600040101010101" pitchFamily="18" charset="-122"/>
                <a:sym typeface="汉仪正圆-55W" panose="00020600040101010101" pitchFamily="18" charset="-122"/>
              </a:rPr>
              <a:t>可以处理在异步时间采样的输入</a:t>
            </a:r>
            <a:endParaRPr lang="en-US" altLang="zh-CN" sz="1600">
              <a:latin typeface="汉仪正圆-55W" panose="00020600040101010101" pitchFamily="18" charset="-122"/>
              <a:ea typeface="汉仪正圆-55W" panose="00020600040101010101" pitchFamily="18" charset="-122"/>
              <a:sym typeface="汉仪正圆-55W" panose="00020600040101010101" pitchFamily="18" charset="-122"/>
            </a:endParaRPr>
          </a:p>
          <a:p>
            <a:pPr lvl="0" defTabSz="1217930">
              <a:lnSpc>
                <a:spcPts val="2000"/>
              </a:lnSpc>
              <a:defRPr/>
            </a:pPr>
            <a:r>
              <a:rPr lang="zh-CN" altLang="en-US" sz="1200">
                <a:solidFill>
                  <a:schemeClr val="bg1">
                    <a:lumMod val="50000"/>
                  </a:schemeClr>
                </a:solidFill>
                <a:latin typeface="汉仪正圆-55W" panose="00020600040101010101" pitchFamily="18" charset="-122"/>
                <a:ea typeface="汉仪正圆-55W" panose="00020600040101010101" pitchFamily="18" charset="-122"/>
                <a:sym typeface="汉仪正圆-55W" panose="00020600040101010101" pitchFamily="18" charset="-122"/>
              </a:rPr>
              <a:t>异步：在</a:t>
            </a:r>
            <a:r>
              <a:rPr lang="en-US" altLang="zh-CN" sz="1200">
                <a:solidFill>
                  <a:schemeClr val="bg1">
                    <a:lumMod val="50000"/>
                  </a:schemeClr>
                </a:solidFill>
                <a:latin typeface="汉仪正圆-55W" panose="00020600040101010101" pitchFamily="18" charset="-122"/>
                <a:ea typeface="汉仪正圆-55W" panose="00020600040101010101" pitchFamily="18" charset="-122"/>
                <a:sym typeface="汉仪正圆-55W" panose="00020600040101010101" pitchFamily="18" charset="-122"/>
              </a:rPr>
              <a:t>Phased LSTM</a:t>
            </a:r>
            <a:r>
              <a:rPr lang="zh-CN" altLang="en-US" sz="1200">
                <a:solidFill>
                  <a:schemeClr val="bg1">
                    <a:lumMod val="50000"/>
                  </a:schemeClr>
                </a:solidFill>
                <a:latin typeface="汉仪正圆-55W" panose="00020600040101010101" pitchFamily="18" charset="-122"/>
                <a:ea typeface="汉仪正圆-55W" panose="00020600040101010101" pitchFamily="18" charset="-122"/>
                <a:sym typeface="汉仪正圆-55W" panose="00020600040101010101" pitchFamily="18" charset="-122"/>
              </a:rPr>
              <a:t>中指的是允许不同的时间步骤以不同的速率进行计算，使用相位来控制每个时间步骤的计算进度，每个时间步骤都具有一个跟它有关系的相位，相位的进展不需要等待前一个时间步骤的完成</a:t>
            </a:r>
            <a:endParaRPr lang="en-US" altLang="zh-CN" sz="1200">
              <a:solidFill>
                <a:schemeClr val="bg1">
                  <a:lumMod val="50000"/>
                </a:schemeClr>
              </a:solidFill>
              <a:latin typeface="汉仪正圆-55W" panose="00020600040101010101" pitchFamily="18" charset="-122"/>
              <a:ea typeface="汉仪正圆-55W" panose="00020600040101010101" pitchFamily="18" charset="-122"/>
              <a:sym typeface="汉仪正圆-55W" panose="00020600040101010101" pitchFamily="18" charset="-122"/>
            </a:endParaRPr>
          </a:p>
        </p:txBody>
      </p:sp>
      <p:pic>
        <p:nvPicPr>
          <p:cNvPr id="115" name="图片 114" descr="图示, 示意图&#10;&#10;描述已自动生成">
            <a:extLst>
              <a:ext uri="{FF2B5EF4-FFF2-40B4-BE49-F238E27FC236}">
                <a16:creationId xmlns:a16="http://schemas.microsoft.com/office/drawing/2014/main" id="{CD7D6096-55D2-1B29-F15E-9A069456B4C6}"/>
              </a:ext>
            </a:extLst>
          </p:cNvPr>
          <p:cNvPicPr>
            <a:picLocks noChangeAspect="1"/>
          </p:cNvPicPr>
          <p:nvPr/>
        </p:nvPicPr>
        <p:blipFill>
          <a:blip r:embed="rId4"/>
          <a:stretch>
            <a:fillRect/>
          </a:stretch>
        </p:blipFill>
        <p:spPr>
          <a:xfrm>
            <a:off x="7715845" y="366671"/>
            <a:ext cx="4368628" cy="3109048"/>
          </a:xfrm>
          <a:prstGeom prst="rect">
            <a:avLst/>
          </a:prstGeom>
        </p:spPr>
      </p:pic>
      <p:sp>
        <p:nvSpPr>
          <p:cNvPr id="5" name="深度视觉·原创设计 https://www.docer.com/works?userid=22383862">
            <a:extLst>
              <a:ext uri="{FF2B5EF4-FFF2-40B4-BE49-F238E27FC236}">
                <a16:creationId xmlns:a16="http://schemas.microsoft.com/office/drawing/2014/main" id="{FBB8D924-427B-281F-314C-F2C0BBB3DA07}"/>
              </a:ext>
            </a:extLst>
          </p:cNvPr>
          <p:cNvSpPr/>
          <p:nvPr/>
        </p:nvSpPr>
        <p:spPr>
          <a:xfrm>
            <a:off x="4173216" y="1078338"/>
            <a:ext cx="3542630" cy="1887696"/>
          </a:xfrm>
          <a:prstGeom prst="rect">
            <a:avLst/>
          </a:prstGeom>
        </p:spPr>
        <p:txBody>
          <a:bodyPr wrap="square">
            <a:spAutoFit/>
          </a:bodyPr>
          <a:lstStyle/>
          <a:p>
            <a:pPr lvl="0" defTabSz="1217930">
              <a:lnSpc>
                <a:spcPts val="2000"/>
              </a:lnSpc>
              <a:defRPr/>
            </a:pPr>
            <a:r>
              <a:rPr lang="zh-CN" altLang="en-US" sz="1600">
                <a:latin typeface="汉仪正圆-55W" panose="00020600040101010101" pitchFamily="18" charset="-122"/>
                <a:ea typeface="汉仪正圆-55W" panose="00020600040101010101" pitchFamily="18" charset="-122"/>
                <a:sym typeface="汉仪正圆-55W" panose="00020600040101010101" pitchFamily="18" charset="-122"/>
              </a:rPr>
              <a:t>问题：</a:t>
            </a:r>
            <a:endParaRPr lang="en-US" altLang="zh-CN" sz="1600">
              <a:latin typeface="汉仪正圆-55W" panose="00020600040101010101" pitchFamily="18" charset="-122"/>
              <a:ea typeface="汉仪正圆-55W" panose="00020600040101010101" pitchFamily="18" charset="-122"/>
              <a:sym typeface="汉仪正圆-55W" panose="00020600040101010101" pitchFamily="18" charset="-122"/>
            </a:endParaRPr>
          </a:p>
          <a:p>
            <a:pPr lvl="0" defTabSz="1217930">
              <a:lnSpc>
                <a:spcPts val="2000"/>
              </a:lnSpc>
              <a:defRPr/>
            </a:pPr>
            <a:r>
              <a:rPr lang="en-US" altLang="zh-CN" sz="1600">
                <a:latin typeface="汉仪正圆-55W" panose="00020600040101010101" pitchFamily="18" charset="-122"/>
                <a:ea typeface="汉仪正圆-55W" panose="00020600040101010101" pitchFamily="18" charset="-122"/>
                <a:sym typeface="汉仪正圆-55W" panose="00020600040101010101" pitchFamily="18" charset="-122"/>
              </a:rPr>
              <a:t>vision,audition,distance measurement,gyroscopes</a:t>
            </a:r>
            <a:r>
              <a:rPr lang="zh-CN" altLang="en-US" sz="1600">
                <a:latin typeface="汉仪正圆-55W" panose="00020600040101010101" pitchFamily="18" charset="-122"/>
                <a:ea typeface="汉仪正圆-55W" panose="00020600040101010101" pitchFamily="18" charset="-122"/>
                <a:sym typeface="汉仪正圆-55W" panose="00020600040101010101" pitchFamily="18" charset="-122"/>
              </a:rPr>
              <a:t>这些领域需要从各种各样的传感器</a:t>
            </a:r>
            <a:r>
              <a:rPr lang="zh-CN" altLang="en-US" sz="1600" u="sng">
                <a:solidFill>
                  <a:srgbClr val="0070C0"/>
                </a:solidFill>
                <a:latin typeface="汉仪正圆-55W" panose="00020600040101010101" pitchFamily="18" charset="-122"/>
                <a:ea typeface="汉仪正圆-55W" panose="00020600040101010101" pitchFamily="18" charset="-122"/>
                <a:sym typeface="汉仪正圆-55W" panose="00020600040101010101" pitchFamily="18" charset="-122"/>
              </a:rPr>
              <a:t>整合输入</a:t>
            </a:r>
            <a:r>
              <a:rPr lang="en-US" altLang="zh-CN" sz="1600">
                <a:latin typeface="汉仪正圆-55W" panose="00020600040101010101" pitchFamily="18" charset="-122"/>
                <a:ea typeface="汉仪正圆-55W" panose="00020600040101010101" pitchFamily="18" charset="-122"/>
                <a:sym typeface="汉仪正圆-55W" panose="00020600040101010101" pitchFamily="18" charset="-122"/>
              </a:rPr>
              <a:t>(</a:t>
            </a:r>
            <a:r>
              <a:rPr lang="zh-CN" altLang="en-US" sz="1600">
                <a:latin typeface="汉仪正圆-55W" panose="00020600040101010101" pitchFamily="18" charset="-122"/>
                <a:ea typeface="汉仪正圆-55W" panose="00020600040101010101" pitchFamily="18" charset="-122"/>
                <a:sym typeface="汉仪正圆-55W" panose="00020600040101010101" pitchFamily="18" charset="-122"/>
              </a:rPr>
              <a:t>数据</a:t>
            </a:r>
            <a:r>
              <a:rPr lang="en-US" altLang="zh-CN" sz="1600">
                <a:latin typeface="汉仪正圆-55W" panose="00020600040101010101" pitchFamily="18" charset="-122"/>
                <a:ea typeface="汉仪正圆-55W" panose="00020600040101010101" pitchFamily="18" charset="-122"/>
                <a:sym typeface="汉仪正圆-55W" panose="00020600040101010101" pitchFamily="18" charset="-122"/>
              </a:rPr>
              <a:t>)</a:t>
            </a:r>
            <a:r>
              <a:rPr lang="zh-CN" altLang="en-US" sz="1600">
                <a:latin typeface="汉仪正圆-55W" panose="00020600040101010101" pitchFamily="18" charset="-122"/>
                <a:ea typeface="汉仪正圆-55W" panose="00020600040101010101" pitchFamily="18" charset="-122"/>
                <a:sym typeface="汉仪正圆-55W" panose="00020600040101010101" pitchFamily="18" charset="-122"/>
              </a:rPr>
              <a:t>，每个传感器</a:t>
            </a:r>
            <a:r>
              <a:rPr lang="zh-CN" altLang="en-US" sz="1600" u="sng">
                <a:solidFill>
                  <a:srgbClr val="0070C0"/>
                </a:solidFill>
                <a:latin typeface="汉仪正圆-55W" panose="00020600040101010101" pitchFamily="18" charset="-122"/>
                <a:ea typeface="汉仪正圆-55W" panose="00020600040101010101" pitchFamily="18" charset="-122"/>
                <a:sym typeface="汉仪正圆-55W" panose="00020600040101010101" pitchFamily="18" charset="-122"/>
              </a:rPr>
              <a:t>有自己的数据采样率</a:t>
            </a:r>
            <a:r>
              <a:rPr lang="zh-CN" altLang="en-US" sz="1600">
                <a:latin typeface="汉仪正圆-55W" panose="00020600040101010101" pitchFamily="18" charset="-122"/>
                <a:ea typeface="汉仪正圆-55W" panose="00020600040101010101" pitchFamily="18" charset="-122"/>
                <a:sym typeface="汉仪正圆-55W" panose="00020600040101010101" pitchFamily="18" charset="-122"/>
              </a:rPr>
              <a:t>，</a:t>
            </a:r>
            <a:r>
              <a:rPr lang="zh-CN" altLang="en-US" sz="1600" u="sng">
                <a:solidFill>
                  <a:srgbClr val="0070C0"/>
                </a:solidFill>
                <a:latin typeface="汉仪正圆-55W" panose="00020600040101010101" pitchFamily="18" charset="-122"/>
                <a:ea typeface="汉仪正圆-55W" panose="00020600040101010101" pitchFamily="18" charset="-122"/>
                <a:sym typeface="汉仪正圆-55W" panose="00020600040101010101" pitchFamily="18" charset="-122"/>
              </a:rPr>
              <a:t>短的时间步</a:t>
            </a:r>
            <a:r>
              <a:rPr lang="zh-CN" altLang="en-US" sz="1600">
                <a:latin typeface="汉仪正圆-55W" panose="00020600040101010101" pitchFamily="18" charset="-122"/>
                <a:ea typeface="汉仪正圆-55W" panose="00020600040101010101" pitchFamily="18" charset="-122"/>
                <a:sym typeface="汉仪正圆-55W" panose="00020600040101010101" pitchFamily="18" charset="-122"/>
              </a:rPr>
              <a:t>用来处理有</a:t>
            </a:r>
            <a:r>
              <a:rPr lang="zh-CN" altLang="en-US" sz="1600" u="sng">
                <a:solidFill>
                  <a:srgbClr val="0070C0"/>
                </a:solidFill>
                <a:latin typeface="汉仪正圆-55W" panose="00020600040101010101" pitchFamily="18" charset="-122"/>
                <a:ea typeface="汉仪正圆-55W" panose="00020600040101010101" pitchFamily="18" charset="-122"/>
                <a:sym typeface="汉仪正圆-55W" panose="00020600040101010101" pitchFamily="18" charset="-122"/>
              </a:rPr>
              <a:t>高采集频率</a:t>
            </a:r>
            <a:r>
              <a:rPr lang="zh-CN" altLang="en-US" sz="1600">
                <a:latin typeface="汉仪正圆-55W" panose="00020600040101010101" pitchFamily="18" charset="-122"/>
                <a:ea typeface="汉仪正圆-55W" panose="00020600040101010101" pitchFamily="18" charset="-122"/>
                <a:sym typeface="汉仪正圆-55W" panose="00020600040101010101" pitchFamily="18" charset="-122"/>
              </a:rPr>
              <a:t>的传感器是很有必要的</a:t>
            </a:r>
            <a:endParaRPr lang="en-US" altLang="zh-CN" sz="1600">
              <a:latin typeface="汉仪正圆-55W" panose="00020600040101010101" pitchFamily="18" charset="-122"/>
              <a:ea typeface="汉仪正圆-55W" panose="00020600040101010101" pitchFamily="18" charset="-122"/>
              <a:sym typeface="汉仪正圆-55W" panose="00020600040101010101" pitchFamily="18" charset="-122"/>
            </a:endParaRPr>
          </a:p>
        </p:txBody>
      </p:sp>
    </p:spTree>
    <p:extLst>
      <p:ext uri="{BB962C8B-B14F-4D97-AF65-F5344CB8AC3E}">
        <p14:creationId xmlns:p14="http://schemas.microsoft.com/office/powerpoint/2010/main" val="1673416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08"/>
                                        </p:tgtEl>
                                        <p:attrNameLst>
                                          <p:attrName>style.visibility</p:attrName>
                                        </p:attrNameLst>
                                      </p:cBhvr>
                                      <p:to>
                                        <p:strVal val="visible"/>
                                      </p:to>
                                    </p:set>
                                    <p:animEffect transition="in" filter="fade">
                                      <p:cBhvr>
                                        <p:cTn id="7" dur="1000"/>
                                        <p:tgtEl>
                                          <p:spTgt spid="108"/>
                                        </p:tgtEl>
                                      </p:cBhvr>
                                    </p:animEffect>
                                    <p:anim calcmode="lin" valueType="num">
                                      <p:cBhvr>
                                        <p:cTn id="8" dur="1000" fill="hold"/>
                                        <p:tgtEl>
                                          <p:spTgt spid="108"/>
                                        </p:tgtEl>
                                        <p:attrNameLst>
                                          <p:attrName>ppt_x</p:attrName>
                                        </p:attrNameLst>
                                      </p:cBhvr>
                                      <p:tavLst>
                                        <p:tav tm="0">
                                          <p:val>
                                            <p:strVal val="#ppt_x"/>
                                          </p:val>
                                        </p:tav>
                                        <p:tav tm="100000">
                                          <p:val>
                                            <p:strVal val="#ppt_x"/>
                                          </p:val>
                                        </p:tav>
                                      </p:tavLst>
                                    </p:anim>
                                    <p:anim calcmode="lin" valueType="num">
                                      <p:cBhvr>
                                        <p:cTn id="9" dur="1000" fill="hold"/>
                                        <p:tgtEl>
                                          <p:spTgt spid="108"/>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09"/>
                                        </p:tgtEl>
                                        <p:attrNameLst>
                                          <p:attrName>style.visibility</p:attrName>
                                        </p:attrNameLst>
                                      </p:cBhvr>
                                      <p:to>
                                        <p:strVal val="visible"/>
                                      </p:to>
                                    </p:set>
                                    <p:animEffect transition="in" filter="fade">
                                      <p:cBhvr>
                                        <p:cTn id="12" dur="1000"/>
                                        <p:tgtEl>
                                          <p:spTgt spid="109"/>
                                        </p:tgtEl>
                                      </p:cBhvr>
                                    </p:animEffect>
                                    <p:anim calcmode="lin" valueType="num">
                                      <p:cBhvr>
                                        <p:cTn id="13" dur="1000" fill="hold"/>
                                        <p:tgtEl>
                                          <p:spTgt spid="109"/>
                                        </p:tgtEl>
                                        <p:attrNameLst>
                                          <p:attrName>ppt_x</p:attrName>
                                        </p:attrNameLst>
                                      </p:cBhvr>
                                      <p:tavLst>
                                        <p:tav tm="0">
                                          <p:val>
                                            <p:strVal val="#ppt_x"/>
                                          </p:val>
                                        </p:tav>
                                        <p:tav tm="100000">
                                          <p:val>
                                            <p:strVal val="#ppt_x"/>
                                          </p:val>
                                        </p:tav>
                                      </p:tavLst>
                                    </p:anim>
                                    <p:anim calcmode="lin" valueType="num">
                                      <p:cBhvr>
                                        <p:cTn id="14" dur="1000" fill="hold"/>
                                        <p:tgtEl>
                                          <p:spTgt spid="109"/>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11"/>
                                        </p:tgtEl>
                                        <p:attrNameLst>
                                          <p:attrName>style.visibility</p:attrName>
                                        </p:attrNameLst>
                                      </p:cBhvr>
                                      <p:to>
                                        <p:strVal val="visible"/>
                                      </p:to>
                                    </p:set>
                                    <p:animEffect transition="in" filter="fade">
                                      <p:cBhvr>
                                        <p:cTn id="17" dur="1000"/>
                                        <p:tgtEl>
                                          <p:spTgt spid="111"/>
                                        </p:tgtEl>
                                      </p:cBhvr>
                                    </p:animEffect>
                                    <p:anim calcmode="lin" valueType="num">
                                      <p:cBhvr>
                                        <p:cTn id="18" dur="1000" fill="hold"/>
                                        <p:tgtEl>
                                          <p:spTgt spid="111"/>
                                        </p:tgtEl>
                                        <p:attrNameLst>
                                          <p:attrName>ppt_x</p:attrName>
                                        </p:attrNameLst>
                                      </p:cBhvr>
                                      <p:tavLst>
                                        <p:tav tm="0">
                                          <p:val>
                                            <p:strVal val="#ppt_x"/>
                                          </p:val>
                                        </p:tav>
                                        <p:tav tm="100000">
                                          <p:val>
                                            <p:strVal val="#ppt_x"/>
                                          </p:val>
                                        </p:tav>
                                      </p:tavLst>
                                    </p:anim>
                                    <p:anim calcmode="lin" valueType="num">
                                      <p:cBhvr>
                                        <p:cTn id="19" dur="1000" fill="hold"/>
                                        <p:tgtEl>
                                          <p:spTgt spid="111"/>
                                        </p:tgtEl>
                                        <p:attrNameLst>
                                          <p:attrName>ppt_y</p:attrName>
                                        </p:attrNameLst>
                                      </p:cBhvr>
                                      <p:tavLst>
                                        <p:tav tm="0">
                                          <p:val>
                                            <p:strVal val="#ppt_y+.1"/>
                                          </p:val>
                                        </p:tav>
                                        <p:tav tm="100000">
                                          <p:val>
                                            <p:strVal val="#ppt_y"/>
                                          </p:val>
                                        </p:tav>
                                      </p:tavLst>
                                    </p:anim>
                                  </p:childTnLst>
                                </p:cTn>
                              </p:par>
                            </p:childTnLst>
                          </p:cTn>
                        </p:par>
                        <p:par>
                          <p:cTn id="20" fill="hold">
                            <p:stCondLst>
                              <p:cond delay="1000"/>
                            </p:stCondLst>
                            <p:childTnLst>
                              <p:par>
                                <p:cTn id="21" presetID="42" presetClass="entr" presetSubtype="0" fill="hold" grpId="0" nodeType="afterEffect">
                                  <p:stCondLst>
                                    <p:cond delay="0"/>
                                  </p:stCondLst>
                                  <p:childTnLst>
                                    <p:set>
                                      <p:cBhvr>
                                        <p:cTn id="22" dur="1" fill="hold">
                                          <p:stCondLst>
                                            <p:cond delay="0"/>
                                          </p:stCondLst>
                                        </p:cTn>
                                        <p:tgtEl>
                                          <p:spTgt spid="112"/>
                                        </p:tgtEl>
                                        <p:attrNameLst>
                                          <p:attrName>style.visibility</p:attrName>
                                        </p:attrNameLst>
                                      </p:cBhvr>
                                      <p:to>
                                        <p:strVal val="visible"/>
                                      </p:to>
                                    </p:set>
                                    <p:animEffect transition="in" filter="fade">
                                      <p:cBhvr>
                                        <p:cTn id="23" dur="1000"/>
                                        <p:tgtEl>
                                          <p:spTgt spid="112"/>
                                        </p:tgtEl>
                                      </p:cBhvr>
                                    </p:animEffect>
                                    <p:anim calcmode="lin" valueType="num">
                                      <p:cBhvr>
                                        <p:cTn id="24" dur="1000" fill="hold"/>
                                        <p:tgtEl>
                                          <p:spTgt spid="112"/>
                                        </p:tgtEl>
                                        <p:attrNameLst>
                                          <p:attrName>ppt_x</p:attrName>
                                        </p:attrNameLst>
                                      </p:cBhvr>
                                      <p:tavLst>
                                        <p:tav tm="0">
                                          <p:val>
                                            <p:strVal val="#ppt_x"/>
                                          </p:val>
                                        </p:tav>
                                        <p:tav tm="100000">
                                          <p:val>
                                            <p:strVal val="#ppt_x"/>
                                          </p:val>
                                        </p:tav>
                                      </p:tavLst>
                                    </p:anim>
                                    <p:anim calcmode="lin" valueType="num">
                                      <p:cBhvr>
                                        <p:cTn id="25" dur="1000" fill="hold"/>
                                        <p:tgtEl>
                                          <p:spTgt spid="112"/>
                                        </p:tgtEl>
                                        <p:attrNameLst>
                                          <p:attrName>ppt_y</p:attrName>
                                        </p:attrNameLst>
                                      </p:cBhvr>
                                      <p:tavLst>
                                        <p:tav tm="0">
                                          <p:val>
                                            <p:strVal val="#ppt_y+.1"/>
                                          </p:val>
                                        </p:tav>
                                        <p:tav tm="100000">
                                          <p:val>
                                            <p:strVal val="#ppt_y"/>
                                          </p:val>
                                        </p:tav>
                                      </p:tavLst>
                                    </p:anim>
                                  </p:childTnLst>
                                </p:cTn>
                              </p:par>
                            </p:childTnLst>
                          </p:cTn>
                        </p:par>
                        <p:par>
                          <p:cTn id="26" fill="hold">
                            <p:stCondLst>
                              <p:cond delay="2000"/>
                            </p:stCondLst>
                            <p:childTnLst>
                              <p:par>
                                <p:cTn id="27" presetID="42" presetClass="entr" presetSubtype="0" fill="hold" grpId="0" nodeType="after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fade">
                                      <p:cBhvr>
                                        <p:cTn id="29" dur="1000"/>
                                        <p:tgtEl>
                                          <p:spTgt spid="5"/>
                                        </p:tgtEl>
                                      </p:cBhvr>
                                    </p:animEffect>
                                    <p:anim calcmode="lin" valueType="num">
                                      <p:cBhvr>
                                        <p:cTn id="30" dur="1000" fill="hold"/>
                                        <p:tgtEl>
                                          <p:spTgt spid="5"/>
                                        </p:tgtEl>
                                        <p:attrNameLst>
                                          <p:attrName>ppt_x</p:attrName>
                                        </p:attrNameLst>
                                      </p:cBhvr>
                                      <p:tavLst>
                                        <p:tav tm="0">
                                          <p:val>
                                            <p:strVal val="#ppt_x"/>
                                          </p:val>
                                        </p:tav>
                                        <p:tav tm="100000">
                                          <p:val>
                                            <p:strVal val="#ppt_x"/>
                                          </p:val>
                                        </p:tav>
                                      </p:tavLst>
                                    </p:anim>
                                    <p:anim calcmode="lin" valueType="num">
                                      <p:cBhvr>
                                        <p:cTn id="31"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 grpId="0"/>
      <p:bldP spid="109" grpId="0"/>
      <p:bldP spid="111" grpId="0"/>
      <p:bldP spid="112" grpId="0"/>
      <p:bldP spid="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深度视觉·原创设计 https://www.docer.com/works?userid=22383862"/>
          <p:cNvSpPr/>
          <p:nvPr/>
        </p:nvSpPr>
        <p:spPr>
          <a:xfrm flipH="1">
            <a:off x="9677400" y="4533899"/>
            <a:ext cx="2514600" cy="2324101"/>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6" name="深度视觉·原创设计 https://www.docer.com/works?userid=22383862"/>
          <p:cNvSpPr/>
          <p:nvPr/>
        </p:nvSpPr>
        <p:spPr>
          <a:xfrm rot="10800000" flipH="1">
            <a:off x="0" y="0"/>
            <a:ext cx="2514600" cy="2324101"/>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8" name="深度视觉·原创设计 https://www.docer.com/works?userid=22383862"/>
          <p:cNvSpPr txBox="1"/>
          <p:nvPr/>
        </p:nvSpPr>
        <p:spPr>
          <a:xfrm>
            <a:off x="1645262" y="2813447"/>
            <a:ext cx="4857138" cy="615553"/>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4000">
                <a:solidFill>
                  <a:schemeClr val="tx1">
                    <a:lumMod val="75000"/>
                    <a:lumOff val="25000"/>
                  </a:schemeClr>
                </a:solidFill>
                <a:latin typeface="汉仪正圆-55W" panose="00020600040101010101" pitchFamily="18" charset="-122"/>
                <a:ea typeface="汉仪正圆-55W" panose="00020600040101010101" pitchFamily="18" charset="-122"/>
                <a:sym typeface="汉仪正圆-55W" panose="00020600040101010101" pitchFamily="18" charset="-122"/>
              </a:rPr>
              <a:t>模型理解</a:t>
            </a:r>
          </a:p>
        </p:txBody>
      </p:sp>
      <p:sp>
        <p:nvSpPr>
          <p:cNvPr id="9" name="深度视觉·原创设计 https://www.docer.com/works?userid=22383862"/>
          <p:cNvSpPr/>
          <p:nvPr/>
        </p:nvSpPr>
        <p:spPr>
          <a:xfrm>
            <a:off x="1645262" y="2080208"/>
            <a:ext cx="2103800" cy="500806"/>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2800">
                <a:solidFill>
                  <a:schemeClr val="bg1"/>
                </a:solidFill>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rPr>
              <a:t>PART 02</a:t>
            </a:r>
            <a:endParaRPr lang="zh-CN" altLang="en-US" sz="2800">
              <a:solidFill>
                <a:schemeClr val="bg1"/>
              </a:solidFill>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endParaRPr>
          </a:p>
        </p:txBody>
      </p:sp>
      <p:sp>
        <p:nvSpPr>
          <p:cNvPr id="10" name="深度视觉·原创设计 https://www.docer.com/works?userid=22383862"/>
          <p:cNvSpPr txBox="1"/>
          <p:nvPr/>
        </p:nvSpPr>
        <p:spPr>
          <a:xfrm>
            <a:off x="1645262" y="3661433"/>
            <a:ext cx="4305595" cy="388568"/>
          </a:xfrm>
          <a:prstGeom prst="rect">
            <a:avLst/>
          </a:prstGeom>
          <a:noFill/>
        </p:spPr>
        <p:txBody>
          <a:bodyPr wrap="square" rtlCol="0">
            <a:spAutoFit/>
          </a:bodyPr>
          <a:lstStyle/>
          <a:p>
            <a:pPr>
              <a:lnSpc>
                <a:spcPct val="150000"/>
              </a:lnSpc>
            </a:pPr>
            <a:r>
              <a:rPr lang="zh-CN" altLang="en-US" sz="1400">
                <a:solidFill>
                  <a:schemeClr val="tx1">
                    <a:lumMod val="85000"/>
                    <a:lumOff val="15000"/>
                    <a:alpha val="50000"/>
                  </a:schemeClr>
                </a:solidFill>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rPr>
              <a:t>这一部分进行对</a:t>
            </a:r>
            <a:r>
              <a:rPr lang="en-US" altLang="zh-CN" sz="1400">
                <a:solidFill>
                  <a:schemeClr val="tx1">
                    <a:lumMod val="85000"/>
                    <a:lumOff val="15000"/>
                    <a:alpha val="50000"/>
                  </a:schemeClr>
                </a:solidFill>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rPr>
              <a:t>RNN,LSTM,</a:t>
            </a:r>
            <a:r>
              <a:rPr lang="zh-CN" altLang="en-US" sz="1400">
                <a:solidFill>
                  <a:schemeClr val="tx1">
                    <a:lumMod val="85000"/>
                    <a:lumOff val="15000"/>
                    <a:alpha val="50000"/>
                  </a:schemeClr>
                </a:solidFill>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rPr>
              <a:t>和</a:t>
            </a:r>
            <a:r>
              <a:rPr lang="en-US" altLang="zh-CN" sz="1400">
                <a:solidFill>
                  <a:schemeClr val="tx1">
                    <a:lumMod val="85000"/>
                    <a:lumOff val="15000"/>
                    <a:alpha val="50000"/>
                  </a:schemeClr>
                </a:solidFill>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rPr>
              <a:t>Phased LSTM</a:t>
            </a:r>
            <a:r>
              <a:rPr lang="zh-CN" altLang="en-US" sz="1400">
                <a:solidFill>
                  <a:schemeClr val="tx1">
                    <a:lumMod val="85000"/>
                    <a:lumOff val="15000"/>
                    <a:alpha val="50000"/>
                  </a:schemeClr>
                </a:solidFill>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rPr>
              <a:t>做概述</a:t>
            </a:r>
            <a:endParaRPr lang="en-US" altLang="zh-CN" sz="1400">
              <a:solidFill>
                <a:schemeClr val="tx1">
                  <a:lumMod val="85000"/>
                  <a:lumOff val="15000"/>
                  <a:alpha val="50000"/>
                </a:schemeClr>
              </a:solidFill>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endParaRPr>
          </a:p>
        </p:txBody>
      </p:sp>
      <p:sp>
        <p:nvSpPr>
          <p:cNvPr id="12" name="深度视觉·原创设计 https://www.docer.com/works?userid=22383862"/>
          <p:cNvSpPr/>
          <p:nvPr/>
        </p:nvSpPr>
        <p:spPr>
          <a:xfrm>
            <a:off x="6763658" y="2080208"/>
            <a:ext cx="4044338" cy="2604967"/>
          </a:xfrm>
          <a:custGeom>
            <a:avLst/>
            <a:gdLst>
              <a:gd name="connsiteX0" fmla="*/ 0 w 4044338"/>
              <a:gd name="connsiteY0" fmla="*/ 0 h 2604967"/>
              <a:gd name="connsiteX1" fmla="*/ 4044338 w 4044338"/>
              <a:gd name="connsiteY1" fmla="*/ 0 h 2604967"/>
              <a:gd name="connsiteX2" fmla="*/ 4044338 w 4044338"/>
              <a:gd name="connsiteY2" fmla="*/ 2604967 h 2604967"/>
              <a:gd name="connsiteX3" fmla="*/ 0 w 4044338"/>
              <a:gd name="connsiteY3" fmla="*/ 2604967 h 2604967"/>
            </a:gdLst>
            <a:ahLst/>
            <a:cxnLst>
              <a:cxn ang="0">
                <a:pos x="connsiteX0" y="connsiteY0"/>
              </a:cxn>
              <a:cxn ang="0">
                <a:pos x="connsiteX1" y="connsiteY1"/>
              </a:cxn>
              <a:cxn ang="0">
                <a:pos x="connsiteX2" y="connsiteY2"/>
              </a:cxn>
              <a:cxn ang="0">
                <a:pos x="connsiteX3" y="connsiteY3"/>
              </a:cxn>
            </a:cxnLst>
            <a:rect l="l" t="t" r="r" b="b"/>
            <a:pathLst>
              <a:path w="4044338" h="2604967">
                <a:moveTo>
                  <a:pt x="0" y="0"/>
                </a:moveTo>
                <a:lnTo>
                  <a:pt x="4044338" y="0"/>
                </a:lnTo>
                <a:lnTo>
                  <a:pt x="4044338" y="2604967"/>
                </a:lnTo>
                <a:lnTo>
                  <a:pt x="0" y="2604967"/>
                </a:lnTo>
                <a:close/>
              </a:path>
            </a:pathLst>
          </a:custGeom>
          <a:blipFill>
            <a:blip r:embed="rId2"/>
            <a:srcRect/>
            <a:stretch>
              <a:fillRect t="-66441" b="-66441"/>
            </a:stretch>
          </a:blip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正圆-55W" panose="00020600040101010101" pitchFamily="18" charset="-122"/>
              <a:ea typeface="汉仪正圆-55W" panose="00020600040101010101" pitchFamily="18" charset="-122"/>
              <a:sym typeface="汉仪正圆-55W" panose="00020600040101010101" pitchFamily="18" charset="-122"/>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深度视觉·原创设计 https://www.docer.com/works?userid=22383862"/>
          <p:cNvSpPr/>
          <p:nvPr/>
        </p:nvSpPr>
        <p:spPr>
          <a:xfrm flipH="1">
            <a:off x="11252019" y="5989229"/>
            <a:ext cx="939981" cy="868771"/>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39" name="深度视觉·原创设计 https://www.docer.com/works?userid=22383862"/>
          <p:cNvSpPr/>
          <p:nvPr/>
        </p:nvSpPr>
        <p:spPr>
          <a:xfrm rot="10800000" flipH="1">
            <a:off x="0" y="0"/>
            <a:ext cx="939981" cy="868771"/>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40" name="深度视觉·原创设计 https://www.docer.com/works?userid=22383862"/>
          <p:cNvSpPr/>
          <p:nvPr/>
        </p:nvSpPr>
        <p:spPr>
          <a:xfrm>
            <a:off x="4535714" y="350796"/>
            <a:ext cx="3120572" cy="5179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41" name="深度视觉·原创设计 https://www.docer.com/works?userid=22383862"/>
          <p:cNvSpPr txBox="1"/>
          <p:nvPr/>
        </p:nvSpPr>
        <p:spPr>
          <a:xfrm>
            <a:off x="4966459" y="455895"/>
            <a:ext cx="2259081" cy="307777"/>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000" spc="300">
                <a:solidFill>
                  <a:schemeClr val="tx1">
                    <a:lumMod val="75000"/>
                    <a:lumOff val="25000"/>
                  </a:schemeClr>
                </a:solidFill>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rPr>
              <a:t>模型理解</a:t>
            </a:r>
            <a:endParaRPr kumimoji="0" lang="zh-CN" altLang="en-US" sz="2000" i="0" u="none" strike="noStrike" kern="1200" cap="none" spc="300" normalizeH="0" baseline="0" noProof="0">
              <a:ln>
                <a:noFill/>
              </a:ln>
              <a:solidFill>
                <a:schemeClr val="tx1">
                  <a:lumMod val="75000"/>
                  <a:lumOff val="25000"/>
                </a:schemeClr>
              </a:solidFill>
              <a:effectLst/>
              <a:uLnTx/>
              <a:uFillTx/>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endParaRPr>
          </a:p>
        </p:txBody>
      </p:sp>
      <p:sp>
        <p:nvSpPr>
          <p:cNvPr id="2" name="深度视觉·原创设计 https://www.docer.com/works?userid=22383862"/>
          <p:cNvSpPr/>
          <p:nvPr/>
        </p:nvSpPr>
        <p:spPr bwMode="auto">
          <a:xfrm>
            <a:off x="4167188" y="1906061"/>
            <a:ext cx="1930400" cy="1974850"/>
          </a:xfrm>
          <a:custGeom>
            <a:avLst/>
            <a:gdLst>
              <a:gd name="T0" fmla="*/ 509 w 640"/>
              <a:gd name="T1" fmla="*/ 645 h 655"/>
              <a:gd name="T2" fmla="*/ 640 w 640"/>
              <a:gd name="T3" fmla="*/ 514 h 655"/>
              <a:gd name="T4" fmla="*/ 640 w 640"/>
              <a:gd name="T5" fmla="*/ 0 h 655"/>
              <a:gd name="T6" fmla="*/ 555 w 640"/>
              <a:gd name="T7" fmla="*/ 0 h 655"/>
              <a:gd name="T8" fmla="*/ 527 w 640"/>
              <a:gd name="T9" fmla="*/ 130 h 655"/>
              <a:gd name="T10" fmla="*/ 427 w 640"/>
              <a:gd name="T11" fmla="*/ 163 h 655"/>
              <a:gd name="T12" fmla="*/ 328 w 640"/>
              <a:gd name="T13" fmla="*/ 74 h 655"/>
              <a:gd name="T14" fmla="*/ 192 w 640"/>
              <a:gd name="T15" fmla="*/ 174 h 655"/>
              <a:gd name="T16" fmla="*/ 246 w 640"/>
              <a:gd name="T17" fmla="*/ 295 h 655"/>
              <a:gd name="T18" fmla="*/ 184 w 640"/>
              <a:gd name="T19" fmla="*/ 380 h 655"/>
              <a:gd name="T20" fmla="*/ 52 w 640"/>
              <a:gd name="T21" fmla="*/ 367 h 655"/>
              <a:gd name="T22" fmla="*/ 0 w 640"/>
              <a:gd name="T23" fmla="*/ 528 h 655"/>
              <a:gd name="T24" fmla="*/ 115 w 640"/>
              <a:gd name="T25" fmla="*/ 594 h 655"/>
              <a:gd name="T26" fmla="*/ 113 w 640"/>
              <a:gd name="T27" fmla="*/ 655 h 655"/>
              <a:gd name="T28" fmla="*/ 509 w 640"/>
              <a:gd name="T29" fmla="*/ 655 h 655"/>
              <a:gd name="T30" fmla="*/ 509 w 640"/>
              <a:gd name="T31" fmla="*/ 645 h 6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0" h="655">
                <a:moveTo>
                  <a:pt x="509" y="645"/>
                </a:moveTo>
                <a:cubicBezTo>
                  <a:pt x="509" y="573"/>
                  <a:pt x="568" y="514"/>
                  <a:pt x="640" y="514"/>
                </a:cubicBezTo>
                <a:cubicBezTo>
                  <a:pt x="640" y="0"/>
                  <a:pt x="640" y="0"/>
                  <a:pt x="640" y="0"/>
                </a:cubicBezTo>
                <a:cubicBezTo>
                  <a:pt x="555" y="0"/>
                  <a:pt x="555" y="0"/>
                  <a:pt x="555" y="0"/>
                </a:cubicBezTo>
                <a:cubicBezTo>
                  <a:pt x="527" y="130"/>
                  <a:pt x="527" y="130"/>
                  <a:pt x="527" y="130"/>
                </a:cubicBezTo>
                <a:cubicBezTo>
                  <a:pt x="493" y="138"/>
                  <a:pt x="459" y="149"/>
                  <a:pt x="427" y="163"/>
                </a:cubicBezTo>
                <a:cubicBezTo>
                  <a:pt x="328" y="74"/>
                  <a:pt x="328" y="74"/>
                  <a:pt x="328" y="74"/>
                </a:cubicBezTo>
                <a:cubicBezTo>
                  <a:pt x="192" y="174"/>
                  <a:pt x="192" y="174"/>
                  <a:pt x="192" y="174"/>
                </a:cubicBezTo>
                <a:cubicBezTo>
                  <a:pt x="246" y="295"/>
                  <a:pt x="246" y="295"/>
                  <a:pt x="246" y="295"/>
                </a:cubicBezTo>
                <a:cubicBezTo>
                  <a:pt x="223" y="321"/>
                  <a:pt x="202" y="349"/>
                  <a:pt x="184" y="380"/>
                </a:cubicBezTo>
                <a:cubicBezTo>
                  <a:pt x="52" y="367"/>
                  <a:pt x="52" y="367"/>
                  <a:pt x="52" y="367"/>
                </a:cubicBezTo>
                <a:cubicBezTo>
                  <a:pt x="0" y="528"/>
                  <a:pt x="0" y="528"/>
                  <a:pt x="0" y="528"/>
                </a:cubicBezTo>
                <a:cubicBezTo>
                  <a:pt x="115" y="594"/>
                  <a:pt x="115" y="594"/>
                  <a:pt x="115" y="594"/>
                </a:cubicBezTo>
                <a:cubicBezTo>
                  <a:pt x="113" y="614"/>
                  <a:pt x="112" y="635"/>
                  <a:pt x="113" y="655"/>
                </a:cubicBezTo>
                <a:cubicBezTo>
                  <a:pt x="509" y="655"/>
                  <a:pt x="509" y="655"/>
                  <a:pt x="509" y="655"/>
                </a:cubicBezTo>
                <a:cubicBezTo>
                  <a:pt x="509" y="652"/>
                  <a:pt x="509" y="649"/>
                  <a:pt x="509" y="645"/>
                </a:cubicBezTo>
                <a:close/>
              </a:path>
            </a:pathLst>
          </a:custGeom>
          <a:solidFill>
            <a:schemeClr val="accent1"/>
          </a:solidFill>
          <a:ln>
            <a:noFill/>
          </a:ln>
        </p:spPr>
        <p:txBody>
          <a:bodyPr vert="horz" wrap="square" lIns="91440" tIns="45720" rIns="91440" bIns="45720" numCol="1" anchor="t" anchorCtr="0" compatLnSpc="1"/>
          <a:lstStyle/>
          <a:p>
            <a:endParaRPr lang="en-US">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3" name="深度视觉·原创设计 https://www.docer.com/works?userid=22383862"/>
          <p:cNvSpPr/>
          <p:nvPr/>
        </p:nvSpPr>
        <p:spPr bwMode="auto">
          <a:xfrm>
            <a:off x="6097588" y="1906061"/>
            <a:ext cx="1930400" cy="1974850"/>
          </a:xfrm>
          <a:custGeom>
            <a:avLst/>
            <a:gdLst>
              <a:gd name="T0" fmla="*/ 132 w 640"/>
              <a:gd name="T1" fmla="*/ 645 h 655"/>
              <a:gd name="T2" fmla="*/ 132 w 640"/>
              <a:gd name="T3" fmla="*/ 655 h 655"/>
              <a:gd name="T4" fmla="*/ 528 w 640"/>
              <a:gd name="T5" fmla="*/ 655 h 655"/>
              <a:gd name="T6" fmla="*/ 525 w 640"/>
              <a:gd name="T7" fmla="*/ 592 h 655"/>
              <a:gd name="T8" fmla="*/ 640 w 640"/>
              <a:gd name="T9" fmla="*/ 525 h 655"/>
              <a:gd name="T10" fmla="*/ 588 w 640"/>
              <a:gd name="T11" fmla="*/ 364 h 655"/>
              <a:gd name="T12" fmla="*/ 455 w 640"/>
              <a:gd name="T13" fmla="*/ 378 h 655"/>
              <a:gd name="T14" fmla="*/ 394 w 640"/>
              <a:gd name="T15" fmla="*/ 294 h 655"/>
              <a:gd name="T16" fmla="*/ 447 w 640"/>
              <a:gd name="T17" fmla="*/ 172 h 655"/>
              <a:gd name="T18" fmla="*/ 310 w 640"/>
              <a:gd name="T19" fmla="*/ 73 h 655"/>
              <a:gd name="T20" fmla="*/ 212 w 640"/>
              <a:gd name="T21" fmla="*/ 162 h 655"/>
              <a:gd name="T22" fmla="*/ 162 w 640"/>
              <a:gd name="T23" fmla="*/ 143 h 655"/>
              <a:gd name="T24" fmla="*/ 112 w 640"/>
              <a:gd name="T25" fmla="*/ 130 h 655"/>
              <a:gd name="T26" fmla="*/ 84 w 640"/>
              <a:gd name="T27" fmla="*/ 0 h 655"/>
              <a:gd name="T28" fmla="*/ 0 w 640"/>
              <a:gd name="T29" fmla="*/ 0 h 655"/>
              <a:gd name="T30" fmla="*/ 0 w 640"/>
              <a:gd name="T31" fmla="*/ 514 h 655"/>
              <a:gd name="T32" fmla="*/ 132 w 640"/>
              <a:gd name="T33" fmla="*/ 645 h 6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40" h="655">
                <a:moveTo>
                  <a:pt x="132" y="645"/>
                </a:moveTo>
                <a:cubicBezTo>
                  <a:pt x="132" y="649"/>
                  <a:pt x="132" y="652"/>
                  <a:pt x="132" y="655"/>
                </a:cubicBezTo>
                <a:cubicBezTo>
                  <a:pt x="528" y="655"/>
                  <a:pt x="528" y="655"/>
                  <a:pt x="528" y="655"/>
                </a:cubicBezTo>
                <a:cubicBezTo>
                  <a:pt x="528" y="634"/>
                  <a:pt x="528" y="613"/>
                  <a:pt x="525" y="592"/>
                </a:cubicBezTo>
                <a:cubicBezTo>
                  <a:pt x="640" y="525"/>
                  <a:pt x="640" y="525"/>
                  <a:pt x="640" y="525"/>
                </a:cubicBezTo>
                <a:cubicBezTo>
                  <a:pt x="588" y="364"/>
                  <a:pt x="588" y="364"/>
                  <a:pt x="588" y="364"/>
                </a:cubicBezTo>
                <a:cubicBezTo>
                  <a:pt x="455" y="378"/>
                  <a:pt x="455" y="378"/>
                  <a:pt x="455" y="378"/>
                </a:cubicBezTo>
                <a:cubicBezTo>
                  <a:pt x="438" y="348"/>
                  <a:pt x="417" y="320"/>
                  <a:pt x="394" y="294"/>
                </a:cubicBezTo>
                <a:cubicBezTo>
                  <a:pt x="447" y="172"/>
                  <a:pt x="447" y="172"/>
                  <a:pt x="447" y="172"/>
                </a:cubicBezTo>
                <a:cubicBezTo>
                  <a:pt x="310" y="73"/>
                  <a:pt x="310" y="73"/>
                  <a:pt x="310" y="73"/>
                </a:cubicBezTo>
                <a:cubicBezTo>
                  <a:pt x="212" y="162"/>
                  <a:pt x="212" y="162"/>
                  <a:pt x="212" y="162"/>
                </a:cubicBezTo>
                <a:cubicBezTo>
                  <a:pt x="196" y="155"/>
                  <a:pt x="179" y="149"/>
                  <a:pt x="162" y="143"/>
                </a:cubicBezTo>
                <a:cubicBezTo>
                  <a:pt x="146" y="138"/>
                  <a:pt x="129" y="133"/>
                  <a:pt x="112" y="130"/>
                </a:cubicBezTo>
                <a:cubicBezTo>
                  <a:pt x="84" y="0"/>
                  <a:pt x="84" y="0"/>
                  <a:pt x="84" y="0"/>
                </a:cubicBezTo>
                <a:cubicBezTo>
                  <a:pt x="0" y="0"/>
                  <a:pt x="0" y="0"/>
                  <a:pt x="0" y="0"/>
                </a:cubicBezTo>
                <a:cubicBezTo>
                  <a:pt x="0" y="514"/>
                  <a:pt x="0" y="514"/>
                  <a:pt x="0" y="514"/>
                </a:cubicBezTo>
                <a:cubicBezTo>
                  <a:pt x="73" y="514"/>
                  <a:pt x="132" y="573"/>
                  <a:pt x="132" y="645"/>
                </a:cubicBezTo>
                <a:close/>
              </a:path>
            </a:pathLst>
          </a:custGeom>
          <a:solidFill>
            <a:schemeClr val="accent2"/>
          </a:solidFill>
          <a:ln>
            <a:noFill/>
          </a:ln>
        </p:spPr>
        <p:txBody>
          <a:bodyPr vert="horz" wrap="square" lIns="91440" tIns="45720" rIns="91440" bIns="45720" numCol="1" anchor="t" anchorCtr="0" compatLnSpc="1"/>
          <a:lstStyle/>
          <a:p>
            <a:endParaRPr lang="en-US">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4" name="深度视觉·原创设计 https://www.docer.com/works?userid=22383862"/>
          <p:cNvSpPr/>
          <p:nvPr/>
        </p:nvSpPr>
        <p:spPr bwMode="auto">
          <a:xfrm>
            <a:off x="6097588" y="3880911"/>
            <a:ext cx="1933575" cy="1917700"/>
          </a:xfrm>
          <a:custGeom>
            <a:avLst/>
            <a:gdLst>
              <a:gd name="T0" fmla="*/ 528 w 641"/>
              <a:gd name="T1" fmla="*/ 0 h 636"/>
              <a:gd name="T2" fmla="*/ 132 w 641"/>
              <a:gd name="T3" fmla="*/ 0 h 636"/>
              <a:gd name="T4" fmla="*/ 0 w 641"/>
              <a:gd name="T5" fmla="*/ 122 h 636"/>
              <a:gd name="T6" fmla="*/ 0 w 641"/>
              <a:gd name="T7" fmla="*/ 636 h 636"/>
              <a:gd name="T8" fmla="*/ 86 w 641"/>
              <a:gd name="T9" fmla="*/ 636 h 636"/>
              <a:gd name="T10" fmla="*/ 114 w 641"/>
              <a:gd name="T11" fmla="*/ 506 h 636"/>
              <a:gd name="T12" fmla="*/ 213 w 641"/>
              <a:gd name="T13" fmla="*/ 473 h 636"/>
              <a:gd name="T14" fmla="*/ 312 w 641"/>
              <a:gd name="T15" fmla="*/ 562 h 636"/>
              <a:gd name="T16" fmla="*/ 449 w 641"/>
              <a:gd name="T17" fmla="*/ 462 h 636"/>
              <a:gd name="T18" fmla="*/ 395 w 641"/>
              <a:gd name="T19" fmla="*/ 341 h 636"/>
              <a:gd name="T20" fmla="*/ 456 w 641"/>
              <a:gd name="T21" fmla="*/ 256 h 636"/>
              <a:gd name="T22" fmla="*/ 589 w 641"/>
              <a:gd name="T23" fmla="*/ 269 h 636"/>
              <a:gd name="T24" fmla="*/ 641 w 641"/>
              <a:gd name="T25" fmla="*/ 108 h 636"/>
              <a:gd name="T26" fmla="*/ 525 w 641"/>
              <a:gd name="T27" fmla="*/ 42 h 636"/>
              <a:gd name="T28" fmla="*/ 528 w 641"/>
              <a:gd name="T29" fmla="*/ 0 h 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41" h="636">
                <a:moveTo>
                  <a:pt x="528" y="0"/>
                </a:moveTo>
                <a:cubicBezTo>
                  <a:pt x="132" y="0"/>
                  <a:pt x="132" y="0"/>
                  <a:pt x="132" y="0"/>
                </a:cubicBezTo>
                <a:cubicBezTo>
                  <a:pt x="127" y="68"/>
                  <a:pt x="70" y="122"/>
                  <a:pt x="0" y="122"/>
                </a:cubicBezTo>
                <a:cubicBezTo>
                  <a:pt x="0" y="636"/>
                  <a:pt x="0" y="636"/>
                  <a:pt x="0" y="636"/>
                </a:cubicBezTo>
                <a:cubicBezTo>
                  <a:pt x="86" y="636"/>
                  <a:pt x="86" y="636"/>
                  <a:pt x="86" y="636"/>
                </a:cubicBezTo>
                <a:cubicBezTo>
                  <a:pt x="114" y="506"/>
                  <a:pt x="114" y="506"/>
                  <a:pt x="114" y="506"/>
                </a:cubicBezTo>
                <a:cubicBezTo>
                  <a:pt x="148" y="498"/>
                  <a:pt x="181" y="487"/>
                  <a:pt x="213" y="473"/>
                </a:cubicBezTo>
                <a:cubicBezTo>
                  <a:pt x="312" y="562"/>
                  <a:pt x="312" y="562"/>
                  <a:pt x="312" y="562"/>
                </a:cubicBezTo>
                <a:cubicBezTo>
                  <a:pt x="449" y="462"/>
                  <a:pt x="449" y="462"/>
                  <a:pt x="449" y="462"/>
                </a:cubicBezTo>
                <a:cubicBezTo>
                  <a:pt x="395" y="341"/>
                  <a:pt x="395" y="341"/>
                  <a:pt x="395" y="341"/>
                </a:cubicBezTo>
                <a:cubicBezTo>
                  <a:pt x="418" y="315"/>
                  <a:pt x="439" y="286"/>
                  <a:pt x="456" y="256"/>
                </a:cubicBezTo>
                <a:cubicBezTo>
                  <a:pt x="589" y="269"/>
                  <a:pt x="589" y="269"/>
                  <a:pt x="589" y="269"/>
                </a:cubicBezTo>
                <a:cubicBezTo>
                  <a:pt x="641" y="108"/>
                  <a:pt x="641" y="108"/>
                  <a:pt x="641" y="108"/>
                </a:cubicBezTo>
                <a:cubicBezTo>
                  <a:pt x="525" y="42"/>
                  <a:pt x="525" y="42"/>
                  <a:pt x="525" y="42"/>
                </a:cubicBezTo>
                <a:cubicBezTo>
                  <a:pt x="527" y="28"/>
                  <a:pt x="528" y="14"/>
                  <a:pt x="528" y="0"/>
                </a:cubicBezTo>
                <a:close/>
              </a:path>
            </a:pathLst>
          </a:custGeom>
          <a:solidFill>
            <a:schemeClr val="accent3"/>
          </a:solidFill>
          <a:ln>
            <a:noFill/>
          </a:ln>
        </p:spPr>
        <p:txBody>
          <a:bodyPr vert="horz" wrap="square" lIns="91440" tIns="45720" rIns="91440" bIns="45720" numCol="1" anchor="t" anchorCtr="0" compatLnSpc="1"/>
          <a:lstStyle/>
          <a:p>
            <a:endParaRPr lang="en-US">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5" name="深度视觉·原创设计 https://www.docer.com/works?userid=22383862"/>
          <p:cNvSpPr/>
          <p:nvPr/>
        </p:nvSpPr>
        <p:spPr bwMode="auto">
          <a:xfrm>
            <a:off x="4170363" y="3880911"/>
            <a:ext cx="1927225" cy="1917700"/>
          </a:xfrm>
          <a:custGeom>
            <a:avLst/>
            <a:gdLst>
              <a:gd name="T0" fmla="*/ 508 w 639"/>
              <a:gd name="T1" fmla="*/ 0 h 636"/>
              <a:gd name="T2" fmla="*/ 112 w 639"/>
              <a:gd name="T3" fmla="*/ 0 h 636"/>
              <a:gd name="T4" fmla="*/ 114 w 639"/>
              <a:gd name="T5" fmla="*/ 44 h 636"/>
              <a:gd name="T6" fmla="*/ 0 w 639"/>
              <a:gd name="T7" fmla="*/ 111 h 636"/>
              <a:gd name="T8" fmla="*/ 52 w 639"/>
              <a:gd name="T9" fmla="*/ 271 h 636"/>
              <a:gd name="T10" fmla="*/ 184 w 639"/>
              <a:gd name="T11" fmla="*/ 257 h 636"/>
              <a:gd name="T12" fmla="*/ 246 w 639"/>
              <a:gd name="T13" fmla="*/ 342 h 636"/>
              <a:gd name="T14" fmla="*/ 192 w 639"/>
              <a:gd name="T15" fmla="*/ 464 h 636"/>
              <a:gd name="T16" fmla="*/ 329 w 639"/>
              <a:gd name="T17" fmla="*/ 563 h 636"/>
              <a:gd name="T18" fmla="*/ 428 w 639"/>
              <a:gd name="T19" fmla="*/ 474 h 636"/>
              <a:gd name="T20" fmla="*/ 477 w 639"/>
              <a:gd name="T21" fmla="*/ 492 h 636"/>
              <a:gd name="T22" fmla="*/ 528 w 639"/>
              <a:gd name="T23" fmla="*/ 506 h 636"/>
              <a:gd name="T24" fmla="*/ 556 w 639"/>
              <a:gd name="T25" fmla="*/ 636 h 636"/>
              <a:gd name="T26" fmla="*/ 639 w 639"/>
              <a:gd name="T27" fmla="*/ 636 h 636"/>
              <a:gd name="T28" fmla="*/ 639 w 639"/>
              <a:gd name="T29" fmla="*/ 122 h 636"/>
              <a:gd name="T30" fmla="*/ 508 w 639"/>
              <a:gd name="T31" fmla="*/ 0 h 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39" h="636">
                <a:moveTo>
                  <a:pt x="508" y="0"/>
                </a:moveTo>
                <a:cubicBezTo>
                  <a:pt x="112" y="0"/>
                  <a:pt x="112" y="0"/>
                  <a:pt x="112" y="0"/>
                </a:cubicBezTo>
                <a:cubicBezTo>
                  <a:pt x="112" y="14"/>
                  <a:pt x="113" y="29"/>
                  <a:pt x="114" y="44"/>
                </a:cubicBezTo>
                <a:cubicBezTo>
                  <a:pt x="0" y="111"/>
                  <a:pt x="0" y="111"/>
                  <a:pt x="0" y="111"/>
                </a:cubicBezTo>
                <a:cubicBezTo>
                  <a:pt x="52" y="271"/>
                  <a:pt x="52" y="271"/>
                  <a:pt x="52" y="271"/>
                </a:cubicBezTo>
                <a:cubicBezTo>
                  <a:pt x="184" y="257"/>
                  <a:pt x="184" y="257"/>
                  <a:pt x="184" y="257"/>
                </a:cubicBezTo>
                <a:cubicBezTo>
                  <a:pt x="202" y="288"/>
                  <a:pt x="223" y="316"/>
                  <a:pt x="246" y="342"/>
                </a:cubicBezTo>
                <a:cubicBezTo>
                  <a:pt x="192" y="464"/>
                  <a:pt x="192" y="464"/>
                  <a:pt x="192" y="464"/>
                </a:cubicBezTo>
                <a:cubicBezTo>
                  <a:pt x="329" y="563"/>
                  <a:pt x="329" y="563"/>
                  <a:pt x="329" y="563"/>
                </a:cubicBezTo>
                <a:cubicBezTo>
                  <a:pt x="428" y="474"/>
                  <a:pt x="428" y="474"/>
                  <a:pt x="428" y="474"/>
                </a:cubicBezTo>
                <a:cubicBezTo>
                  <a:pt x="444" y="481"/>
                  <a:pt x="460" y="487"/>
                  <a:pt x="477" y="492"/>
                </a:cubicBezTo>
                <a:cubicBezTo>
                  <a:pt x="494" y="498"/>
                  <a:pt x="511" y="502"/>
                  <a:pt x="528" y="506"/>
                </a:cubicBezTo>
                <a:cubicBezTo>
                  <a:pt x="556" y="636"/>
                  <a:pt x="556" y="636"/>
                  <a:pt x="556" y="636"/>
                </a:cubicBezTo>
                <a:cubicBezTo>
                  <a:pt x="639" y="636"/>
                  <a:pt x="639" y="636"/>
                  <a:pt x="639" y="636"/>
                </a:cubicBezTo>
                <a:cubicBezTo>
                  <a:pt x="639" y="122"/>
                  <a:pt x="639" y="122"/>
                  <a:pt x="639" y="122"/>
                </a:cubicBezTo>
                <a:cubicBezTo>
                  <a:pt x="570" y="122"/>
                  <a:pt x="513" y="68"/>
                  <a:pt x="508" y="0"/>
                </a:cubicBezTo>
                <a:close/>
              </a:path>
            </a:pathLst>
          </a:custGeom>
          <a:solidFill>
            <a:schemeClr val="accent2"/>
          </a:solidFill>
          <a:ln>
            <a:noFill/>
          </a:ln>
        </p:spPr>
        <p:txBody>
          <a:bodyPr vert="horz" wrap="square" lIns="91440" tIns="45720" rIns="91440" bIns="45720" numCol="1" anchor="t" anchorCtr="0" compatLnSpc="1"/>
          <a:lstStyle/>
          <a:p>
            <a:endParaRPr lang="en-US">
              <a:latin typeface="汉仪正圆-55W" panose="00020600040101010101" pitchFamily="18" charset="-122"/>
              <a:ea typeface="汉仪正圆-55W" panose="00020600040101010101" pitchFamily="18" charset="-122"/>
              <a:sym typeface="汉仪正圆-55W" panose="00020600040101010101" pitchFamily="18" charset="-122"/>
            </a:endParaRPr>
          </a:p>
        </p:txBody>
      </p:sp>
      <p:grpSp>
        <p:nvGrpSpPr>
          <p:cNvPr id="6" name="深度视觉·原创设计 https://www.docer.com/works?userid=22383862"/>
          <p:cNvGrpSpPr/>
          <p:nvPr/>
        </p:nvGrpSpPr>
        <p:grpSpPr>
          <a:xfrm>
            <a:off x="6597651" y="2744261"/>
            <a:ext cx="485775" cy="585788"/>
            <a:chOff x="6597651" y="2663825"/>
            <a:chExt cx="485775" cy="585788"/>
          </a:xfrm>
          <a:solidFill>
            <a:schemeClr val="bg1"/>
          </a:solidFill>
        </p:grpSpPr>
        <p:sp>
          <p:nvSpPr>
            <p:cNvPr id="7" name="深度视觉·原创设计 https://www.docer.com/works?userid=22383862"/>
            <p:cNvSpPr/>
            <p:nvPr/>
          </p:nvSpPr>
          <p:spPr bwMode="auto">
            <a:xfrm>
              <a:off x="6784976" y="2663825"/>
              <a:ext cx="114300" cy="130175"/>
            </a:xfrm>
            <a:custGeom>
              <a:avLst/>
              <a:gdLst>
                <a:gd name="T0" fmla="*/ 2 w 38"/>
                <a:gd name="T1" fmla="*/ 28 h 43"/>
                <a:gd name="T2" fmla="*/ 3 w 38"/>
                <a:gd name="T3" fmla="*/ 28 h 43"/>
                <a:gd name="T4" fmla="*/ 19 w 38"/>
                <a:gd name="T5" fmla="*/ 43 h 43"/>
                <a:gd name="T6" fmla="*/ 35 w 38"/>
                <a:gd name="T7" fmla="*/ 29 h 43"/>
                <a:gd name="T8" fmla="*/ 35 w 38"/>
                <a:gd name="T9" fmla="*/ 29 h 43"/>
                <a:gd name="T10" fmla="*/ 38 w 38"/>
                <a:gd name="T11" fmla="*/ 25 h 43"/>
                <a:gd name="T12" fmla="*/ 36 w 38"/>
                <a:gd name="T13" fmla="*/ 20 h 43"/>
                <a:gd name="T14" fmla="*/ 19 w 38"/>
                <a:gd name="T15" fmla="*/ 0 h 43"/>
                <a:gd name="T16" fmla="*/ 2 w 38"/>
                <a:gd name="T17" fmla="*/ 19 h 43"/>
                <a:gd name="T18" fmla="*/ 0 w 38"/>
                <a:gd name="T19" fmla="*/ 24 h 43"/>
                <a:gd name="T20" fmla="*/ 2 w 38"/>
                <a:gd name="T21" fmla="*/ 28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 h="43">
                  <a:moveTo>
                    <a:pt x="2" y="28"/>
                  </a:moveTo>
                  <a:cubicBezTo>
                    <a:pt x="3" y="28"/>
                    <a:pt x="3" y="28"/>
                    <a:pt x="3" y="28"/>
                  </a:cubicBezTo>
                  <a:cubicBezTo>
                    <a:pt x="5" y="37"/>
                    <a:pt x="12" y="43"/>
                    <a:pt x="19" y="43"/>
                  </a:cubicBezTo>
                  <a:cubicBezTo>
                    <a:pt x="26" y="43"/>
                    <a:pt x="32" y="37"/>
                    <a:pt x="35" y="29"/>
                  </a:cubicBezTo>
                  <a:cubicBezTo>
                    <a:pt x="35" y="29"/>
                    <a:pt x="35" y="29"/>
                    <a:pt x="35" y="29"/>
                  </a:cubicBezTo>
                  <a:cubicBezTo>
                    <a:pt x="37" y="29"/>
                    <a:pt x="38" y="27"/>
                    <a:pt x="38" y="25"/>
                  </a:cubicBezTo>
                  <a:cubicBezTo>
                    <a:pt x="38" y="22"/>
                    <a:pt x="37" y="20"/>
                    <a:pt x="36" y="20"/>
                  </a:cubicBezTo>
                  <a:cubicBezTo>
                    <a:pt x="35" y="9"/>
                    <a:pt x="28" y="0"/>
                    <a:pt x="19" y="0"/>
                  </a:cubicBezTo>
                  <a:cubicBezTo>
                    <a:pt x="11" y="0"/>
                    <a:pt x="3" y="9"/>
                    <a:pt x="2" y="19"/>
                  </a:cubicBezTo>
                  <a:cubicBezTo>
                    <a:pt x="1" y="19"/>
                    <a:pt x="0" y="21"/>
                    <a:pt x="0" y="24"/>
                  </a:cubicBezTo>
                  <a:cubicBezTo>
                    <a:pt x="0" y="26"/>
                    <a:pt x="1" y="28"/>
                    <a:pt x="2" y="2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8" name="深度视觉·原创设计 https://www.docer.com/works?userid=22383862"/>
            <p:cNvSpPr/>
            <p:nvPr/>
          </p:nvSpPr>
          <p:spPr bwMode="auto">
            <a:xfrm>
              <a:off x="6751638" y="2790825"/>
              <a:ext cx="177800" cy="458788"/>
            </a:xfrm>
            <a:custGeom>
              <a:avLst/>
              <a:gdLst>
                <a:gd name="T0" fmla="*/ 53 w 59"/>
                <a:gd name="T1" fmla="*/ 3 h 152"/>
                <a:gd name="T2" fmla="*/ 52 w 59"/>
                <a:gd name="T3" fmla="*/ 4 h 152"/>
                <a:gd name="T4" fmla="*/ 43 w 59"/>
                <a:gd name="T5" fmla="*/ 1 h 152"/>
                <a:gd name="T6" fmla="*/ 28 w 59"/>
                <a:gd name="T7" fmla="*/ 27 h 152"/>
                <a:gd name="T8" fmla="*/ 16 w 59"/>
                <a:gd name="T9" fmla="*/ 0 h 152"/>
                <a:gd name="T10" fmla="*/ 6 w 59"/>
                <a:gd name="T11" fmla="*/ 1 h 152"/>
                <a:gd name="T12" fmla="*/ 6 w 59"/>
                <a:gd name="T13" fmla="*/ 1 h 152"/>
                <a:gd name="T14" fmla="*/ 0 w 59"/>
                <a:gd name="T15" fmla="*/ 7 h 152"/>
                <a:gd name="T16" fmla="*/ 1 w 59"/>
                <a:gd name="T17" fmla="*/ 68 h 152"/>
                <a:gd name="T18" fmla="*/ 3 w 59"/>
                <a:gd name="T19" fmla="*/ 73 h 152"/>
                <a:gd name="T20" fmla="*/ 3 w 59"/>
                <a:gd name="T21" fmla="*/ 74 h 152"/>
                <a:gd name="T22" fmla="*/ 9 w 59"/>
                <a:gd name="T23" fmla="*/ 80 h 152"/>
                <a:gd name="T24" fmla="*/ 12 w 59"/>
                <a:gd name="T25" fmla="*/ 79 h 152"/>
                <a:gd name="T26" fmla="*/ 12 w 59"/>
                <a:gd name="T27" fmla="*/ 152 h 152"/>
                <a:gd name="T28" fmla="*/ 27 w 59"/>
                <a:gd name="T29" fmla="*/ 152 h 152"/>
                <a:gd name="T30" fmla="*/ 29 w 59"/>
                <a:gd name="T31" fmla="*/ 82 h 152"/>
                <a:gd name="T32" fmla="*/ 30 w 59"/>
                <a:gd name="T33" fmla="*/ 152 h 152"/>
                <a:gd name="T34" fmla="*/ 47 w 59"/>
                <a:gd name="T35" fmla="*/ 152 h 152"/>
                <a:gd name="T36" fmla="*/ 48 w 59"/>
                <a:gd name="T37" fmla="*/ 81 h 152"/>
                <a:gd name="T38" fmla="*/ 50 w 59"/>
                <a:gd name="T39" fmla="*/ 82 h 152"/>
                <a:gd name="T40" fmla="*/ 56 w 59"/>
                <a:gd name="T41" fmla="*/ 76 h 152"/>
                <a:gd name="T42" fmla="*/ 56 w 59"/>
                <a:gd name="T43" fmla="*/ 75 h 152"/>
                <a:gd name="T44" fmla="*/ 59 w 59"/>
                <a:gd name="T45" fmla="*/ 70 h 152"/>
                <a:gd name="T46" fmla="*/ 59 w 59"/>
                <a:gd name="T47" fmla="*/ 9 h 152"/>
                <a:gd name="T48" fmla="*/ 53 w 59"/>
                <a:gd name="T49" fmla="*/ 3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9" h="152">
                  <a:moveTo>
                    <a:pt x="53" y="3"/>
                  </a:moveTo>
                  <a:cubicBezTo>
                    <a:pt x="53" y="3"/>
                    <a:pt x="52" y="3"/>
                    <a:pt x="52" y="4"/>
                  </a:cubicBezTo>
                  <a:cubicBezTo>
                    <a:pt x="43" y="1"/>
                    <a:pt x="43" y="1"/>
                    <a:pt x="43" y="1"/>
                  </a:cubicBezTo>
                  <a:cubicBezTo>
                    <a:pt x="28" y="27"/>
                    <a:pt x="28" y="27"/>
                    <a:pt x="28" y="27"/>
                  </a:cubicBezTo>
                  <a:cubicBezTo>
                    <a:pt x="16" y="0"/>
                    <a:pt x="16" y="0"/>
                    <a:pt x="16" y="0"/>
                  </a:cubicBezTo>
                  <a:cubicBezTo>
                    <a:pt x="6" y="1"/>
                    <a:pt x="6" y="1"/>
                    <a:pt x="6" y="1"/>
                  </a:cubicBezTo>
                  <a:cubicBezTo>
                    <a:pt x="6" y="1"/>
                    <a:pt x="6" y="1"/>
                    <a:pt x="6" y="1"/>
                  </a:cubicBezTo>
                  <a:cubicBezTo>
                    <a:pt x="3" y="2"/>
                    <a:pt x="0" y="4"/>
                    <a:pt x="0" y="7"/>
                  </a:cubicBezTo>
                  <a:cubicBezTo>
                    <a:pt x="1" y="68"/>
                    <a:pt x="1" y="68"/>
                    <a:pt x="1" y="68"/>
                  </a:cubicBezTo>
                  <a:cubicBezTo>
                    <a:pt x="1" y="70"/>
                    <a:pt x="2" y="72"/>
                    <a:pt x="3" y="73"/>
                  </a:cubicBezTo>
                  <a:cubicBezTo>
                    <a:pt x="3" y="73"/>
                    <a:pt x="3" y="73"/>
                    <a:pt x="3" y="74"/>
                  </a:cubicBezTo>
                  <a:cubicBezTo>
                    <a:pt x="3" y="77"/>
                    <a:pt x="6" y="80"/>
                    <a:pt x="9" y="80"/>
                  </a:cubicBezTo>
                  <a:cubicBezTo>
                    <a:pt x="10" y="80"/>
                    <a:pt x="11" y="80"/>
                    <a:pt x="12" y="79"/>
                  </a:cubicBezTo>
                  <a:cubicBezTo>
                    <a:pt x="12" y="152"/>
                    <a:pt x="12" y="152"/>
                    <a:pt x="12" y="152"/>
                  </a:cubicBezTo>
                  <a:cubicBezTo>
                    <a:pt x="27" y="152"/>
                    <a:pt x="27" y="152"/>
                    <a:pt x="27" y="152"/>
                  </a:cubicBezTo>
                  <a:cubicBezTo>
                    <a:pt x="29" y="82"/>
                    <a:pt x="29" y="82"/>
                    <a:pt x="29" y="82"/>
                  </a:cubicBezTo>
                  <a:cubicBezTo>
                    <a:pt x="30" y="152"/>
                    <a:pt x="30" y="152"/>
                    <a:pt x="30" y="152"/>
                  </a:cubicBezTo>
                  <a:cubicBezTo>
                    <a:pt x="47" y="152"/>
                    <a:pt x="47" y="152"/>
                    <a:pt x="47" y="152"/>
                  </a:cubicBezTo>
                  <a:cubicBezTo>
                    <a:pt x="48" y="81"/>
                    <a:pt x="48" y="81"/>
                    <a:pt x="48" y="81"/>
                  </a:cubicBezTo>
                  <a:cubicBezTo>
                    <a:pt x="48" y="81"/>
                    <a:pt x="49" y="82"/>
                    <a:pt x="50" y="82"/>
                  </a:cubicBezTo>
                  <a:cubicBezTo>
                    <a:pt x="54" y="82"/>
                    <a:pt x="56" y="79"/>
                    <a:pt x="56" y="76"/>
                  </a:cubicBezTo>
                  <a:cubicBezTo>
                    <a:pt x="56" y="75"/>
                    <a:pt x="56" y="75"/>
                    <a:pt x="56" y="75"/>
                  </a:cubicBezTo>
                  <a:cubicBezTo>
                    <a:pt x="58" y="74"/>
                    <a:pt x="59" y="72"/>
                    <a:pt x="59" y="70"/>
                  </a:cubicBezTo>
                  <a:cubicBezTo>
                    <a:pt x="59" y="9"/>
                    <a:pt x="59" y="9"/>
                    <a:pt x="59" y="9"/>
                  </a:cubicBezTo>
                  <a:cubicBezTo>
                    <a:pt x="59" y="6"/>
                    <a:pt x="56" y="3"/>
                    <a:pt x="53"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9" name="深度视觉·原创设计 https://www.docer.com/works?userid=22383862"/>
            <p:cNvSpPr/>
            <p:nvPr/>
          </p:nvSpPr>
          <p:spPr bwMode="auto">
            <a:xfrm>
              <a:off x="6954838" y="2709863"/>
              <a:ext cx="101600" cy="117475"/>
            </a:xfrm>
            <a:custGeom>
              <a:avLst/>
              <a:gdLst>
                <a:gd name="T0" fmla="*/ 2 w 34"/>
                <a:gd name="T1" fmla="*/ 26 h 39"/>
                <a:gd name="T2" fmla="*/ 3 w 34"/>
                <a:gd name="T3" fmla="*/ 26 h 39"/>
                <a:gd name="T4" fmla="*/ 17 w 34"/>
                <a:gd name="T5" fmla="*/ 39 h 39"/>
                <a:gd name="T6" fmla="*/ 31 w 34"/>
                <a:gd name="T7" fmla="*/ 26 h 39"/>
                <a:gd name="T8" fmla="*/ 32 w 34"/>
                <a:gd name="T9" fmla="*/ 26 h 39"/>
                <a:gd name="T10" fmla="*/ 34 w 34"/>
                <a:gd name="T11" fmla="*/ 22 h 39"/>
                <a:gd name="T12" fmla="*/ 32 w 34"/>
                <a:gd name="T13" fmla="*/ 18 h 39"/>
                <a:gd name="T14" fmla="*/ 17 w 34"/>
                <a:gd name="T15" fmla="*/ 0 h 39"/>
                <a:gd name="T16" fmla="*/ 2 w 34"/>
                <a:gd name="T17" fmla="*/ 18 h 39"/>
                <a:gd name="T18" fmla="*/ 0 w 34"/>
                <a:gd name="T19" fmla="*/ 22 h 39"/>
                <a:gd name="T20" fmla="*/ 2 w 34"/>
                <a:gd name="T21" fmla="*/ 26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 h="39">
                  <a:moveTo>
                    <a:pt x="2" y="26"/>
                  </a:moveTo>
                  <a:cubicBezTo>
                    <a:pt x="3" y="26"/>
                    <a:pt x="3" y="26"/>
                    <a:pt x="3" y="26"/>
                  </a:cubicBezTo>
                  <a:cubicBezTo>
                    <a:pt x="5" y="33"/>
                    <a:pt x="11" y="39"/>
                    <a:pt x="17" y="39"/>
                  </a:cubicBezTo>
                  <a:cubicBezTo>
                    <a:pt x="24" y="39"/>
                    <a:pt x="29" y="34"/>
                    <a:pt x="31" y="26"/>
                  </a:cubicBezTo>
                  <a:cubicBezTo>
                    <a:pt x="32" y="26"/>
                    <a:pt x="32" y="26"/>
                    <a:pt x="32" y="26"/>
                  </a:cubicBezTo>
                  <a:cubicBezTo>
                    <a:pt x="33" y="26"/>
                    <a:pt x="34" y="25"/>
                    <a:pt x="34" y="22"/>
                  </a:cubicBezTo>
                  <a:cubicBezTo>
                    <a:pt x="34" y="20"/>
                    <a:pt x="33" y="19"/>
                    <a:pt x="32" y="18"/>
                  </a:cubicBezTo>
                  <a:cubicBezTo>
                    <a:pt x="32" y="8"/>
                    <a:pt x="25" y="1"/>
                    <a:pt x="17" y="0"/>
                  </a:cubicBezTo>
                  <a:cubicBezTo>
                    <a:pt x="10" y="0"/>
                    <a:pt x="3" y="8"/>
                    <a:pt x="2" y="18"/>
                  </a:cubicBezTo>
                  <a:cubicBezTo>
                    <a:pt x="1" y="18"/>
                    <a:pt x="0" y="20"/>
                    <a:pt x="0" y="22"/>
                  </a:cubicBezTo>
                  <a:cubicBezTo>
                    <a:pt x="0" y="24"/>
                    <a:pt x="1" y="26"/>
                    <a:pt x="2"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10" name="深度视觉·原创设计 https://www.docer.com/works?userid=22383862"/>
            <p:cNvSpPr/>
            <p:nvPr/>
          </p:nvSpPr>
          <p:spPr bwMode="auto">
            <a:xfrm>
              <a:off x="6956426" y="2824163"/>
              <a:ext cx="127000" cy="412750"/>
            </a:xfrm>
            <a:custGeom>
              <a:avLst/>
              <a:gdLst>
                <a:gd name="T0" fmla="*/ 37 w 42"/>
                <a:gd name="T1" fmla="*/ 3 h 137"/>
                <a:gd name="T2" fmla="*/ 36 w 42"/>
                <a:gd name="T3" fmla="*/ 3 h 137"/>
                <a:gd name="T4" fmla="*/ 28 w 42"/>
                <a:gd name="T5" fmla="*/ 1 h 137"/>
                <a:gd name="T6" fmla="*/ 15 w 42"/>
                <a:gd name="T7" fmla="*/ 24 h 137"/>
                <a:gd name="T8" fmla="*/ 4 w 42"/>
                <a:gd name="T9" fmla="*/ 0 h 137"/>
                <a:gd name="T10" fmla="*/ 2 w 42"/>
                <a:gd name="T11" fmla="*/ 0 h 137"/>
                <a:gd name="T12" fmla="*/ 2 w 42"/>
                <a:gd name="T13" fmla="*/ 75 h 137"/>
                <a:gd name="T14" fmla="*/ 0 w 42"/>
                <a:gd name="T15" fmla="*/ 81 h 137"/>
                <a:gd name="T16" fmla="*/ 0 w 42"/>
                <a:gd name="T17" fmla="*/ 137 h 137"/>
                <a:gd name="T18" fmla="*/ 14 w 42"/>
                <a:gd name="T19" fmla="*/ 137 h 137"/>
                <a:gd name="T20" fmla="*/ 15 w 42"/>
                <a:gd name="T21" fmla="*/ 74 h 137"/>
                <a:gd name="T22" fmla="*/ 16 w 42"/>
                <a:gd name="T23" fmla="*/ 137 h 137"/>
                <a:gd name="T24" fmla="*/ 32 w 42"/>
                <a:gd name="T25" fmla="*/ 137 h 137"/>
                <a:gd name="T26" fmla="*/ 32 w 42"/>
                <a:gd name="T27" fmla="*/ 73 h 137"/>
                <a:gd name="T28" fmla="*/ 35 w 42"/>
                <a:gd name="T29" fmla="*/ 74 h 137"/>
                <a:gd name="T30" fmla="*/ 40 w 42"/>
                <a:gd name="T31" fmla="*/ 68 h 137"/>
                <a:gd name="T32" fmla="*/ 40 w 42"/>
                <a:gd name="T33" fmla="*/ 67 h 137"/>
                <a:gd name="T34" fmla="*/ 42 w 42"/>
                <a:gd name="T35" fmla="*/ 63 h 137"/>
                <a:gd name="T36" fmla="*/ 42 w 42"/>
                <a:gd name="T37" fmla="*/ 8 h 137"/>
                <a:gd name="T38" fmla="*/ 37 w 42"/>
                <a:gd name="T39" fmla="*/ 3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 h="137">
                  <a:moveTo>
                    <a:pt x="37" y="3"/>
                  </a:moveTo>
                  <a:cubicBezTo>
                    <a:pt x="37" y="3"/>
                    <a:pt x="36" y="3"/>
                    <a:pt x="36" y="3"/>
                  </a:cubicBezTo>
                  <a:cubicBezTo>
                    <a:pt x="28" y="1"/>
                    <a:pt x="28" y="1"/>
                    <a:pt x="28" y="1"/>
                  </a:cubicBezTo>
                  <a:cubicBezTo>
                    <a:pt x="15" y="24"/>
                    <a:pt x="15" y="24"/>
                    <a:pt x="15" y="24"/>
                  </a:cubicBezTo>
                  <a:cubicBezTo>
                    <a:pt x="4" y="0"/>
                    <a:pt x="4" y="0"/>
                    <a:pt x="4" y="0"/>
                  </a:cubicBezTo>
                  <a:cubicBezTo>
                    <a:pt x="2" y="0"/>
                    <a:pt x="2" y="0"/>
                    <a:pt x="2" y="0"/>
                  </a:cubicBezTo>
                  <a:cubicBezTo>
                    <a:pt x="2" y="75"/>
                    <a:pt x="2" y="75"/>
                    <a:pt x="2" y="75"/>
                  </a:cubicBezTo>
                  <a:cubicBezTo>
                    <a:pt x="2" y="75"/>
                    <a:pt x="2" y="78"/>
                    <a:pt x="0" y="81"/>
                  </a:cubicBezTo>
                  <a:cubicBezTo>
                    <a:pt x="0" y="137"/>
                    <a:pt x="0" y="137"/>
                    <a:pt x="0" y="137"/>
                  </a:cubicBezTo>
                  <a:cubicBezTo>
                    <a:pt x="14" y="137"/>
                    <a:pt x="14" y="137"/>
                    <a:pt x="14" y="137"/>
                  </a:cubicBezTo>
                  <a:cubicBezTo>
                    <a:pt x="15" y="74"/>
                    <a:pt x="15" y="74"/>
                    <a:pt x="15" y="74"/>
                  </a:cubicBezTo>
                  <a:cubicBezTo>
                    <a:pt x="16" y="137"/>
                    <a:pt x="16" y="137"/>
                    <a:pt x="16" y="137"/>
                  </a:cubicBezTo>
                  <a:cubicBezTo>
                    <a:pt x="32" y="137"/>
                    <a:pt x="32" y="137"/>
                    <a:pt x="32" y="137"/>
                  </a:cubicBezTo>
                  <a:cubicBezTo>
                    <a:pt x="32" y="73"/>
                    <a:pt x="32" y="73"/>
                    <a:pt x="32" y="73"/>
                  </a:cubicBezTo>
                  <a:cubicBezTo>
                    <a:pt x="33" y="73"/>
                    <a:pt x="34" y="74"/>
                    <a:pt x="35" y="74"/>
                  </a:cubicBezTo>
                  <a:cubicBezTo>
                    <a:pt x="37" y="74"/>
                    <a:pt x="40" y="71"/>
                    <a:pt x="40" y="68"/>
                  </a:cubicBezTo>
                  <a:cubicBezTo>
                    <a:pt x="40" y="68"/>
                    <a:pt x="40" y="67"/>
                    <a:pt x="40" y="67"/>
                  </a:cubicBezTo>
                  <a:cubicBezTo>
                    <a:pt x="41" y="66"/>
                    <a:pt x="42" y="65"/>
                    <a:pt x="42" y="63"/>
                  </a:cubicBezTo>
                  <a:cubicBezTo>
                    <a:pt x="42" y="8"/>
                    <a:pt x="42" y="8"/>
                    <a:pt x="42" y="8"/>
                  </a:cubicBezTo>
                  <a:cubicBezTo>
                    <a:pt x="42" y="6"/>
                    <a:pt x="40" y="3"/>
                    <a:pt x="37"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11" name="深度视觉·原创设计 https://www.docer.com/works?userid=22383862"/>
            <p:cNvSpPr/>
            <p:nvPr/>
          </p:nvSpPr>
          <p:spPr bwMode="auto">
            <a:xfrm>
              <a:off x="6624638" y="2709863"/>
              <a:ext cx="106363" cy="117475"/>
            </a:xfrm>
            <a:custGeom>
              <a:avLst/>
              <a:gdLst>
                <a:gd name="T0" fmla="*/ 32 w 35"/>
                <a:gd name="T1" fmla="*/ 18 h 39"/>
                <a:gd name="T2" fmla="*/ 17 w 35"/>
                <a:gd name="T3" fmla="*/ 0 h 39"/>
                <a:gd name="T4" fmla="*/ 2 w 35"/>
                <a:gd name="T5" fmla="*/ 18 h 39"/>
                <a:gd name="T6" fmla="*/ 0 w 35"/>
                <a:gd name="T7" fmla="*/ 22 h 39"/>
                <a:gd name="T8" fmla="*/ 3 w 35"/>
                <a:gd name="T9" fmla="*/ 26 h 39"/>
                <a:gd name="T10" fmla="*/ 3 w 35"/>
                <a:gd name="T11" fmla="*/ 26 h 39"/>
                <a:gd name="T12" fmla="*/ 17 w 35"/>
                <a:gd name="T13" fmla="*/ 39 h 39"/>
                <a:gd name="T14" fmla="*/ 32 w 35"/>
                <a:gd name="T15" fmla="*/ 26 h 39"/>
                <a:gd name="T16" fmla="*/ 32 w 35"/>
                <a:gd name="T17" fmla="*/ 26 h 39"/>
                <a:gd name="T18" fmla="*/ 35 w 35"/>
                <a:gd name="T19" fmla="*/ 22 h 39"/>
                <a:gd name="T20" fmla="*/ 32 w 35"/>
                <a:gd name="T21" fmla="*/ 1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 h="39">
                  <a:moveTo>
                    <a:pt x="32" y="18"/>
                  </a:moveTo>
                  <a:cubicBezTo>
                    <a:pt x="32" y="8"/>
                    <a:pt x="25" y="0"/>
                    <a:pt x="17" y="0"/>
                  </a:cubicBezTo>
                  <a:cubicBezTo>
                    <a:pt x="10" y="0"/>
                    <a:pt x="3" y="8"/>
                    <a:pt x="2" y="18"/>
                  </a:cubicBezTo>
                  <a:cubicBezTo>
                    <a:pt x="1" y="18"/>
                    <a:pt x="0" y="20"/>
                    <a:pt x="0" y="22"/>
                  </a:cubicBezTo>
                  <a:cubicBezTo>
                    <a:pt x="0" y="24"/>
                    <a:pt x="1" y="26"/>
                    <a:pt x="3" y="26"/>
                  </a:cubicBezTo>
                  <a:cubicBezTo>
                    <a:pt x="3" y="26"/>
                    <a:pt x="3" y="26"/>
                    <a:pt x="3" y="26"/>
                  </a:cubicBezTo>
                  <a:cubicBezTo>
                    <a:pt x="5" y="34"/>
                    <a:pt x="11" y="39"/>
                    <a:pt x="17" y="39"/>
                  </a:cubicBezTo>
                  <a:cubicBezTo>
                    <a:pt x="24" y="39"/>
                    <a:pt x="30" y="33"/>
                    <a:pt x="32" y="26"/>
                  </a:cubicBezTo>
                  <a:cubicBezTo>
                    <a:pt x="32" y="26"/>
                    <a:pt x="32" y="26"/>
                    <a:pt x="32" y="26"/>
                  </a:cubicBezTo>
                  <a:cubicBezTo>
                    <a:pt x="34" y="26"/>
                    <a:pt x="35" y="24"/>
                    <a:pt x="35" y="22"/>
                  </a:cubicBezTo>
                  <a:cubicBezTo>
                    <a:pt x="35" y="20"/>
                    <a:pt x="34" y="18"/>
                    <a:pt x="32"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12" name="深度视觉·原创设计 https://www.docer.com/works?userid=22383862"/>
            <p:cNvSpPr/>
            <p:nvPr/>
          </p:nvSpPr>
          <p:spPr bwMode="auto">
            <a:xfrm>
              <a:off x="6597651" y="2824163"/>
              <a:ext cx="127000" cy="412750"/>
            </a:xfrm>
            <a:custGeom>
              <a:avLst/>
              <a:gdLst>
                <a:gd name="T0" fmla="*/ 40 w 42"/>
                <a:gd name="T1" fmla="*/ 75 h 137"/>
                <a:gd name="T2" fmla="*/ 41 w 42"/>
                <a:gd name="T3" fmla="*/ 0 h 137"/>
                <a:gd name="T4" fmla="*/ 39 w 42"/>
                <a:gd name="T5" fmla="*/ 0 h 137"/>
                <a:gd name="T6" fmla="*/ 28 w 42"/>
                <a:gd name="T7" fmla="*/ 24 h 137"/>
                <a:gd name="T8" fmla="*/ 15 w 42"/>
                <a:gd name="T9" fmla="*/ 0 h 137"/>
                <a:gd name="T10" fmla="*/ 6 w 42"/>
                <a:gd name="T11" fmla="*/ 3 h 137"/>
                <a:gd name="T12" fmla="*/ 5 w 42"/>
                <a:gd name="T13" fmla="*/ 3 h 137"/>
                <a:gd name="T14" fmla="*/ 0 w 42"/>
                <a:gd name="T15" fmla="*/ 8 h 137"/>
                <a:gd name="T16" fmla="*/ 0 w 42"/>
                <a:gd name="T17" fmla="*/ 62 h 137"/>
                <a:gd name="T18" fmla="*/ 2 w 42"/>
                <a:gd name="T19" fmla="*/ 67 h 137"/>
                <a:gd name="T20" fmla="*/ 2 w 42"/>
                <a:gd name="T21" fmla="*/ 68 h 137"/>
                <a:gd name="T22" fmla="*/ 7 w 42"/>
                <a:gd name="T23" fmla="*/ 73 h 137"/>
                <a:gd name="T24" fmla="*/ 10 w 42"/>
                <a:gd name="T25" fmla="*/ 72 h 137"/>
                <a:gd name="T26" fmla="*/ 9 w 42"/>
                <a:gd name="T27" fmla="*/ 136 h 137"/>
                <a:gd name="T28" fmla="*/ 25 w 42"/>
                <a:gd name="T29" fmla="*/ 136 h 137"/>
                <a:gd name="T30" fmla="*/ 27 w 42"/>
                <a:gd name="T31" fmla="*/ 74 h 137"/>
                <a:gd name="T32" fmla="*/ 27 w 42"/>
                <a:gd name="T33" fmla="*/ 137 h 137"/>
                <a:gd name="T34" fmla="*/ 41 w 42"/>
                <a:gd name="T35" fmla="*/ 137 h 137"/>
                <a:gd name="T36" fmla="*/ 42 w 42"/>
                <a:gd name="T37" fmla="*/ 81 h 137"/>
                <a:gd name="T38" fmla="*/ 40 w 42"/>
                <a:gd name="T39" fmla="*/ 75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 h="137">
                  <a:moveTo>
                    <a:pt x="40" y="75"/>
                  </a:moveTo>
                  <a:cubicBezTo>
                    <a:pt x="41" y="0"/>
                    <a:pt x="41" y="0"/>
                    <a:pt x="41" y="0"/>
                  </a:cubicBezTo>
                  <a:cubicBezTo>
                    <a:pt x="39" y="0"/>
                    <a:pt x="39" y="0"/>
                    <a:pt x="39" y="0"/>
                  </a:cubicBezTo>
                  <a:cubicBezTo>
                    <a:pt x="28" y="24"/>
                    <a:pt x="28" y="24"/>
                    <a:pt x="28" y="24"/>
                  </a:cubicBezTo>
                  <a:cubicBezTo>
                    <a:pt x="15" y="0"/>
                    <a:pt x="15" y="0"/>
                    <a:pt x="15" y="0"/>
                  </a:cubicBezTo>
                  <a:cubicBezTo>
                    <a:pt x="6" y="3"/>
                    <a:pt x="6" y="3"/>
                    <a:pt x="6" y="3"/>
                  </a:cubicBezTo>
                  <a:cubicBezTo>
                    <a:pt x="6" y="3"/>
                    <a:pt x="6" y="3"/>
                    <a:pt x="5" y="3"/>
                  </a:cubicBezTo>
                  <a:cubicBezTo>
                    <a:pt x="3" y="3"/>
                    <a:pt x="0" y="5"/>
                    <a:pt x="0" y="8"/>
                  </a:cubicBezTo>
                  <a:cubicBezTo>
                    <a:pt x="0" y="62"/>
                    <a:pt x="0" y="62"/>
                    <a:pt x="0" y="62"/>
                  </a:cubicBezTo>
                  <a:cubicBezTo>
                    <a:pt x="0" y="64"/>
                    <a:pt x="1" y="66"/>
                    <a:pt x="2" y="67"/>
                  </a:cubicBezTo>
                  <a:cubicBezTo>
                    <a:pt x="2" y="67"/>
                    <a:pt x="2" y="67"/>
                    <a:pt x="2" y="68"/>
                  </a:cubicBezTo>
                  <a:cubicBezTo>
                    <a:pt x="2" y="71"/>
                    <a:pt x="4" y="73"/>
                    <a:pt x="7" y="73"/>
                  </a:cubicBezTo>
                  <a:cubicBezTo>
                    <a:pt x="8" y="73"/>
                    <a:pt x="9" y="73"/>
                    <a:pt x="10" y="72"/>
                  </a:cubicBezTo>
                  <a:cubicBezTo>
                    <a:pt x="9" y="136"/>
                    <a:pt x="9" y="136"/>
                    <a:pt x="9" y="136"/>
                  </a:cubicBezTo>
                  <a:cubicBezTo>
                    <a:pt x="25" y="136"/>
                    <a:pt x="25" y="136"/>
                    <a:pt x="25" y="136"/>
                  </a:cubicBezTo>
                  <a:cubicBezTo>
                    <a:pt x="27" y="74"/>
                    <a:pt x="27" y="74"/>
                    <a:pt x="27" y="74"/>
                  </a:cubicBezTo>
                  <a:cubicBezTo>
                    <a:pt x="27" y="137"/>
                    <a:pt x="27" y="137"/>
                    <a:pt x="27" y="137"/>
                  </a:cubicBezTo>
                  <a:cubicBezTo>
                    <a:pt x="41" y="137"/>
                    <a:pt x="41" y="137"/>
                    <a:pt x="41" y="137"/>
                  </a:cubicBezTo>
                  <a:cubicBezTo>
                    <a:pt x="42" y="81"/>
                    <a:pt x="42" y="81"/>
                    <a:pt x="42" y="81"/>
                  </a:cubicBezTo>
                  <a:cubicBezTo>
                    <a:pt x="39" y="78"/>
                    <a:pt x="40" y="75"/>
                    <a:pt x="40" y="7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汉仪正圆-55W" panose="00020600040101010101" pitchFamily="18" charset="-122"/>
                <a:ea typeface="汉仪正圆-55W" panose="00020600040101010101" pitchFamily="18" charset="-122"/>
                <a:sym typeface="汉仪正圆-55W" panose="00020600040101010101" pitchFamily="18" charset="-122"/>
              </a:endParaRPr>
            </a:p>
          </p:txBody>
        </p:sp>
      </p:grpSp>
      <p:grpSp>
        <p:nvGrpSpPr>
          <p:cNvPr id="13" name="深度视觉·原创设计 https://www.docer.com/works?userid=22383862"/>
          <p:cNvGrpSpPr/>
          <p:nvPr/>
        </p:nvGrpSpPr>
        <p:grpSpPr>
          <a:xfrm>
            <a:off x="5122863" y="2707749"/>
            <a:ext cx="385763" cy="627063"/>
            <a:chOff x="5122863" y="2627313"/>
            <a:chExt cx="385763" cy="627063"/>
          </a:xfrm>
          <a:solidFill>
            <a:schemeClr val="bg1"/>
          </a:solidFill>
        </p:grpSpPr>
        <p:sp>
          <p:nvSpPr>
            <p:cNvPr id="14" name="深度视觉·原创设计 https://www.docer.com/works?userid=22383862"/>
            <p:cNvSpPr/>
            <p:nvPr/>
          </p:nvSpPr>
          <p:spPr bwMode="auto">
            <a:xfrm>
              <a:off x="5267326" y="3230563"/>
              <a:ext cx="100013" cy="23813"/>
            </a:xfrm>
            <a:custGeom>
              <a:avLst/>
              <a:gdLst>
                <a:gd name="T0" fmla="*/ 33 w 33"/>
                <a:gd name="T1" fmla="*/ 4 h 8"/>
                <a:gd name="T2" fmla="*/ 29 w 33"/>
                <a:gd name="T3" fmla="*/ 8 h 8"/>
                <a:gd name="T4" fmla="*/ 4 w 33"/>
                <a:gd name="T5" fmla="*/ 8 h 8"/>
                <a:gd name="T6" fmla="*/ 0 w 33"/>
                <a:gd name="T7" fmla="*/ 4 h 8"/>
                <a:gd name="T8" fmla="*/ 0 w 33"/>
                <a:gd name="T9" fmla="*/ 4 h 8"/>
                <a:gd name="T10" fmla="*/ 4 w 33"/>
                <a:gd name="T11" fmla="*/ 0 h 8"/>
                <a:gd name="T12" fmla="*/ 29 w 33"/>
                <a:gd name="T13" fmla="*/ 0 h 8"/>
                <a:gd name="T14" fmla="*/ 33 w 33"/>
                <a:gd name="T15" fmla="*/ 4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8">
                  <a:moveTo>
                    <a:pt x="33" y="4"/>
                  </a:moveTo>
                  <a:cubicBezTo>
                    <a:pt x="33" y="6"/>
                    <a:pt x="31" y="8"/>
                    <a:pt x="29" y="8"/>
                  </a:cubicBezTo>
                  <a:cubicBezTo>
                    <a:pt x="4" y="8"/>
                    <a:pt x="4" y="8"/>
                    <a:pt x="4" y="8"/>
                  </a:cubicBezTo>
                  <a:cubicBezTo>
                    <a:pt x="2" y="8"/>
                    <a:pt x="0" y="6"/>
                    <a:pt x="0" y="4"/>
                  </a:cubicBezTo>
                  <a:cubicBezTo>
                    <a:pt x="0" y="4"/>
                    <a:pt x="0" y="4"/>
                    <a:pt x="0" y="4"/>
                  </a:cubicBezTo>
                  <a:cubicBezTo>
                    <a:pt x="0" y="2"/>
                    <a:pt x="2" y="0"/>
                    <a:pt x="4" y="0"/>
                  </a:cubicBezTo>
                  <a:cubicBezTo>
                    <a:pt x="29" y="0"/>
                    <a:pt x="29" y="0"/>
                    <a:pt x="29" y="0"/>
                  </a:cubicBezTo>
                  <a:cubicBezTo>
                    <a:pt x="31" y="0"/>
                    <a:pt x="33" y="2"/>
                    <a:pt x="33"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15" name="深度视觉·原创设计 https://www.docer.com/works?userid=22383862"/>
            <p:cNvSpPr/>
            <p:nvPr/>
          </p:nvSpPr>
          <p:spPr bwMode="auto">
            <a:xfrm>
              <a:off x="5243513" y="3219450"/>
              <a:ext cx="147638" cy="23813"/>
            </a:xfrm>
            <a:custGeom>
              <a:avLst/>
              <a:gdLst>
                <a:gd name="T0" fmla="*/ 6 w 49"/>
                <a:gd name="T1" fmla="*/ 8 h 8"/>
                <a:gd name="T2" fmla="*/ 43 w 49"/>
                <a:gd name="T3" fmla="*/ 8 h 8"/>
                <a:gd name="T4" fmla="*/ 46 w 49"/>
                <a:gd name="T5" fmla="*/ 5 h 8"/>
                <a:gd name="T6" fmla="*/ 49 w 49"/>
                <a:gd name="T7" fmla="*/ 0 h 8"/>
                <a:gd name="T8" fmla="*/ 0 w 49"/>
                <a:gd name="T9" fmla="*/ 0 h 8"/>
                <a:gd name="T10" fmla="*/ 0 w 49"/>
                <a:gd name="T11" fmla="*/ 1 h 8"/>
                <a:gd name="T12" fmla="*/ 6 w 49"/>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49" h="8">
                  <a:moveTo>
                    <a:pt x="6" y="8"/>
                  </a:moveTo>
                  <a:cubicBezTo>
                    <a:pt x="43" y="8"/>
                    <a:pt x="43" y="8"/>
                    <a:pt x="43" y="8"/>
                  </a:cubicBezTo>
                  <a:cubicBezTo>
                    <a:pt x="43" y="7"/>
                    <a:pt x="44" y="6"/>
                    <a:pt x="46" y="5"/>
                  </a:cubicBezTo>
                  <a:cubicBezTo>
                    <a:pt x="48" y="3"/>
                    <a:pt x="49" y="1"/>
                    <a:pt x="49" y="0"/>
                  </a:cubicBezTo>
                  <a:cubicBezTo>
                    <a:pt x="0" y="0"/>
                    <a:pt x="0" y="0"/>
                    <a:pt x="0" y="0"/>
                  </a:cubicBezTo>
                  <a:cubicBezTo>
                    <a:pt x="0" y="0"/>
                    <a:pt x="0" y="1"/>
                    <a:pt x="0" y="1"/>
                  </a:cubicBezTo>
                  <a:cubicBezTo>
                    <a:pt x="0" y="2"/>
                    <a:pt x="5" y="6"/>
                    <a:pt x="6"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16" name="深度视觉·原创设计 https://www.docer.com/works?userid=22383862"/>
            <p:cNvSpPr/>
            <p:nvPr/>
          </p:nvSpPr>
          <p:spPr bwMode="auto">
            <a:xfrm>
              <a:off x="5237163" y="3146425"/>
              <a:ext cx="160338" cy="15875"/>
            </a:xfrm>
            <a:custGeom>
              <a:avLst/>
              <a:gdLst>
                <a:gd name="T0" fmla="*/ 53 w 53"/>
                <a:gd name="T1" fmla="*/ 2 h 5"/>
                <a:gd name="T2" fmla="*/ 51 w 53"/>
                <a:gd name="T3" fmla="*/ 5 h 5"/>
                <a:gd name="T4" fmla="*/ 2 w 53"/>
                <a:gd name="T5" fmla="*/ 5 h 5"/>
                <a:gd name="T6" fmla="*/ 0 w 53"/>
                <a:gd name="T7" fmla="*/ 2 h 5"/>
                <a:gd name="T8" fmla="*/ 0 w 53"/>
                <a:gd name="T9" fmla="*/ 2 h 5"/>
                <a:gd name="T10" fmla="*/ 2 w 53"/>
                <a:gd name="T11" fmla="*/ 0 h 5"/>
                <a:gd name="T12" fmla="*/ 51 w 53"/>
                <a:gd name="T13" fmla="*/ 0 h 5"/>
                <a:gd name="T14" fmla="*/ 53 w 53"/>
                <a:gd name="T15" fmla="*/ 2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 h="5">
                  <a:moveTo>
                    <a:pt x="53" y="2"/>
                  </a:moveTo>
                  <a:cubicBezTo>
                    <a:pt x="53" y="4"/>
                    <a:pt x="52" y="5"/>
                    <a:pt x="51" y="5"/>
                  </a:cubicBezTo>
                  <a:cubicBezTo>
                    <a:pt x="2" y="5"/>
                    <a:pt x="2" y="5"/>
                    <a:pt x="2" y="5"/>
                  </a:cubicBezTo>
                  <a:cubicBezTo>
                    <a:pt x="1" y="5"/>
                    <a:pt x="0" y="4"/>
                    <a:pt x="0" y="2"/>
                  </a:cubicBezTo>
                  <a:cubicBezTo>
                    <a:pt x="0" y="2"/>
                    <a:pt x="0" y="2"/>
                    <a:pt x="0" y="2"/>
                  </a:cubicBezTo>
                  <a:cubicBezTo>
                    <a:pt x="0" y="1"/>
                    <a:pt x="1" y="0"/>
                    <a:pt x="2" y="0"/>
                  </a:cubicBezTo>
                  <a:cubicBezTo>
                    <a:pt x="51" y="0"/>
                    <a:pt x="51" y="0"/>
                    <a:pt x="51" y="0"/>
                  </a:cubicBezTo>
                  <a:cubicBezTo>
                    <a:pt x="52" y="0"/>
                    <a:pt x="53" y="1"/>
                    <a:pt x="53"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17" name="深度视觉·原创设计 https://www.docer.com/works?userid=22383862"/>
            <p:cNvSpPr/>
            <p:nvPr/>
          </p:nvSpPr>
          <p:spPr bwMode="auto">
            <a:xfrm>
              <a:off x="5237163" y="3167063"/>
              <a:ext cx="160338" cy="15875"/>
            </a:xfrm>
            <a:custGeom>
              <a:avLst/>
              <a:gdLst>
                <a:gd name="T0" fmla="*/ 53 w 53"/>
                <a:gd name="T1" fmla="*/ 3 h 5"/>
                <a:gd name="T2" fmla="*/ 51 w 53"/>
                <a:gd name="T3" fmla="*/ 5 h 5"/>
                <a:gd name="T4" fmla="*/ 2 w 53"/>
                <a:gd name="T5" fmla="*/ 5 h 5"/>
                <a:gd name="T6" fmla="*/ 0 w 53"/>
                <a:gd name="T7" fmla="*/ 3 h 5"/>
                <a:gd name="T8" fmla="*/ 0 w 53"/>
                <a:gd name="T9" fmla="*/ 3 h 5"/>
                <a:gd name="T10" fmla="*/ 2 w 53"/>
                <a:gd name="T11" fmla="*/ 0 h 5"/>
                <a:gd name="T12" fmla="*/ 51 w 53"/>
                <a:gd name="T13" fmla="*/ 0 h 5"/>
                <a:gd name="T14" fmla="*/ 53 w 53"/>
                <a:gd name="T15" fmla="*/ 3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 h="5">
                  <a:moveTo>
                    <a:pt x="53" y="3"/>
                  </a:moveTo>
                  <a:cubicBezTo>
                    <a:pt x="53" y="4"/>
                    <a:pt x="52" y="5"/>
                    <a:pt x="51" y="5"/>
                  </a:cubicBezTo>
                  <a:cubicBezTo>
                    <a:pt x="2" y="5"/>
                    <a:pt x="2" y="5"/>
                    <a:pt x="2" y="5"/>
                  </a:cubicBezTo>
                  <a:cubicBezTo>
                    <a:pt x="1" y="5"/>
                    <a:pt x="0" y="4"/>
                    <a:pt x="0" y="3"/>
                  </a:cubicBezTo>
                  <a:cubicBezTo>
                    <a:pt x="0" y="3"/>
                    <a:pt x="0" y="3"/>
                    <a:pt x="0" y="3"/>
                  </a:cubicBezTo>
                  <a:cubicBezTo>
                    <a:pt x="0" y="1"/>
                    <a:pt x="1" y="0"/>
                    <a:pt x="2" y="0"/>
                  </a:cubicBezTo>
                  <a:cubicBezTo>
                    <a:pt x="51" y="0"/>
                    <a:pt x="51" y="0"/>
                    <a:pt x="51" y="0"/>
                  </a:cubicBezTo>
                  <a:cubicBezTo>
                    <a:pt x="52" y="0"/>
                    <a:pt x="53" y="1"/>
                    <a:pt x="53"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18" name="深度视觉·原创设计 https://www.docer.com/works?userid=22383862"/>
            <p:cNvSpPr/>
            <p:nvPr/>
          </p:nvSpPr>
          <p:spPr bwMode="auto">
            <a:xfrm>
              <a:off x="5237163" y="3192463"/>
              <a:ext cx="160338" cy="14288"/>
            </a:xfrm>
            <a:custGeom>
              <a:avLst/>
              <a:gdLst>
                <a:gd name="T0" fmla="*/ 53 w 53"/>
                <a:gd name="T1" fmla="*/ 2 h 5"/>
                <a:gd name="T2" fmla="*/ 51 w 53"/>
                <a:gd name="T3" fmla="*/ 5 h 5"/>
                <a:gd name="T4" fmla="*/ 2 w 53"/>
                <a:gd name="T5" fmla="*/ 5 h 5"/>
                <a:gd name="T6" fmla="*/ 0 w 53"/>
                <a:gd name="T7" fmla="*/ 2 h 5"/>
                <a:gd name="T8" fmla="*/ 0 w 53"/>
                <a:gd name="T9" fmla="*/ 2 h 5"/>
                <a:gd name="T10" fmla="*/ 2 w 53"/>
                <a:gd name="T11" fmla="*/ 0 h 5"/>
                <a:gd name="T12" fmla="*/ 51 w 53"/>
                <a:gd name="T13" fmla="*/ 0 h 5"/>
                <a:gd name="T14" fmla="*/ 53 w 53"/>
                <a:gd name="T15" fmla="*/ 2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 h="5">
                  <a:moveTo>
                    <a:pt x="53" y="2"/>
                  </a:moveTo>
                  <a:cubicBezTo>
                    <a:pt x="53" y="4"/>
                    <a:pt x="52" y="5"/>
                    <a:pt x="51" y="5"/>
                  </a:cubicBezTo>
                  <a:cubicBezTo>
                    <a:pt x="2" y="5"/>
                    <a:pt x="2" y="5"/>
                    <a:pt x="2" y="5"/>
                  </a:cubicBezTo>
                  <a:cubicBezTo>
                    <a:pt x="1" y="5"/>
                    <a:pt x="0" y="4"/>
                    <a:pt x="0" y="2"/>
                  </a:cubicBezTo>
                  <a:cubicBezTo>
                    <a:pt x="0" y="2"/>
                    <a:pt x="0" y="2"/>
                    <a:pt x="0" y="2"/>
                  </a:cubicBezTo>
                  <a:cubicBezTo>
                    <a:pt x="0" y="1"/>
                    <a:pt x="1" y="0"/>
                    <a:pt x="2" y="0"/>
                  </a:cubicBezTo>
                  <a:cubicBezTo>
                    <a:pt x="51" y="0"/>
                    <a:pt x="51" y="0"/>
                    <a:pt x="51" y="0"/>
                  </a:cubicBezTo>
                  <a:cubicBezTo>
                    <a:pt x="52" y="0"/>
                    <a:pt x="53" y="1"/>
                    <a:pt x="53"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19" name="深度视觉·原创设计 https://www.docer.com/works?userid=22383862"/>
            <p:cNvSpPr/>
            <p:nvPr/>
          </p:nvSpPr>
          <p:spPr bwMode="auto">
            <a:xfrm>
              <a:off x="5237163" y="3209925"/>
              <a:ext cx="160338" cy="12700"/>
            </a:xfrm>
            <a:custGeom>
              <a:avLst/>
              <a:gdLst>
                <a:gd name="T0" fmla="*/ 53 w 53"/>
                <a:gd name="T1" fmla="*/ 2 h 4"/>
                <a:gd name="T2" fmla="*/ 51 w 53"/>
                <a:gd name="T3" fmla="*/ 4 h 4"/>
                <a:gd name="T4" fmla="*/ 2 w 53"/>
                <a:gd name="T5" fmla="*/ 4 h 4"/>
                <a:gd name="T6" fmla="*/ 0 w 53"/>
                <a:gd name="T7" fmla="*/ 2 h 4"/>
                <a:gd name="T8" fmla="*/ 0 w 53"/>
                <a:gd name="T9" fmla="*/ 2 h 4"/>
                <a:gd name="T10" fmla="*/ 2 w 53"/>
                <a:gd name="T11" fmla="*/ 0 h 4"/>
                <a:gd name="T12" fmla="*/ 51 w 53"/>
                <a:gd name="T13" fmla="*/ 0 h 4"/>
                <a:gd name="T14" fmla="*/ 53 w 53"/>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 h="4">
                  <a:moveTo>
                    <a:pt x="53" y="2"/>
                  </a:moveTo>
                  <a:cubicBezTo>
                    <a:pt x="53" y="3"/>
                    <a:pt x="52" y="4"/>
                    <a:pt x="51" y="4"/>
                  </a:cubicBezTo>
                  <a:cubicBezTo>
                    <a:pt x="2" y="4"/>
                    <a:pt x="2" y="4"/>
                    <a:pt x="2" y="4"/>
                  </a:cubicBezTo>
                  <a:cubicBezTo>
                    <a:pt x="1" y="4"/>
                    <a:pt x="0" y="3"/>
                    <a:pt x="0" y="2"/>
                  </a:cubicBezTo>
                  <a:cubicBezTo>
                    <a:pt x="0" y="2"/>
                    <a:pt x="0" y="2"/>
                    <a:pt x="0" y="2"/>
                  </a:cubicBezTo>
                  <a:cubicBezTo>
                    <a:pt x="0" y="1"/>
                    <a:pt x="1" y="0"/>
                    <a:pt x="2" y="0"/>
                  </a:cubicBezTo>
                  <a:cubicBezTo>
                    <a:pt x="51" y="0"/>
                    <a:pt x="51" y="0"/>
                    <a:pt x="51" y="0"/>
                  </a:cubicBezTo>
                  <a:cubicBezTo>
                    <a:pt x="52" y="0"/>
                    <a:pt x="53" y="1"/>
                    <a:pt x="53"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20" name="深度视觉·原创设计 https://www.docer.com/works?userid=22383862"/>
            <p:cNvSpPr/>
            <p:nvPr/>
          </p:nvSpPr>
          <p:spPr bwMode="auto">
            <a:xfrm>
              <a:off x="5235576" y="3122613"/>
              <a:ext cx="165100" cy="14288"/>
            </a:xfrm>
            <a:custGeom>
              <a:avLst/>
              <a:gdLst>
                <a:gd name="T0" fmla="*/ 55 w 55"/>
                <a:gd name="T1" fmla="*/ 3 h 5"/>
                <a:gd name="T2" fmla="*/ 52 w 55"/>
                <a:gd name="T3" fmla="*/ 5 h 5"/>
                <a:gd name="T4" fmla="*/ 3 w 55"/>
                <a:gd name="T5" fmla="*/ 5 h 5"/>
                <a:gd name="T6" fmla="*/ 0 w 55"/>
                <a:gd name="T7" fmla="*/ 3 h 5"/>
                <a:gd name="T8" fmla="*/ 0 w 55"/>
                <a:gd name="T9" fmla="*/ 3 h 5"/>
                <a:gd name="T10" fmla="*/ 3 w 55"/>
                <a:gd name="T11" fmla="*/ 0 h 5"/>
                <a:gd name="T12" fmla="*/ 52 w 55"/>
                <a:gd name="T13" fmla="*/ 0 h 5"/>
                <a:gd name="T14" fmla="*/ 55 w 55"/>
                <a:gd name="T15" fmla="*/ 3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5">
                  <a:moveTo>
                    <a:pt x="55" y="3"/>
                  </a:moveTo>
                  <a:cubicBezTo>
                    <a:pt x="55" y="4"/>
                    <a:pt x="54" y="5"/>
                    <a:pt x="52" y="5"/>
                  </a:cubicBezTo>
                  <a:cubicBezTo>
                    <a:pt x="3" y="5"/>
                    <a:pt x="3" y="5"/>
                    <a:pt x="3" y="5"/>
                  </a:cubicBezTo>
                  <a:cubicBezTo>
                    <a:pt x="1" y="5"/>
                    <a:pt x="0" y="4"/>
                    <a:pt x="0" y="3"/>
                  </a:cubicBezTo>
                  <a:cubicBezTo>
                    <a:pt x="0" y="3"/>
                    <a:pt x="0" y="3"/>
                    <a:pt x="0" y="3"/>
                  </a:cubicBezTo>
                  <a:cubicBezTo>
                    <a:pt x="0" y="1"/>
                    <a:pt x="1" y="0"/>
                    <a:pt x="3" y="0"/>
                  </a:cubicBezTo>
                  <a:cubicBezTo>
                    <a:pt x="52" y="0"/>
                    <a:pt x="52" y="0"/>
                    <a:pt x="52" y="0"/>
                  </a:cubicBezTo>
                  <a:cubicBezTo>
                    <a:pt x="54" y="0"/>
                    <a:pt x="55" y="1"/>
                    <a:pt x="55"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21" name="深度视觉·原创设计 https://www.docer.com/works?userid=22383862"/>
            <p:cNvSpPr>
              <a:spLocks noEditPoints="1"/>
            </p:cNvSpPr>
            <p:nvPr/>
          </p:nvSpPr>
          <p:spPr bwMode="auto">
            <a:xfrm>
              <a:off x="5122863" y="2627313"/>
              <a:ext cx="385763" cy="479425"/>
            </a:xfrm>
            <a:custGeom>
              <a:avLst/>
              <a:gdLst>
                <a:gd name="T0" fmla="*/ 41 w 128"/>
                <a:gd name="T1" fmla="*/ 159 h 159"/>
                <a:gd name="T2" fmla="*/ 39 w 128"/>
                <a:gd name="T3" fmla="*/ 159 h 159"/>
                <a:gd name="T4" fmla="*/ 37 w 128"/>
                <a:gd name="T5" fmla="*/ 158 h 159"/>
                <a:gd name="T6" fmla="*/ 29 w 128"/>
                <a:gd name="T7" fmla="*/ 145 h 159"/>
                <a:gd name="T8" fmla="*/ 28 w 128"/>
                <a:gd name="T9" fmla="*/ 139 h 159"/>
                <a:gd name="T10" fmla="*/ 27 w 128"/>
                <a:gd name="T11" fmla="*/ 132 h 159"/>
                <a:gd name="T12" fmla="*/ 19 w 128"/>
                <a:gd name="T13" fmla="*/ 116 h 159"/>
                <a:gd name="T14" fmla="*/ 17 w 128"/>
                <a:gd name="T15" fmla="*/ 112 h 159"/>
                <a:gd name="T16" fmla="*/ 16 w 128"/>
                <a:gd name="T17" fmla="*/ 110 h 159"/>
                <a:gd name="T18" fmla="*/ 6 w 128"/>
                <a:gd name="T19" fmla="*/ 92 h 159"/>
                <a:gd name="T20" fmla="*/ 0 w 128"/>
                <a:gd name="T21" fmla="*/ 64 h 159"/>
                <a:gd name="T22" fmla="*/ 0 w 128"/>
                <a:gd name="T23" fmla="*/ 60 h 159"/>
                <a:gd name="T24" fmla="*/ 6 w 128"/>
                <a:gd name="T25" fmla="*/ 35 h 159"/>
                <a:gd name="T26" fmla="*/ 19 w 128"/>
                <a:gd name="T27" fmla="*/ 18 h 159"/>
                <a:gd name="T28" fmla="*/ 60 w 128"/>
                <a:gd name="T29" fmla="*/ 0 h 159"/>
                <a:gd name="T30" fmla="*/ 65 w 128"/>
                <a:gd name="T31" fmla="*/ 0 h 159"/>
                <a:gd name="T32" fmla="*/ 109 w 128"/>
                <a:gd name="T33" fmla="*/ 18 h 159"/>
                <a:gd name="T34" fmla="*/ 128 w 128"/>
                <a:gd name="T35" fmla="*/ 62 h 159"/>
                <a:gd name="T36" fmla="*/ 128 w 128"/>
                <a:gd name="T37" fmla="*/ 64 h 159"/>
                <a:gd name="T38" fmla="*/ 114 w 128"/>
                <a:gd name="T39" fmla="*/ 107 h 159"/>
                <a:gd name="T40" fmla="*/ 111 w 128"/>
                <a:gd name="T41" fmla="*/ 112 h 159"/>
                <a:gd name="T42" fmla="*/ 109 w 128"/>
                <a:gd name="T43" fmla="*/ 116 h 159"/>
                <a:gd name="T44" fmla="*/ 101 w 128"/>
                <a:gd name="T45" fmla="*/ 132 h 159"/>
                <a:gd name="T46" fmla="*/ 100 w 128"/>
                <a:gd name="T47" fmla="*/ 139 h 159"/>
                <a:gd name="T48" fmla="*/ 92 w 128"/>
                <a:gd name="T49" fmla="*/ 158 h 159"/>
                <a:gd name="T50" fmla="*/ 90 w 128"/>
                <a:gd name="T51" fmla="*/ 159 h 159"/>
                <a:gd name="T52" fmla="*/ 86 w 128"/>
                <a:gd name="T53" fmla="*/ 159 h 159"/>
                <a:gd name="T54" fmla="*/ 73 w 128"/>
                <a:gd name="T55" fmla="*/ 159 h 159"/>
                <a:gd name="T56" fmla="*/ 60 w 128"/>
                <a:gd name="T57" fmla="*/ 159 h 159"/>
                <a:gd name="T58" fmla="*/ 41 w 128"/>
                <a:gd name="T59" fmla="*/ 159 h 159"/>
                <a:gd name="T60" fmla="*/ 65 w 128"/>
                <a:gd name="T61" fmla="*/ 11 h 159"/>
                <a:gd name="T62" fmla="*/ 61 w 128"/>
                <a:gd name="T63" fmla="*/ 11 h 159"/>
                <a:gd name="T64" fmla="*/ 27 w 128"/>
                <a:gd name="T65" fmla="*/ 26 h 159"/>
                <a:gd name="T66" fmla="*/ 16 w 128"/>
                <a:gd name="T67" fmla="*/ 40 h 159"/>
                <a:gd name="T68" fmla="*/ 11 w 128"/>
                <a:gd name="T69" fmla="*/ 60 h 159"/>
                <a:gd name="T70" fmla="*/ 11 w 128"/>
                <a:gd name="T71" fmla="*/ 64 h 159"/>
                <a:gd name="T72" fmla="*/ 16 w 128"/>
                <a:gd name="T73" fmla="*/ 87 h 159"/>
                <a:gd name="T74" fmla="*/ 25 w 128"/>
                <a:gd name="T75" fmla="*/ 105 h 159"/>
                <a:gd name="T76" fmla="*/ 27 w 128"/>
                <a:gd name="T77" fmla="*/ 107 h 159"/>
                <a:gd name="T78" fmla="*/ 29 w 128"/>
                <a:gd name="T79" fmla="*/ 111 h 159"/>
                <a:gd name="T80" fmla="*/ 37 w 128"/>
                <a:gd name="T81" fmla="*/ 129 h 159"/>
                <a:gd name="T82" fmla="*/ 39 w 128"/>
                <a:gd name="T83" fmla="*/ 138 h 159"/>
                <a:gd name="T84" fmla="*/ 40 w 128"/>
                <a:gd name="T85" fmla="*/ 143 h 159"/>
                <a:gd name="T86" fmla="*/ 43 w 128"/>
                <a:gd name="T87" fmla="*/ 148 h 159"/>
                <a:gd name="T88" fmla="*/ 60 w 128"/>
                <a:gd name="T89" fmla="*/ 148 h 159"/>
                <a:gd name="T90" fmla="*/ 73 w 128"/>
                <a:gd name="T91" fmla="*/ 148 h 159"/>
                <a:gd name="T92" fmla="*/ 86 w 128"/>
                <a:gd name="T93" fmla="*/ 148 h 159"/>
                <a:gd name="T94" fmla="*/ 89 w 128"/>
                <a:gd name="T95" fmla="*/ 138 h 159"/>
                <a:gd name="T96" fmla="*/ 91 w 128"/>
                <a:gd name="T97" fmla="*/ 128 h 159"/>
                <a:gd name="T98" fmla="*/ 99 w 128"/>
                <a:gd name="T99" fmla="*/ 111 h 159"/>
                <a:gd name="T100" fmla="*/ 101 w 128"/>
                <a:gd name="T101" fmla="*/ 107 h 159"/>
                <a:gd name="T102" fmla="*/ 104 w 128"/>
                <a:gd name="T103" fmla="*/ 101 h 159"/>
                <a:gd name="T104" fmla="*/ 117 w 128"/>
                <a:gd name="T105" fmla="*/ 63 h 159"/>
                <a:gd name="T106" fmla="*/ 117 w 128"/>
                <a:gd name="T107" fmla="*/ 62 h 159"/>
                <a:gd name="T108" fmla="*/ 102 w 128"/>
                <a:gd name="T109" fmla="*/ 26 h 159"/>
                <a:gd name="T110" fmla="*/ 65 w 128"/>
                <a:gd name="T111" fmla="*/ 1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28" h="159">
                  <a:moveTo>
                    <a:pt x="41" y="159"/>
                  </a:moveTo>
                  <a:cubicBezTo>
                    <a:pt x="39" y="159"/>
                    <a:pt x="39" y="159"/>
                    <a:pt x="39" y="159"/>
                  </a:cubicBezTo>
                  <a:cubicBezTo>
                    <a:pt x="37" y="158"/>
                    <a:pt x="37" y="158"/>
                    <a:pt x="37" y="158"/>
                  </a:cubicBezTo>
                  <a:cubicBezTo>
                    <a:pt x="33" y="155"/>
                    <a:pt x="29" y="151"/>
                    <a:pt x="29" y="145"/>
                  </a:cubicBezTo>
                  <a:cubicBezTo>
                    <a:pt x="28" y="143"/>
                    <a:pt x="28" y="141"/>
                    <a:pt x="28" y="139"/>
                  </a:cubicBezTo>
                  <a:cubicBezTo>
                    <a:pt x="28" y="137"/>
                    <a:pt x="27" y="134"/>
                    <a:pt x="27" y="132"/>
                  </a:cubicBezTo>
                  <a:cubicBezTo>
                    <a:pt x="25" y="126"/>
                    <a:pt x="22" y="121"/>
                    <a:pt x="19" y="116"/>
                  </a:cubicBezTo>
                  <a:cubicBezTo>
                    <a:pt x="19" y="115"/>
                    <a:pt x="18" y="114"/>
                    <a:pt x="17" y="112"/>
                  </a:cubicBezTo>
                  <a:cubicBezTo>
                    <a:pt x="16" y="110"/>
                    <a:pt x="16" y="110"/>
                    <a:pt x="16" y="110"/>
                  </a:cubicBezTo>
                  <a:cubicBezTo>
                    <a:pt x="12" y="104"/>
                    <a:pt x="9" y="98"/>
                    <a:pt x="6" y="92"/>
                  </a:cubicBezTo>
                  <a:cubicBezTo>
                    <a:pt x="3" y="84"/>
                    <a:pt x="1" y="76"/>
                    <a:pt x="0" y="64"/>
                  </a:cubicBezTo>
                  <a:cubicBezTo>
                    <a:pt x="0" y="60"/>
                    <a:pt x="0" y="60"/>
                    <a:pt x="0" y="60"/>
                  </a:cubicBezTo>
                  <a:cubicBezTo>
                    <a:pt x="0" y="51"/>
                    <a:pt x="2" y="43"/>
                    <a:pt x="6" y="35"/>
                  </a:cubicBezTo>
                  <a:cubicBezTo>
                    <a:pt x="9" y="28"/>
                    <a:pt x="14" y="23"/>
                    <a:pt x="19" y="18"/>
                  </a:cubicBezTo>
                  <a:cubicBezTo>
                    <a:pt x="30" y="6"/>
                    <a:pt x="44" y="0"/>
                    <a:pt x="60" y="0"/>
                  </a:cubicBezTo>
                  <a:cubicBezTo>
                    <a:pt x="65" y="0"/>
                    <a:pt x="65" y="0"/>
                    <a:pt x="65" y="0"/>
                  </a:cubicBezTo>
                  <a:cubicBezTo>
                    <a:pt x="83" y="1"/>
                    <a:pt x="98" y="7"/>
                    <a:pt x="109" y="18"/>
                  </a:cubicBezTo>
                  <a:cubicBezTo>
                    <a:pt x="121" y="30"/>
                    <a:pt x="128" y="44"/>
                    <a:pt x="128" y="62"/>
                  </a:cubicBezTo>
                  <a:cubicBezTo>
                    <a:pt x="128" y="64"/>
                    <a:pt x="128" y="64"/>
                    <a:pt x="128" y="64"/>
                  </a:cubicBezTo>
                  <a:cubicBezTo>
                    <a:pt x="127" y="82"/>
                    <a:pt x="120" y="95"/>
                    <a:pt x="114" y="107"/>
                  </a:cubicBezTo>
                  <a:cubicBezTo>
                    <a:pt x="113" y="108"/>
                    <a:pt x="112" y="110"/>
                    <a:pt x="111" y="112"/>
                  </a:cubicBezTo>
                  <a:cubicBezTo>
                    <a:pt x="110" y="113"/>
                    <a:pt x="110" y="114"/>
                    <a:pt x="109" y="116"/>
                  </a:cubicBezTo>
                  <a:cubicBezTo>
                    <a:pt x="106" y="121"/>
                    <a:pt x="103" y="126"/>
                    <a:pt x="101" y="132"/>
                  </a:cubicBezTo>
                  <a:cubicBezTo>
                    <a:pt x="101" y="134"/>
                    <a:pt x="100" y="137"/>
                    <a:pt x="100" y="139"/>
                  </a:cubicBezTo>
                  <a:cubicBezTo>
                    <a:pt x="99" y="146"/>
                    <a:pt x="98" y="154"/>
                    <a:pt x="92" y="158"/>
                  </a:cubicBezTo>
                  <a:cubicBezTo>
                    <a:pt x="90" y="159"/>
                    <a:pt x="90" y="159"/>
                    <a:pt x="90" y="159"/>
                  </a:cubicBezTo>
                  <a:cubicBezTo>
                    <a:pt x="86" y="159"/>
                    <a:pt x="86" y="159"/>
                    <a:pt x="86" y="159"/>
                  </a:cubicBezTo>
                  <a:cubicBezTo>
                    <a:pt x="82" y="159"/>
                    <a:pt x="77" y="159"/>
                    <a:pt x="73" y="159"/>
                  </a:cubicBezTo>
                  <a:cubicBezTo>
                    <a:pt x="69" y="159"/>
                    <a:pt x="64" y="159"/>
                    <a:pt x="60" y="159"/>
                  </a:cubicBezTo>
                  <a:cubicBezTo>
                    <a:pt x="53" y="159"/>
                    <a:pt x="47" y="159"/>
                    <a:pt x="41" y="159"/>
                  </a:cubicBezTo>
                  <a:close/>
                  <a:moveTo>
                    <a:pt x="65" y="11"/>
                  </a:moveTo>
                  <a:cubicBezTo>
                    <a:pt x="61" y="11"/>
                    <a:pt x="61" y="11"/>
                    <a:pt x="61" y="11"/>
                  </a:cubicBezTo>
                  <a:cubicBezTo>
                    <a:pt x="47" y="11"/>
                    <a:pt x="36" y="16"/>
                    <a:pt x="27" y="26"/>
                  </a:cubicBezTo>
                  <a:cubicBezTo>
                    <a:pt x="23" y="30"/>
                    <a:pt x="19" y="34"/>
                    <a:pt x="16" y="40"/>
                  </a:cubicBezTo>
                  <a:cubicBezTo>
                    <a:pt x="13" y="47"/>
                    <a:pt x="12" y="53"/>
                    <a:pt x="11" y="60"/>
                  </a:cubicBezTo>
                  <a:cubicBezTo>
                    <a:pt x="11" y="64"/>
                    <a:pt x="11" y="64"/>
                    <a:pt x="11" y="64"/>
                  </a:cubicBezTo>
                  <a:cubicBezTo>
                    <a:pt x="12" y="74"/>
                    <a:pt x="13" y="81"/>
                    <a:pt x="16" y="87"/>
                  </a:cubicBezTo>
                  <a:cubicBezTo>
                    <a:pt x="19" y="93"/>
                    <a:pt x="22" y="99"/>
                    <a:pt x="25" y="105"/>
                  </a:cubicBezTo>
                  <a:cubicBezTo>
                    <a:pt x="27" y="107"/>
                    <a:pt x="27" y="107"/>
                    <a:pt x="27" y="107"/>
                  </a:cubicBezTo>
                  <a:cubicBezTo>
                    <a:pt x="27" y="108"/>
                    <a:pt x="28" y="109"/>
                    <a:pt x="29" y="111"/>
                  </a:cubicBezTo>
                  <a:cubicBezTo>
                    <a:pt x="32" y="116"/>
                    <a:pt x="36" y="122"/>
                    <a:pt x="37" y="129"/>
                  </a:cubicBezTo>
                  <a:cubicBezTo>
                    <a:pt x="38" y="132"/>
                    <a:pt x="39" y="135"/>
                    <a:pt x="39" y="138"/>
                  </a:cubicBezTo>
                  <a:cubicBezTo>
                    <a:pt x="39" y="140"/>
                    <a:pt x="39" y="141"/>
                    <a:pt x="40" y="143"/>
                  </a:cubicBezTo>
                  <a:cubicBezTo>
                    <a:pt x="40" y="145"/>
                    <a:pt x="41" y="147"/>
                    <a:pt x="43" y="148"/>
                  </a:cubicBezTo>
                  <a:cubicBezTo>
                    <a:pt x="48" y="148"/>
                    <a:pt x="54" y="148"/>
                    <a:pt x="60" y="148"/>
                  </a:cubicBezTo>
                  <a:cubicBezTo>
                    <a:pt x="64" y="148"/>
                    <a:pt x="69" y="148"/>
                    <a:pt x="73" y="148"/>
                  </a:cubicBezTo>
                  <a:cubicBezTo>
                    <a:pt x="77" y="148"/>
                    <a:pt x="82" y="148"/>
                    <a:pt x="86" y="148"/>
                  </a:cubicBezTo>
                  <a:cubicBezTo>
                    <a:pt x="88" y="146"/>
                    <a:pt x="88" y="142"/>
                    <a:pt x="89" y="138"/>
                  </a:cubicBezTo>
                  <a:cubicBezTo>
                    <a:pt x="89" y="134"/>
                    <a:pt x="90" y="131"/>
                    <a:pt x="91" y="128"/>
                  </a:cubicBezTo>
                  <a:cubicBezTo>
                    <a:pt x="93" y="122"/>
                    <a:pt x="96" y="116"/>
                    <a:pt x="99" y="111"/>
                  </a:cubicBezTo>
                  <a:cubicBezTo>
                    <a:pt x="100" y="109"/>
                    <a:pt x="101" y="108"/>
                    <a:pt x="101" y="107"/>
                  </a:cubicBezTo>
                  <a:cubicBezTo>
                    <a:pt x="102" y="105"/>
                    <a:pt x="103" y="103"/>
                    <a:pt x="104" y="101"/>
                  </a:cubicBezTo>
                  <a:cubicBezTo>
                    <a:pt x="110" y="90"/>
                    <a:pt x="116" y="79"/>
                    <a:pt x="117" y="63"/>
                  </a:cubicBezTo>
                  <a:cubicBezTo>
                    <a:pt x="117" y="62"/>
                    <a:pt x="117" y="62"/>
                    <a:pt x="117" y="62"/>
                  </a:cubicBezTo>
                  <a:cubicBezTo>
                    <a:pt x="117" y="48"/>
                    <a:pt x="111" y="36"/>
                    <a:pt x="102" y="26"/>
                  </a:cubicBezTo>
                  <a:cubicBezTo>
                    <a:pt x="92" y="17"/>
                    <a:pt x="80" y="12"/>
                    <a:pt x="65"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汉仪正圆-55W" panose="00020600040101010101" pitchFamily="18" charset="-122"/>
                <a:ea typeface="汉仪正圆-55W" panose="00020600040101010101" pitchFamily="18" charset="-122"/>
                <a:sym typeface="汉仪正圆-55W" panose="00020600040101010101" pitchFamily="18" charset="-122"/>
              </a:endParaRPr>
            </a:p>
          </p:txBody>
        </p:sp>
      </p:grpSp>
      <p:grpSp>
        <p:nvGrpSpPr>
          <p:cNvPr id="22" name="深度视觉·原创设计 https://www.docer.com/works?userid=22383862"/>
          <p:cNvGrpSpPr/>
          <p:nvPr/>
        </p:nvGrpSpPr>
        <p:grpSpPr>
          <a:xfrm>
            <a:off x="5146676" y="4246036"/>
            <a:ext cx="508000" cy="446088"/>
            <a:chOff x="5146676" y="4165600"/>
            <a:chExt cx="508000" cy="446088"/>
          </a:xfrm>
          <a:solidFill>
            <a:schemeClr val="bg1"/>
          </a:solidFill>
        </p:grpSpPr>
        <p:sp>
          <p:nvSpPr>
            <p:cNvPr id="23" name="深度视觉·原创设计 https://www.docer.com/works?userid=22383862"/>
            <p:cNvSpPr/>
            <p:nvPr/>
          </p:nvSpPr>
          <p:spPr bwMode="auto">
            <a:xfrm>
              <a:off x="5265738" y="4165600"/>
              <a:ext cx="215900" cy="244475"/>
            </a:xfrm>
            <a:custGeom>
              <a:avLst/>
              <a:gdLst>
                <a:gd name="T0" fmla="*/ 67 w 72"/>
                <a:gd name="T1" fmla="*/ 36 h 81"/>
                <a:gd name="T2" fmla="*/ 36 w 72"/>
                <a:gd name="T3" fmla="*/ 0 h 81"/>
                <a:gd name="T4" fmla="*/ 5 w 72"/>
                <a:gd name="T5" fmla="*/ 37 h 81"/>
                <a:gd name="T6" fmla="*/ 0 w 72"/>
                <a:gd name="T7" fmla="*/ 45 h 81"/>
                <a:gd name="T8" fmla="*/ 5 w 72"/>
                <a:gd name="T9" fmla="*/ 54 h 81"/>
                <a:gd name="T10" fmla="*/ 6 w 72"/>
                <a:gd name="T11" fmla="*/ 54 h 81"/>
                <a:gd name="T12" fmla="*/ 36 w 72"/>
                <a:gd name="T13" fmla="*/ 81 h 81"/>
                <a:gd name="T14" fmla="*/ 66 w 72"/>
                <a:gd name="T15" fmla="*/ 53 h 81"/>
                <a:gd name="T16" fmla="*/ 67 w 72"/>
                <a:gd name="T17" fmla="*/ 53 h 81"/>
                <a:gd name="T18" fmla="*/ 72 w 72"/>
                <a:gd name="T19" fmla="*/ 44 h 81"/>
                <a:gd name="T20" fmla="*/ 67 w 72"/>
                <a:gd name="T21" fmla="*/ 36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81">
                  <a:moveTo>
                    <a:pt x="67" y="36"/>
                  </a:moveTo>
                  <a:cubicBezTo>
                    <a:pt x="65" y="16"/>
                    <a:pt x="52" y="0"/>
                    <a:pt x="36" y="0"/>
                  </a:cubicBezTo>
                  <a:cubicBezTo>
                    <a:pt x="19" y="0"/>
                    <a:pt x="6" y="16"/>
                    <a:pt x="5" y="37"/>
                  </a:cubicBezTo>
                  <a:cubicBezTo>
                    <a:pt x="2" y="38"/>
                    <a:pt x="0" y="41"/>
                    <a:pt x="0" y="45"/>
                  </a:cubicBezTo>
                  <a:cubicBezTo>
                    <a:pt x="0" y="50"/>
                    <a:pt x="2" y="54"/>
                    <a:pt x="5" y="54"/>
                  </a:cubicBezTo>
                  <a:cubicBezTo>
                    <a:pt x="6" y="54"/>
                    <a:pt x="6" y="54"/>
                    <a:pt x="6" y="54"/>
                  </a:cubicBezTo>
                  <a:cubicBezTo>
                    <a:pt x="11" y="69"/>
                    <a:pt x="22" y="81"/>
                    <a:pt x="36" y="81"/>
                  </a:cubicBezTo>
                  <a:cubicBezTo>
                    <a:pt x="50" y="81"/>
                    <a:pt x="62" y="69"/>
                    <a:pt x="66" y="53"/>
                  </a:cubicBezTo>
                  <a:cubicBezTo>
                    <a:pt x="66" y="53"/>
                    <a:pt x="67" y="53"/>
                    <a:pt x="67" y="53"/>
                  </a:cubicBezTo>
                  <a:cubicBezTo>
                    <a:pt x="70" y="53"/>
                    <a:pt x="72" y="49"/>
                    <a:pt x="72" y="44"/>
                  </a:cubicBezTo>
                  <a:cubicBezTo>
                    <a:pt x="72" y="40"/>
                    <a:pt x="70" y="36"/>
                    <a:pt x="67" y="3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24" name="深度视觉·原创设计 https://www.docer.com/works?userid=22383862"/>
            <p:cNvSpPr/>
            <p:nvPr/>
          </p:nvSpPr>
          <p:spPr bwMode="auto">
            <a:xfrm>
              <a:off x="5146676" y="4403725"/>
              <a:ext cx="296863" cy="187325"/>
            </a:xfrm>
            <a:custGeom>
              <a:avLst/>
              <a:gdLst>
                <a:gd name="T0" fmla="*/ 94 w 98"/>
                <a:gd name="T1" fmla="*/ 4 h 62"/>
                <a:gd name="T2" fmla="*/ 77 w 98"/>
                <a:gd name="T3" fmla="*/ 45 h 62"/>
                <a:gd name="T4" fmla="*/ 54 w 98"/>
                <a:gd name="T5" fmla="*/ 1 h 62"/>
                <a:gd name="T6" fmla="*/ 7 w 98"/>
                <a:gd name="T7" fmla="*/ 20 h 62"/>
                <a:gd name="T8" fmla="*/ 2 w 98"/>
                <a:gd name="T9" fmla="*/ 62 h 62"/>
                <a:gd name="T10" fmla="*/ 72 w 98"/>
                <a:gd name="T11" fmla="*/ 62 h 62"/>
                <a:gd name="T12" fmla="*/ 98 w 98"/>
                <a:gd name="T13" fmla="*/ 40 h 62"/>
                <a:gd name="T14" fmla="*/ 94 w 98"/>
                <a:gd name="T15" fmla="*/ 4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8" h="62">
                  <a:moveTo>
                    <a:pt x="94" y="4"/>
                  </a:moveTo>
                  <a:cubicBezTo>
                    <a:pt x="77" y="45"/>
                    <a:pt x="77" y="45"/>
                    <a:pt x="77" y="45"/>
                  </a:cubicBezTo>
                  <a:cubicBezTo>
                    <a:pt x="54" y="1"/>
                    <a:pt x="54" y="1"/>
                    <a:pt x="54" y="1"/>
                  </a:cubicBezTo>
                  <a:cubicBezTo>
                    <a:pt x="36" y="0"/>
                    <a:pt x="15" y="7"/>
                    <a:pt x="7" y="20"/>
                  </a:cubicBezTo>
                  <a:cubicBezTo>
                    <a:pt x="0" y="33"/>
                    <a:pt x="2" y="62"/>
                    <a:pt x="2" y="62"/>
                  </a:cubicBezTo>
                  <a:cubicBezTo>
                    <a:pt x="72" y="62"/>
                    <a:pt x="72" y="62"/>
                    <a:pt x="72" y="62"/>
                  </a:cubicBezTo>
                  <a:cubicBezTo>
                    <a:pt x="98" y="40"/>
                    <a:pt x="98" y="40"/>
                    <a:pt x="98" y="40"/>
                  </a:cubicBezTo>
                  <a:cubicBezTo>
                    <a:pt x="90" y="34"/>
                    <a:pt x="94" y="4"/>
                    <a:pt x="94"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25" name="深度视觉·原创设计 https://www.docer.com/works?userid=22383862"/>
            <p:cNvSpPr>
              <a:spLocks noChangeArrowheads="1"/>
            </p:cNvSpPr>
            <p:nvPr/>
          </p:nvSpPr>
          <p:spPr bwMode="auto">
            <a:xfrm>
              <a:off x="5410201" y="4364038"/>
              <a:ext cx="244475" cy="2476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26" name="深度视觉·原创设计 https://www.docer.com/works?userid=22383862"/>
            <p:cNvSpPr>
              <a:spLocks noEditPoints="1"/>
            </p:cNvSpPr>
            <p:nvPr/>
          </p:nvSpPr>
          <p:spPr bwMode="auto">
            <a:xfrm>
              <a:off x="5476876" y="4406900"/>
              <a:ext cx="114300" cy="161925"/>
            </a:xfrm>
            <a:custGeom>
              <a:avLst/>
              <a:gdLst>
                <a:gd name="T0" fmla="*/ 16 w 38"/>
                <a:gd name="T1" fmla="*/ 0 h 54"/>
                <a:gd name="T2" fmla="*/ 21 w 38"/>
                <a:gd name="T3" fmla="*/ 0 h 54"/>
                <a:gd name="T4" fmla="*/ 21 w 38"/>
                <a:gd name="T5" fmla="*/ 3 h 54"/>
                <a:gd name="T6" fmla="*/ 37 w 38"/>
                <a:gd name="T7" fmla="*/ 17 h 54"/>
                <a:gd name="T8" fmla="*/ 26 w 38"/>
                <a:gd name="T9" fmla="*/ 17 h 54"/>
                <a:gd name="T10" fmla="*/ 21 w 38"/>
                <a:gd name="T11" fmla="*/ 12 h 54"/>
                <a:gd name="T12" fmla="*/ 21 w 38"/>
                <a:gd name="T13" fmla="*/ 20 h 54"/>
                <a:gd name="T14" fmla="*/ 38 w 38"/>
                <a:gd name="T15" fmla="*/ 35 h 54"/>
                <a:gd name="T16" fmla="*/ 21 w 38"/>
                <a:gd name="T17" fmla="*/ 48 h 54"/>
                <a:gd name="T18" fmla="*/ 21 w 38"/>
                <a:gd name="T19" fmla="*/ 54 h 54"/>
                <a:gd name="T20" fmla="*/ 16 w 38"/>
                <a:gd name="T21" fmla="*/ 54 h 54"/>
                <a:gd name="T22" fmla="*/ 16 w 38"/>
                <a:gd name="T23" fmla="*/ 48 h 54"/>
                <a:gd name="T24" fmla="*/ 0 w 38"/>
                <a:gd name="T25" fmla="*/ 34 h 54"/>
                <a:gd name="T26" fmla="*/ 11 w 38"/>
                <a:gd name="T27" fmla="*/ 34 h 54"/>
                <a:gd name="T28" fmla="*/ 16 w 38"/>
                <a:gd name="T29" fmla="*/ 40 h 54"/>
                <a:gd name="T30" fmla="*/ 16 w 38"/>
                <a:gd name="T31" fmla="*/ 30 h 54"/>
                <a:gd name="T32" fmla="*/ 0 w 38"/>
                <a:gd name="T33" fmla="*/ 17 h 54"/>
                <a:gd name="T34" fmla="*/ 16 w 38"/>
                <a:gd name="T35" fmla="*/ 3 h 54"/>
                <a:gd name="T36" fmla="*/ 16 w 38"/>
                <a:gd name="T37" fmla="*/ 0 h 54"/>
                <a:gd name="T38" fmla="*/ 16 w 38"/>
                <a:gd name="T39" fmla="*/ 12 h 54"/>
                <a:gd name="T40" fmla="*/ 11 w 38"/>
                <a:gd name="T41" fmla="*/ 15 h 54"/>
                <a:gd name="T42" fmla="*/ 16 w 38"/>
                <a:gd name="T43" fmla="*/ 19 h 54"/>
                <a:gd name="T44" fmla="*/ 16 w 38"/>
                <a:gd name="T45" fmla="*/ 12 h 54"/>
                <a:gd name="T46" fmla="*/ 21 w 38"/>
                <a:gd name="T47" fmla="*/ 40 h 54"/>
                <a:gd name="T48" fmla="*/ 26 w 38"/>
                <a:gd name="T49" fmla="*/ 36 h 54"/>
                <a:gd name="T50" fmla="*/ 21 w 38"/>
                <a:gd name="T51" fmla="*/ 31 h 54"/>
                <a:gd name="T52" fmla="*/ 21 w 38"/>
                <a:gd name="T53" fmla="*/ 4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8" h="54">
                  <a:moveTo>
                    <a:pt x="16" y="0"/>
                  </a:moveTo>
                  <a:cubicBezTo>
                    <a:pt x="21" y="0"/>
                    <a:pt x="21" y="0"/>
                    <a:pt x="21" y="0"/>
                  </a:cubicBezTo>
                  <a:cubicBezTo>
                    <a:pt x="21" y="3"/>
                    <a:pt x="21" y="3"/>
                    <a:pt x="21" y="3"/>
                  </a:cubicBezTo>
                  <a:cubicBezTo>
                    <a:pt x="29" y="4"/>
                    <a:pt x="37" y="7"/>
                    <a:pt x="37" y="17"/>
                  </a:cubicBezTo>
                  <a:cubicBezTo>
                    <a:pt x="26" y="17"/>
                    <a:pt x="26" y="17"/>
                    <a:pt x="26" y="17"/>
                  </a:cubicBezTo>
                  <a:cubicBezTo>
                    <a:pt x="26" y="14"/>
                    <a:pt x="24" y="12"/>
                    <a:pt x="21" y="12"/>
                  </a:cubicBezTo>
                  <a:cubicBezTo>
                    <a:pt x="21" y="20"/>
                    <a:pt x="21" y="20"/>
                    <a:pt x="21" y="20"/>
                  </a:cubicBezTo>
                  <a:cubicBezTo>
                    <a:pt x="30" y="23"/>
                    <a:pt x="38" y="26"/>
                    <a:pt x="38" y="35"/>
                  </a:cubicBezTo>
                  <a:cubicBezTo>
                    <a:pt x="38" y="45"/>
                    <a:pt x="30" y="48"/>
                    <a:pt x="21" y="48"/>
                  </a:cubicBezTo>
                  <a:cubicBezTo>
                    <a:pt x="21" y="54"/>
                    <a:pt x="21" y="54"/>
                    <a:pt x="21" y="54"/>
                  </a:cubicBezTo>
                  <a:cubicBezTo>
                    <a:pt x="16" y="54"/>
                    <a:pt x="16" y="54"/>
                    <a:pt x="16" y="54"/>
                  </a:cubicBezTo>
                  <a:cubicBezTo>
                    <a:pt x="16" y="48"/>
                    <a:pt x="16" y="48"/>
                    <a:pt x="16" y="48"/>
                  </a:cubicBezTo>
                  <a:cubicBezTo>
                    <a:pt x="7" y="48"/>
                    <a:pt x="0" y="43"/>
                    <a:pt x="0" y="34"/>
                  </a:cubicBezTo>
                  <a:cubicBezTo>
                    <a:pt x="11" y="34"/>
                    <a:pt x="11" y="34"/>
                    <a:pt x="11" y="34"/>
                  </a:cubicBezTo>
                  <a:cubicBezTo>
                    <a:pt x="11" y="37"/>
                    <a:pt x="13" y="39"/>
                    <a:pt x="16" y="40"/>
                  </a:cubicBezTo>
                  <a:cubicBezTo>
                    <a:pt x="16" y="30"/>
                    <a:pt x="16" y="30"/>
                    <a:pt x="16" y="30"/>
                  </a:cubicBezTo>
                  <a:cubicBezTo>
                    <a:pt x="7" y="28"/>
                    <a:pt x="0" y="26"/>
                    <a:pt x="0" y="17"/>
                  </a:cubicBezTo>
                  <a:cubicBezTo>
                    <a:pt x="0" y="7"/>
                    <a:pt x="8" y="5"/>
                    <a:pt x="16" y="3"/>
                  </a:cubicBezTo>
                  <a:lnTo>
                    <a:pt x="16" y="0"/>
                  </a:lnTo>
                  <a:close/>
                  <a:moveTo>
                    <a:pt x="16" y="12"/>
                  </a:moveTo>
                  <a:cubicBezTo>
                    <a:pt x="14" y="12"/>
                    <a:pt x="11" y="13"/>
                    <a:pt x="11" y="15"/>
                  </a:cubicBezTo>
                  <a:cubicBezTo>
                    <a:pt x="11" y="18"/>
                    <a:pt x="14" y="19"/>
                    <a:pt x="16" y="19"/>
                  </a:cubicBezTo>
                  <a:lnTo>
                    <a:pt x="16" y="12"/>
                  </a:lnTo>
                  <a:close/>
                  <a:moveTo>
                    <a:pt x="21" y="40"/>
                  </a:moveTo>
                  <a:cubicBezTo>
                    <a:pt x="24" y="40"/>
                    <a:pt x="26" y="39"/>
                    <a:pt x="26" y="36"/>
                  </a:cubicBezTo>
                  <a:cubicBezTo>
                    <a:pt x="26" y="34"/>
                    <a:pt x="24" y="32"/>
                    <a:pt x="21" y="31"/>
                  </a:cubicBezTo>
                  <a:lnTo>
                    <a:pt x="21" y="4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汉仪正圆-55W" panose="00020600040101010101" pitchFamily="18" charset="-122"/>
                <a:ea typeface="汉仪正圆-55W" panose="00020600040101010101" pitchFamily="18" charset="-122"/>
                <a:sym typeface="汉仪正圆-55W" panose="00020600040101010101" pitchFamily="18" charset="-122"/>
              </a:endParaRPr>
            </a:p>
          </p:txBody>
        </p:sp>
      </p:grpSp>
      <p:grpSp>
        <p:nvGrpSpPr>
          <p:cNvPr id="27" name="深度视觉·原创设计 https://www.docer.com/works?userid=22383862"/>
          <p:cNvGrpSpPr/>
          <p:nvPr/>
        </p:nvGrpSpPr>
        <p:grpSpPr>
          <a:xfrm>
            <a:off x="6677026" y="4293661"/>
            <a:ext cx="349250" cy="384176"/>
            <a:chOff x="6677026" y="4213225"/>
            <a:chExt cx="349250" cy="384176"/>
          </a:xfrm>
          <a:solidFill>
            <a:schemeClr val="bg1"/>
          </a:solidFill>
        </p:grpSpPr>
        <p:sp>
          <p:nvSpPr>
            <p:cNvPr id="28" name="深度视觉·原创设计 https://www.docer.com/works?userid=22383862"/>
            <p:cNvSpPr/>
            <p:nvPr/>
          </p:nvSpPr>
          <p:spPr bwMode="auto">
            <a:xfrm>
              <a:off x="6677026" y="4213225"/>
              <a:ext cx="349250" cy="33338"/>
            </a:xfrm>
            <a:custGeom>
              <a:avLst/>
              <a:gdLst>
                <a:gd name="T0" fmla="*/ 116 w 116"/>
                <a:gd name="T1" fmla="*/ 8 h 11"/>
                <a:gd name="T2" fmla="*/ 111 w 116"/>
                <a:gd name="T3" fmla="*/ 11 h 11"/>
                <a:gd name="T4" fmla="*/ 5 w 116"/>
                <a:gd name="T5" fmla="*/ 11 h 11"/>
                <a:gd name="T6" fmla="*/ 0 w 116"/>
                <a:gd name="T7" fmla="*/ 8 h 11"/>
                <a:gd name="T8" fmla="*/ 0 w 116"/>
                <a:gd name="T9" fmla="*/ 3 h 11"/>
                <a:gd name="T10" fmla="*/ 5 w 116"/>
                <a:gd name="T11" fmla="*/ 0 h 11"/>
                <a:gd name="T12" fmla="*/ 111 w 116"/>
                <a:gd name="T13" fmla="*/ 0 h 11"/>
                <a:gd name="T14" fmla="*/ 116 w 116"/>
                <a:gd name="T15" fmla="*/ 3 h 11"/>
                <a:gd name="T16" fmla="*/ 116 w 116"/>
                <a:gd name="T17" fmla="*/ 8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6" h="11">
                  <a:moveTo>
                    <a:pt x="116" y="8"/>
                  </a:moveTo>
                  <a:cubicBezTo>
                    <a:pt x="116" y="10"/>
                    <a:pt x="114" y="11"/>
                    <a:pt x="111" y="11"/>
                  </a:cubicBezTo>
                  <a:cubicBezTo>
                    <a:pt x="5" y="11"/>
                    <a:pt x="5" y="11"/>
                    <a:pt x="5" y="11"/>
                  </a:cubicBezTo>
                  <a:cubicBezTo>
                    <a:pt x="2" y="11"/>
                    <a:pt x="0" y="10"/>
                    <a:pt x="0" y="8"/>
                  </a:cubicBezTo>
                  <a:cubicBezTo>
                    <a:pt x="0" y="3"/>
                    <a:pt x="0" y="3"/>
                    <a:pt x="0" y="3"/>
                  </a:cubicBezTo>
                  <a:cubicBezTo>
                    <a:pt x="0" y="2"/>
                    <a:pt x="2" y="0"/>
                    <a:pt x="5" y="0"/>
                  </a:cubicBezTo>
                  <a:cubicBezTo>
                    <a:pt x="111" y="0"/>
                    <a:pt x="111" y="0"/>
                    <a:pt x="111" y="0"/>
                  </a:cubicBezTo>
                  <a:cubicBezTo>
                    <a:pt x="114" y="0"/>
                    <a:pt x="116" y="2"/>
                    <a:pt x="116" y="3"/>
                  </a:cubicBezTo>
                  <a:lnTo>
                    <a:pt x="116"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29" name="深度视觉·原创设计 https://www.docer.com/works?userid=22383862"/>
            <p:cNvSpPr>
              <a:spLocks noEditPoints="1"/>
            </p:cNvSpPr>
            <p:nvPr/>
          </p:nvSpPr>
          <p:spPr bwMode="auto">
            <a:xfrm>
              <a:off x="6694488" y="4265613"/>
              <a:ext cx="311150" cy="331788"/>
            </a:xfrm>
            <a:custGeom>
              <a:avLst/>
              <a:gdLst>
                <a:gd name="T0" fmla="*/ 93 w 103"/>
                <a:gd name="T1" fmla="*/ 100 h 110"/>
                <a:gd name="T2" fmla="*/ 53 w 103"/>
                <a:gd name="T3" fmla="*/ 59 h 110"/>
                <a:gd name="T4" fmla="*/ 100 w 103"/>
                <a:gd name="T5" fmla="*/ 0 h 110"/>
                <a:gd name="T6" fmla="*/ 4 w 103"/>
                <a:gd name="T7" fmla="*/ 59 h 110"/>
                <a:gd name="T8" fmla="*/ 49 w 103"/>
                <a:gd name="T9" fmla="*/ 76 h 110"/>
                <a:gd name="T10" fmla="*/ 6 w 103"/>
                <a:gd name="T11" fmla="*/ 98 h 110"/>
                <a:gd name="T12" fmla="*/ 6 w 103"/>
                <a:gd name="T13" fmla="*/ 110 h 110"/>
                <a:gd name="T14" fmla="*/ 12 w 103"/>
                <a:gd name="T15" fmla="*/ 102 h 110"/>
                <a:gd name="T16" fmla="*/ 49 w 103"/>
                <a:gd name="T17" fmla="*/ 97 h 110"/>
                <a:gd name="T18" fmla="*/ 51 w 103"/>
                <a:gd name="T19" fmla="*/ 108 h 110"/>
                <a:gd name="T20" fmla="*/ 53 w 103"/>
                <a:gd name="T21" fmla="*/ 97 h 110"/>
                <a:gd name="T22" fmla="*/ 91 w 103"/>
                <a:gd name="T23" fmla="*/ 102 h 110"/>
                <a:gd name="T24" fmla="*/ 97 w 103"/>
                <a:gd name="T25" fmla="*/ 110 h 110"/>
                <a:gd name="T26" fmla="*/ 97 w 103"/>
                <a:gd name="T27" fmla="*/ 98 h 110"/>
                <a:gd name="T28" fmla="*/ 74 w 103"/>
                <a:gd name="T29" fmla="*/ 10 h 110"/>
                <a:gd name="T30" fmla="*/ 83 w 103"/>
                <a:gd name="T31" fmla="*/ 12 h 110"/>
                <a:gd name="T32" fmla="*/ 72 w 103"/>
                <a:gd name="T33" fmla="*/ 45 h 110"/>
                <a:gd name="T34" fmla="*/ 56 w 103"/>
                <a:gd name="T35" fmla="*/ 26 h 110"/>
                <a:gd name="T36" fmla="*/ 65 w 103"/>
                <a:gd name="T37" fmla="*/ 24 h 110"/>
                <a:gd name="T38" fmla="*/ 66 w 103"/>
                <a:gd name="T39" fmla="*/ 45 h 110"/>
                <a:gd name="T40" fmla="*/ 56 w 103"/>
                <a:gd name="T41" fmla="*/ 26 h 110"/>
                <a:gd name="T42" fmla="*/ 41 w 103"/>
                <a:gd name="T43" fmla="*/ 31 h 110"/>
                <a:gd name="T44" fmla="*/ 50 w 103"/>
                <a:gd name="T45" fmla="*/ 33 h 110"/>
                <a:gd name="T46" fmla="*/ 39 w 103"/>
                <a:gd name="T47" fmla="*/ 45 h 110"/>
                <a:gd name="T48" fmla="*/ 23 w 103"/>
                <a:gd name="T49" fmla="*/ 37 h 110"/>
                <a:gd name="T50" fmla="*/ 32 w 103"/>
                <a:gd name="T51" fmla="*/ 36 h 110"/>
                <a:gd name="T52" fmla="*/ 34 w 103"/>
                <a:gd name="T53" fmla="*/ 45 h 110"/>
                <a:gd name="T54" fmla="*/ 23 w 103"/>
                <a:gd name="T55" fmla="*/ 37 h 110"/>
                <a:gd name="T56" fmla="*/ 16 w 103"/>
                <a:gd name="T57" fmla="*/ 52 h 110"/>
                <a:gd name="T58" fmla="*/ 14 w 103"/>
                <a:gd name="T59" fmla="*/ 10 h 110"/>
                <a:gd name="T60" fmla="*/ 18 w 103"/>
                <a:gd name="T61" fmla="*/ 10 h 110"/>
                <a:gd name="T62" fmla="*/ 87 w 103"/>
                <a:gd name="T63" fmla="*/ 49 h 110"/>
                <a:gd name="T64" fmla="*/ 87 w 103"/>
                <a:gd name="T65" fmla="*/ 52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3" h="110">
                  <a:moveTo>
                    <a:pt x="97" y="98"/>
                  </a:moveTo>
                  <a:cubicBezTo>
                    <a:pt x="96" y="98"/>
                    <a:pt x="94" y="99"/>
                    <a:pt x="93" y="100"/>
                  </a:cubicBezTo>
                  <a:cubicBezTo>
                    <a:pt x="53" y="76"/>
                    <a:pt x="53" y="76"/>
                    <a:pt x="53" y="76"/>
                  </a:cubicBezTo>
                  <a:cubicBezTo>
                    <a:pt x="53" y="59"/>
                    <a:pt x="53" y="59"/>
                    <a:pt x="53" y="59"/>
                  </a:cubicBezTo>
                  <a:cubicBezTo>
                    <a:pt x="100" y="59"/>
                    <a:pt x="100" y="59"/>
                    <a:pt x="100" y="59"/>
                  </a:cubicBezTo>
                  <a:cubicBezTo>
                    <a:pt x="100" y="0"/>
                    <a:pt x="100" y="0"/>
                    <a:pt x="100" y="0"/>
                  </a:cubicBezTo>
                  <a:cubicBezTo>
                    <a:pt x="4" y="0"/>
                    <a:pt x="4" y="0"/>
                    <a:pt x="4" y="0"/>
                  </a:cubicBezTo>
                  <a:cubicBezTo>
                    <a:pt x="4" y="59"/>
                    <a:pt x="4" y="59"/>
                    <a:pt x="4" y="59"/>
                  </a:cubicBezTo>
                  <a:cubicBezTo>
                    <a:pt x="49" y="59"/>
                    <a:pt x="49" y="59"/>
                    <a:pt x="49" y="59"/>
                  </a:cubicBezTo>
                  <a:cubicBezTo>
                    <a:pt x="49" y="76"/>
                    <a:pt x="49" y="76"/>
                    <a:pt x="49" y="76"/>
                  </a:cubicBezTo>
                  <a:cubicBezTo>
                    <a:pt x="10" y="100"/>
                    <a:pt x="10" y="100"/>
                    <a:pt x="10" y="100"/>
                  </a:cubicBezTo>
                  <a:cubicBezTo>
                    <a:pt x="9" y="99"/>
                    <a:pt x="8" y="98"/>
                    <a:pt x="6" y="98"/>
                  </a:cubicBezTo>
                  <a:cubicBezTo>
                    <a:pt x="3" y="98"/>
                    <a:pt x="0" y="101"/>
                    <a:pt x="0" y="104"/>
                  </a:cubicBezTo>
                  <a:cubicBezTo>
                    <a:pt x="0" y="107"/>
                    <a:pt x="3" y="110"/>
                    <a:pt x="6" y="110"/>
                  </a:cubicBezTo>
                  <a:cubicBezTo>
                    <a:pt x="9" y="110"/>
                    <a:pt x="12" y="107"/>
                    <a:pt x="12" y="104"/>
                  </a:cubicBezTo>
                  <a:cubicBezTo>
                    <a:pt x="12" y="103"/>
                    <a:pt x="12" y="103"/>
                    <a:pt x="12" y="102"/>
                  </a:cubicBezTo>
                  <a:cubicBezTo>
                    <a:pt x="49" y="80"/>
                    <a:pt x="49" y="80"/>
                    <a:pt x="49" y="80"/>
                  </a:cubicBezTo>
                  <a:cubicBezTo>
                    <a:pt x="49" y="97"/>
                    <a:pt x="49" y="97"/>
                    <a:pt x="49" y="97"/>
                  </a:cubicBezTo>
                  <a:cubicBezTo>
                    <a:pt x="47" y="98"/>
                    <a:pt x="45" y="100"/>
                    <a:pt x="45" y="103"/>
                  </a:cubicBezTo>
                  <a:cubicBezTo>
                    <a:pt x="45" y="106"/>
                    <a:pt x="48" y="108"/>
                    <a:pt x="51" y="108"/>
                  </a:cubicBezTo>
                  <a:cubicBezTo>
                    <a:pt x="54" y="108"/>
                    <a:pt x="57" y="106"/>
                    <a:pt x="57" y="103"/>
                  </a:cubicBezTo>
                  <a:cubicBezTo>
                    <a:pt x="57" y="100"/>
                    <a:pt x="55" y="98"/>
                    <a:pt x="53" y="97"/>
                  </a:cubicBezTo>
                  <a:cubicBezTo>
                    <a:pt x="53" y="79"/>
                    <a:pt x="53" y="79"/>
                    <a:pt x="53" y="79"/>
                  </a:cubicBezTo>
                  <a:cubicBezTo>
                    <a:pt x="91" y="102"/>
                    <a:pt x="91" y="102"/>
                    <a:pt x="91" y="102"/>
                  </a:cubicBezTo>
                  <a:cubicBezTo>
                    <a:pt x="91" y="103"/>
                    <a:pt x="91" y="103"/>
                    <a:pt x="91" y="104"/>
                  </a:cubicBezTo>
                  <a:cubicBezTo>
                    <a:pt x="91" y="107"/>
                    <a:pt x="94" y="110"/>
                    <a:pt x="97" y="110"/>
                  </a:cubicBezTo>
                  <a:cubicBezTo>
                    <a:pt x="100" y="110"/>
                    <a:pt x="103" y="107"/>
                    <a:pt x="103" y="104"/>
                  </a:cubicBezTo>
                  <a:cubicBezTo>
                    <a:pt x="103" y="101"/>
                    <a:pt x="100" y="98"/>
                    <a:pt x="97" y="98"/>
                  </a:cubicBezTo>
                  <a:close/>
                  <a:moveTo>
                    <a:pt x="72" y="12"/>
                  </a:moveTo>
                  <a:cubicBezTo>
                    <a:pt x="72" y="11"/>
                    <a:pt x="73" y="10"/>
                    <a:pt x="74" y="10"/>
                  </a:cubicBezTo>
                  <a:cubicBezTo>
                    <a:pt x="81" y="10"/>
                    <a:pt x="81" y="10"/>
                    <a:pt x="81" y="10"/>
                  </a:cubicBezTo>
                  <a:cubicBezTo>
                    <a:pt x="82" y="10"/>
                    <a:pt x="83" y="11"/>
                    <a:pt x="83" y="12"/>
                  </a:cubicBezTo>
                  <a:cubicBezTo>
                    <a:pt x="83" y="45"/>
                    <a:pt x="83" y="45"/>
                    <a:pt x="83" y="45"/>
                  </a:cubicBezTo>
                  <a:cubicBezTo>
                    <a:pt x="72" y="45"/>
                    <a:pt x="72" y="45"/>
                    <a:pt x="72" y="45"/>
                  </a:cubicBezTo>
                  <a:lnTo>
                    <a:pt x="72" y="12"/>
                  </a:lnTo>
                  <a:close/>
                  <a:moveTo>
                    <a:pt x="56" y="26"/>
                  </a:moveTo>
                  <a:cubicBezTo>
                    <a:pt x="56" y="25"/>
                    <a:pt x="56" y="24"/>
                    <a:pt x="57" y="24"/>
                  </a:cubicBezTo>
                  <a:cubicBezTo>
                    <a:pt x="65" y="24"/>
                    <a:pt x="65" y="24"/>
                    <a:pt x="65" y="24"/>
                  </a:cubicBezTo>
                  <a:cubicBezTo>
                    <a:pt x="66" y="24"/>
                    <a:pt x="66" y="25"/>
                    <a:pt x="66" y="26"/>
                  </a:cubicBezTo>
                  <a:cubicBezTo>
                    <a:pt x="66" y="45"/>
                    <a:pt x="66" y="45"/>
                    <a:pt x="66" y="45"/>
                  </a:cubicBezTo>
                  <a:cubicBezTo>
                    <a:pt x="56" y="45"/>
                    <a:pt x="56" y="45"/>
                    <a:pt x="56" y="45"/>
                  </a:cubicBezTo>
                  <a:lnTo>
                    <a:pt x="56" y="26"/>
                  </a:lnTo>
                  <a:close/>
                  <a:moveTo>
                    <a:pt x="39" y="33"/>
                  </a:moveTo>
                  <a:cubicBezTo>
                    <a:pt x="39" y="32"/>
                    <a:pt x="40" y="31"/>
                    <a:pt x="41" y="31"/>
                  </a:cubicBezTo>
                  <a:cubicBezTo>
                    <a:pt x="48" y="31"/>
                    <a:pt x="48" y="31"/>
                    <a:pt x="48" y="31"/>
                  </a:cubicBezTo>
                  <a:cubicBezTo>
                    <a:pt x="49" y="31"/>
                    <a:pt x="50" y="32"/>
                    <a:pt x="50" y="33"/>
                  </a:cubicBezTo>
                  <a:cubicBezTo>
                    <a:pt x="50" y="45"/>
                    <a:pt x="50" y="45"/>
                    <a:pt x="50" y="45"/>
                  </a:cubicBezTo>
                  <a:cubicBezTo>
                    <a:pt x="39" y="45"/>
                    <a:pt x="39" y="45"/>
                    <a:pt x="39" y="45"/>
                  </a:cubicBezTo>
                  <a:lnTo>
                    <a:pt x="39" y="33"/>
                  </a:lnTo>
                  <a:close/>
                  <a:moveTo>
                    <a:pt x="23" y="37"/>
                  </a:moveTo>
                  <a:cubicBezTo>
                    <a:pt x="23" y="36"/>
                    <a:pt x="24" y="36"/>
                    <a:pt x="25" y="36"/>
                  </a:cubicBezTo>
                  <a:cubicBezTo>
                    <a:pt x="32" y="36"/>
                    <a:pt x="32" y="36"/>
                    <a:pt x="32" y="36"/>
                  </a:cubicBezTo>
                  <a:cubicBezTo>
                    <a:pt x="33" y="36"/>
                    <a:pt x="34" y="36"/>
                    <a:pt x="34" y="37"/>
                  </a:cubicBezTo>
                  <a:cubicBezTo>
                    <a:pt x="34" y="45"/>
                    <a:pt x="34" y="45"/>
                    <a:pt x="34" y="45"/>
                  </a:cubicBezTo>
                  <a:cubicBezTo>
                    <a:pt x="23" y="45"/>
                    <a:pt x="23" y="45"/>
                    <a:pt x="23" y="45"/>
                  </a:cubicBezTo>
                  <a:lnTo>
                    <a:pt x="23" y="37"/>
                  </a:lnTo>
                  <a:close/>
                  <a:moveTo>
                    <a:pt x="16" y="52"/>
                  </a:moveTo>
                  <a:cubicBezTo>
                    <a:pt x="16" y="52"/>
                    <a:pt x="16" y="52"/>
                    <a:pt x="16" y="52"/>
                  </a:cubicBezTo>
                  <a:cubicBezTo>
                    <a:pt x="15" y="52"/>
                    <a:pt x="14" y="51"/>
                    <a:pt x="14" y="50"/>
                  </a:cubicBezTo>
                  <a:cubicBezTo>
                    <a:pt x="14" y="10"/>
                    <a:pt x="14" y="10"/>
                    <a:pt x="14" y="10"/>
                  </a:cubicBezTo>
                  <a:cubicBezTo>
                    <a:pt x="14" y="10"/>
                    <a:pt x="15" y="9"/>
                    <a:pt x="16" y="9"/>
                  </a:cubicBezTo>
                  <a:cubicBezTo>
                    <a:pt x="17" y="9"/>
                    <a:pt x="18" y="10"/>
                    <a:pt x="18" y="10"/>
                  </a:cubicBezTo>
                  <a:cubicBezTo>
                    <a:pt x="18" y="49"/>
                    <a:pt x="18" y="49"/>
                    <a:pt x="18" y="49"/>
                  </a:cubicBezTo>
                  <a:cubicBezTo>
                    <a:pt x="87" y="49"/>
                    <a:pt x="87" y="49"/>
                    <a:pt x="87" y="49"/>
                  </a:cubicBezTo>
                  <a:cubicBezTo>
                    <a:pt x="88" y="49"/>
                    <a:pt x="89" y="49"/>
                    <a:pt x="89" y="50"/>
                  </a:cubicBezTo>
                  <a:cubicBezTo>
                    <a:pt x="89" y="51"/>
                    <a:pt x="88" y="52"/>
                    <a:pt x="87" y="52"/>
                  </a:cubicBezTo>
                  <a:lnTo>
                    <a:pt x="16" y="5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汉仪正圆-55W" panose="00020600040101010101" pitchFamily="18" charset="-122"/>
                <a:ea typeface="汉仪正圆-55W" panose="00020600040101010101" pitchFamily="18" charset="-122"/>
                <a:sym typeface="汉仪正圆-55W" panose="00020600040101010101" pitchFamily="18" charset="-122"/>
              </a:endParaRPr>
            </a:p>
          </p:txBody>
        </p:sp>
      </p:grpSp>
      <p:sp>
        <p:nvSpPr>
          <p:cNvPr id="30" name="深度视觉·原创设计 https://www.docer.com/works?userid=22383862"/>
          <p:cNvSpPr/>
          <p:nvPr/>
        </p:nvSpPr>
        <p:spPr>
          <a:xfrm>
            <a:off x="8352885" y="2387527"/>
            <a:ext cx="1930400" cy="348813"/>
          </a:xfrm>
          <a:prstGeom prst="rect">
            <a:avLst/>
          </a:prstGeom>
        </p:spPr>
        <p:txBody>
          <a:bodyPr wrap="square">
            <a:spAutoFit/>
          </a:bodyPr>
          <a:lstStyle/>
          <a:p>
            <a:pPr lvl="0" algn="l">
              <a:lnSpc>
                <a:spcPts val="2000"/>
              </a:lnSpc>
              <a:defRPr/>
            </a:pPr>
            <a:r>
              <a:rPr lang="zh-CN" altLang="en-US" sz="1600">
                <a:solidFill>
                  <a:schemeClr val="bg1">
                    <a:lumMod val="50000"/>
                  </a:schemeClr>
                </a:solidFill>
                <a:latin typeface="汉仪正圆-55W" panose="00020600040101010101" pitchFamily="18" charset="-122"/>
                <a:ea typeface="汉仪正圆-55W" panose="00020600040101010101" pitchFamily="18" charset="-122"/>
                <a:sym typeface="汉仪正圆-55W" panose="00020600040101010101" pitchFamily="18" charset="-122"/>
              </a:rPr>
              <a:t>在门上增加窥视孔</a:t>
            </a:r>
          </a:p>
        </p:txBody>
      </p:sp>
      <p:sp>
        <p:nvSpPr>
          <p:cNvPr id="31" name="深度视觉·原创设计 https://www.docer.com/works?userid=22383862"/>
          <p:cNvSpPr/>
          <p:nvPr/>
        </p:nvSpPr>
        <p:spPr>
          <a:xfrm>
            <a:off x="8352885" y="2066284"/>
            <a:ext cx="1930400"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2400" b="1" noProof="0">
                <a:ln>
                  <a:noFill/>
                </a:ln>
                <a:solidFill>
                  <a:schemeClr val="tx1">
                    <a:lumMod val="75000"/>
                    <a:lumOff val="25000"/>
                  </a:schemeClr>
                </a:solidFill>
                <a:effectLst/>
                <a:uLnTx/>
                <a:uFillTx/>
                <a:latin typeface="汉仪正圆-55W" panose="00020600040101010101" pitchFamily="18" charset="-122"/>
                <a:ea typeface="汉仪正圆-55W" panose="00020600040101010101" pitchFamily="18" charset="-122"/>
                <a:cs typeface="Open Sans" pitchFamily="34" charset="0"/>
                <a:sym typeface="汉仪正圆-55W" panose="00020600040101010101" pitchFamily="18" charset="-122"/>
              </a:rPr>
              <a:t>LSTM</a:t>
            </a:r>
            <a:r>
              <a:rPr lang="zh-CN" altLang="en-US" sz="2400" b="1" noProof="0">
                <a:ln>
                  <a:noFill/>
                </a:ln>
                <a:solidFill>
                  <a:schemeClr val="tx1">
                    <a:lumMod val="75000"/>
                    <a:lumOff val="25000"/>
                  </a:schemeClr>
                </a:solidFill>
                <a:effectLst/>
                <a:uLnTx/>
                <a:uFillTx/>
                <a:latin typeface="汉仪正圆-55W" panose="00020600040101010101" pitchFamily="18" charset="-122"/>
                <a:ea typeface="汉仪正圆-55W" panose="00020600040101010101" pitchFamily="18" charset="-122"/>
                <a:cs typeface="Open Sans" pitchFamily="34" charset="0"/>
                <a:sym typeface="汉仪正圆-55W" panose="00020600040101010101" pitchFamily="18" charset="-122"/>
              </a:rPr>
              <a:t>变体①</a:t>
            </a:r>
            <a:endParaRPr kumimoji="0" lang="zh-CN" altLang="en-US" sz="2400" b="1" i="0" u="none" strike="noStrike" kern="1200" cap="none" spc="0" normalizeH="0" baseline="0" noProof="0">
              <a:ln>
                <a:noFill/>
              </a:ln>
              <a:solidFill>
                <a:schemeClr val="tx1">
                  <a:lumMod val="75000"/>
                  <a:lumOff val="25000"/>
                </a:schemeClr>
              </a:solidFill>
              <a:effectLst/>
              <a:uLnTx/>
              <a:uFillTx/>
              <a:latin typeface="汉仪正圆-55W" panose="00020600040101010101" pitchFamily="18" charset="-122"/>
              <a:ea typeface="汉仪正圆-55W" panose="00020600040101010101" pitchFamily="18" charset="-122"/>
              <a:cs typeface="Open Sans" pitchFamily="34" charset="0"/>
              <a:sym typeface="汉仪正圆-55W" panose="00020600040101010101" pitchFamily="18" charset="-122"/>
            </a:endParaRPr>
          </a:p>
        </p:txBody>
      </p:sp>
      <p:sp>
        <p:nvSpPr>
          <p:cNvPr id="32" name="深度视觉·原创设计 https://www.docer.com/works?userid=22383862"/>
          <p:cNvSpPr/>
          <p:nvPr/>
        </p:nvSpPr>
        <p:spPr>
          <a:xfrm>
            <a:off x="8352886" y="4648242"/>
            <a:ext cx="1930400" cy="1631216"/>
          </a:xfrm>
          <a:prstGeom prst="rect">
            <a:avLst/>
          </a:prstGeom>
        </p:spPr>
        <p:txBody>
          <a:bodyPr wrap="square">
            <a:spAutoFit/>
          </a:bodyPr>
          <a:lstStyle/>
          <a:p>
            <a:pPr lvl="0" algn="l">
              <a:lnSpc>
                <a:spcPts val="2000"/>
              </a:lnSpc>
              <a:defRPr/>
            </a:pPr>
            <a:r>
              <a:rPr lang="zh-CN" altLang="en-US" sz="1600">
                <a:solidFill>
                  <a:schemeClr val="bg1">
                    <a:lumMod val="50000"/>
                  </a:schemeClr>
                </a:solidFill>
                <a:latin typeface="汉仪正圆-55W" panose="00020600040101010101" pitchFamily="18" charset="-122"/>
                <a:ea typeface="汉仪正圆-55W" panose="00020600040101010101" pitchFamily="18" charset="-122"/>
                <a:sym typeface="汉仪正圆-55W" panose="00020600040101010101" pitchFamily="18" charset="-122"/>
              </a:rPr>
              <a:t>通过将时间相位作为额外的输入来处理序列数据，相位信息可以表示时间间隔或时间步骤之间的关系</a:t>
            </a:r>
          </a:p>
        </p:txBody>
      </p:sp>
      <p:sp>
        <p:nvSpPr>
          <p:cNvPr id="33" name="深度视觉·原创设计 https://www.docer.com/works?userid=22383862"/>
          <p:cNvSpPr/>
          <p:nvPr/>
        </p:nvSpPr>
        <p:spPr>
          <a:xfrm>
            <a:off x="8352885" y="4326999"/>
            <a:ext cx="3986803" cy="461665"/>
          </a:xfrm>
          <a:prstGeom prst="rect">
            <a:avLst/>
          </a:prstGeom>
        </p:spPr>
        <p:txBody>
          <a:bodyPr wrap="square">
            <a:spAutoFit/>
          </a:bodyPr>
          <a:lstStyle/>
          <a:p>
            <a:pPr>
              <a:defRPr/>
            </a:pPr>
            <a:r>
              <a:rPr lang="en-US" altLang="zh-CN" sz="2400" b="1">
                <a:solidFill>
                  <a:schemeClr val="tx1">
                    <a:lumMod val="75000"/>
                    <a:lumOff val="25000"/>
                  </a:schemeClr>
                </a:solidFill>
                <a:latin typeface="汉仪正圆-55W" panose="00020600040101010101" pitchFamily="18" charset="-122"/>
                <a:ea typeface="汉仪正圆-55W" panose="00020600040101010101" pitchFamily="18" charset="-122"/>
                <a:cs typeface="Open Sans" pitchFamily="34" charset="0"/>
                <a:sym typeface="汉仪正圆-55W" panose="00020600040101010101" pitchFamily="18" charset="-122"/>
              </a:rPr>
              <a:t>LSTM</a:t>
            </a:r>
            <a:r>
              <a:rPr lang="zh-CN" altLang="en-US" sz="2400" b="1">
                <a:solidFill>
                  <a:schemeClr val="tx1">
                    <a:lumMod val="75000"/>
                    <a:lumOff val="25000"/>
                  </a:schemeClr>
                </a:solidFill>
                <a:latin typeface="汉仪正圆-55W" panose="00020600040101010101" pitchFamily="18" charset="-122"/>
                <a:ea typeface="汉仪正圆-55W" panose="00020600040101010101" pitchFamily="18" charset="-122"/>
                <a:cs typeface="Open Sans" pitchFamily="34" charset="0"/>
                <a:sym typeface="汉仪正圆-55W" panose="00020600040101010101" pitchFamily="18" charset="-122"/>
              </a:rPr>
              <a:t>变体② </a:t>
            </a:r>
            <a:r>
              <a:rPr lang="en-US" altLang="zh-CN" sz="2400" b="1" noProof="0">
                <a:ln>
                  <a:noFill/>
                </a:ln>
                <a:solidFill>
                  <a:schemeClr val="tx1">
                    <a:lumMod val="75000"/>
                    <a:lumOff val="25000"/>
                  </a:schemeClr>
                </a:solidFill>
                <a:effectLst/>
                <a:uLnTx/>
                <a:uFillTx/>
                <a:latin typeface="汉仪正圆-55W" panose="00020600040101010101" pitchFamily="18" charset="-122"/>
                <a:ea typeface="汉仪正圆-55W" panose="00020600040101010101" pitchFamily="18" charset="-122"/>
                <a:cs typeface="Open Sans" pitchFamily="34" charset="0"/>
                <a:sym typeface="汉仪正圆-55W" panose="00020600040101010101" pitchFamily="18" charset="-122"/>
              </a:rPr>
              <a:t>Phased LSTM</a:t>
            </a:r>
            <a:endParaRPr kumimoji="0" lang="zh-CN" altLang="en-US" sz="2400" b="1" i="0" u="none" strike="noStrike" kern="1200" cap="none" spc="0" normalizeH="0" baseline="0" noProof="0">
              <a:ln>
                <a:noFill/>
              </a:ln>
              <a:solidFill>
                <a:schemeClr val="tx1">
                  <a:lumMod val="75000"/>
                  <a:lumOff val="25000"/>
                </a:schemeClr>
              </a:solidFill>
              <a:effectLst/>
              <a:uLnTx/>
              <a:uFillTx/>
              <a:latin typeface="汉仪正圆-55W" panose="00020600040101010101" pitchFamily="18" charset="-122"/>
              <a:ea typeface="汉仪正圆-55W" panose="00020600040101010101" pitchFamily="18" charset="-122"/>
              <a:cs typeface="Open Sans" pitchFamily="34" charset="0"/>
              <a:sym typeface="汉仪正圆-55W" panose="00020600040101010101" pitchFamily="18" charset="-122"/>
            </a:endParaRPr>
          </a:p>
        </p:txBody>
      </p:sp>
      <p:sp>
        <p:nvSpPr>
          <p:cNvPr id="34" name="深度视觉·原创设计 https://www.docer.com/works?userid=22383862"/>
          <p:cNvSpPr/>
          <p:nvPr/>
        </p:nvSpPr>
        <p:spPr>
          <a:xfrm>
            <a:off x="1677194" y="2423606"/>
            <a:ext cx="1930400" cy="1374735"/>
          </a:xfrm>
          <a:prstGeom prst="rect">
            <a:avLst/>
          </a:prstGeom>
        </p:spPr>
        <p:txBody>
          <a:bodyPr wrap="square">
            <a:spAutoFit/>
          </a:bodyPr>
          <a:lstStyle/>
          <a:p>
            <a:pPr lvl="0">
              <a:lnSpc>
                <a:spcPts val="2000"/>
              </a:lnSpc>
              <a:defRPr/>
            </a:pPr>
            <a:r>
              <a:rPr lang="zh-CN" altLang="en-US" sz="1600">
                <a:solidFill>
                  <a:schemeClr val="bg1">
                    <a:lumMod val="50000"/>
                  </a:schemeClr>
                </a:solidFill>
                <a:latin typeface="汉仪正圆-55W" panose="00020600040101010101" pitchFamily="18" charset="-122"/>
                <a:ea typeface="汉仪正圆-55W" panose="00020600040101010101" pitchFamily="18" charset="-122"/>
                <a:sym typeface="汉仪正圆-55W" panose="00020600040101010101" pitchFamily="18" charset="-122"/>
              </a:rPr>
              <a:t>是一种特殊的神经网络结构其本身是包含循环的网络，允许信息在神经元之间传递</a:t>
            </a:r>
          </a:p>
        </p:txBody>
      </p:sp>
      <p:sp>
        <p:nvSpPr>
          <p:cNvPr id="35" name="深度视觉·原创设计 https://www.docer.com/works?userid=22383862"/>
          <p:cNvSpPr/>
          <p:nvPr/>
        </p:nvSpPr>
        <p:spPr>
          <a:xfrm>
            <a:off x="2341622" y="2034613"/>
            <a:ext cx="1092141" cy="461665"/>
          </a:xfrm>
          <a:prstGeom prst="rect">
            <a:avLst/>
          </a:prstGeom>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lang="en-US" altLang="zh-CN" sz="2400" b="1" noProof="0">
                <a:solidFill>
                  <a:schemeClr val="tx1">
                    <a:lumMod val="75000"/>
                    <a:lumOff val="25000"/>
                  </a:schemeClr>
                </a:solidFill>
                <a:latin typeface="汉仪正圆-55W" panose="00020600040101010101" pitchFamily="18" charset="-122"/>
                <a:ea typeface="汉仪正圆-55W" panose="00020600040101010101" pitchFamily="18" charset="-122"/>
                <a:cs typeface="Open Sans" pitchFamily="34" charset="0"/>
                <a:sym typeface="汉仪正圆-55W" panose="00020600040101010101" pitchFamily="18" charset="-122"/>
              </a:rPr>
              <a:t>RNN</a:t>
            </a:r>
            <a:endParaRPr kumimoji="0" lang="zh-CN" altLang="en-US" sz="2400" b="1" i="0" u="none" strike="noStrike" kern="1200" cap="none" spc="0" normalizeH="0" baseline="0" noProof="0">
              <a:ln>
                <a:noFill/>
              </a:ln>
              <a:solidFill>
                <a:schemeClr val="tx1">
                  <a:lumMod val="75000"/>
                  <a:lumOff val="25000"/>
                </a:schemeClr>
              </a:solidFill>
              <a:effectLst/>
              <a:uLnTx/>
              <a:uFillTx/>
              <a:latin typeface="汉仪正圆-55W" panose="00020600040101010101" pitchFamily="18" charset="-122"/>
              <a:ea typeface="汉仪正圆-55W" panose="00020600040101010101" pitchFamily="18" charset="-122"/>
              <a:cs typeface="Open Sans" pitchFamily="34" charset="0"/>
              <a:sym typeface="汉仪正圆-55W" panose="00020600040101010101" pitchFamily="18" charset="-122"/>
            </a:endParaRPr>
          </a:p>
        </p:txBody>
      </p:sp>
      <p:sp>
        <p:nvSpPr>
          <p:cNvPr id="36" name="深度视觉·原创设计 https://www.docer.com/works?userid=22383862"/>
          <p:cNvSpPr/>
          <p:nvPr/>
        </p:nvSpPr>
        <p:spPr>
          <a:xfrm>
            <a:off x="1503363" y="4651294"/>
            <a:ext cx="1930400" cy="605294"/>
          </a:xfrm>
          <a:prstGeom prst="rect">
            <a:avLst/>
          </a:prstGeom>
        </p:spPr>
        <p:txBody>
          <a:bodyPr wrap="square">
            <a:spAutoFit/>
          </a:bodyPr>
          <a:lstStyle/>
          <a:p>
            <a:pPr lvl="0">
              <a:lnSpc>
                <a:spcPts val="2000"/>
              </a:lnSpc>
              <a:defRPr/>
            </a:pPr>
            <a:r>
              <a:rPr lang="zh-CN" altLang="en-US" sz="1600">
                <a:solidFill>
                  <a:schemeClr val="bg1">
                    <a:lumMod val="50000"/>
                  </a:schemeClr>
                </a:solidFill>
                <a:latin typeface="汉仪正圆-55W" panose="00020600040101010101" pitchFamily="18" charset="-122"/>
                <a:ea typeface="汉仪正圆-55W" panose="00020600040101010101" pitchFamily="18" charset="-122"/>
                <a:sym typeface="汉仪正圆-55W" panose="00020600040101010101" pitchFamily="18" charset="-122"/>
              </a:rPr>
              <a:t>特殊的</a:t>
            </a:r>
            <a:r>
              <a:rPr lang="en-US" altLang="zh-CN" sz="1600">
                <a:solidFill>
                  <a:schemeClr val="bg1">
                    <a:lumMod val="50000"/>
                  </a:schemeClr>
                </a:solidFill>
                <a:latin typeface="汉仪正圆-55W" panose="00020600040101010101" pitchFamily="18" charset="-122"/>
                <a:ea typeface="汉仪正圆-55W" panose="00020600040101010101" pitchFamily="18" charset="-122"/>
                <a:sym typeface="汉仪正圆-55W" panose="00020600040101010101" pitchFamily="18" charset="-122"/>
              </a:rPr>
              <a:t>RNN</a:t>
            </a:r>
            <a:r>
              <a:rPr lang="zh-CN" altLang="en-US" sz="1600">
                <a:solidFill>
                  <a:schemeClr val="bg1">
                    <a:lumMod val="50000"/>
                  </a:schemeClr>
                </a:solidFill>
                <a:latin typeface="汉仪正圆-55W" panose="00020600040101010101" pitchFamily="18" charset="-122"/>
                <a:ea typeface="汉仪正圆-55W" panose="00020600040101010101" pitchFamily="18" charset="-122"/>
                <a:sym typeface="汉仪正圆-55W" panose="00020600040101010101" pitchFamily="18" charset="-122"/>
              </a:rPr>
              <a:t>模型，避免长期依赖问题</a:t>
            </a:r>
          </a:p>
        </p:txBody>
      </p:sp>
      <p:sp>
        <p:nvSpPr>
          <p:cNvPr id="37" name="深度视觉·原创设计 https://www.docer.com/works?userid=22383862"/>
          <p:cNvSpPr/>
          <p:nvPr/>
        </p:nvSpPr>
        <p:spPr>
          <a:xfrm>
            <a:off x="2341622" y="4330051"/>
            <a:ext cx="1092141" cy="461665"/>
          </a:xfrm>
          <a:prstGeom prst="rect">
            <a:avLst/>
          </a:prstGeom>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lang="en-US" altLang="zh-CN" sz="2400" b="1" noProof="0">
                <a:ln>
                  <a:noFill/>
                </a:ln>
                <a:solidFill>
                  <a:schemeClr val="tx1">
                    <a:lumMod val="75000"/>
                    <a:lumOff val="25000"/>
                  </a:schemeClr>
                </a:solidFill>
                <a:effectLst/>
                <a:uLnTx/>
                <a:uFillTx/>
                <a:latin typeface="汉仪正圆-55W" panose="00020600040101010101" pitchFamily="18" charset="-122"/>
                <a:ea typeface="汉仪正圆-55W" panose="00020600040101010101" pitchFamily="18" charset="-122"/>
                <a:cs typeface="Open Sans" pitchFamily="34" charset="0"/>
                <a:sym typeface="汉仪正圆-55W" panose="00020600040101010101" pitchFamily="18" charset="-122"/>
              </a:rPr>
              <a:t>LSTM</a:t>
            </a:r>
            <a:endParaRPr kumimoji="0" lang="zh-CN" altLang="en-US" sz="2400" b="1" i="0" u="none" strike="noStrike" kern="1200" cap="none" spc="0" normalizeH="0" baseline="0" noProof="0">
              <a:ln>
                <a:noFill/>
              </a:ln>
              <a:solidFill>
                <a:schemeClr val="tx1">
                  <a:lumMod val="75000"/>
                  <a:lumOff val="25000"/>
                </a:schemeClr>
              </a:solidFill>
              <a:effectLst/>
              <a:uLnTx/>
              <a:uFillTx/>
              <a:latin typeface="汉仪正圆-55W" panose="00020600040101010101" pitchFamily="18" charset="-122"/>
              <a:ea typeface="汉仪正圆-55W" panose="00020600040101010101" pitchFamily="18" charset="-122"/>
              <a:cs typeface="Open Sans" pitchFamily="34" charset="0"/>
              <a:sym typeface="汉仪正圆-55W" panose="00020600040101010101" pitchFamily="18"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1000"/>
                                        <p:tgtEl>
                                          <p:spTgt spid="30"/>
                                        </p:tgtEl>
                                      </p:cBhvr>
                                    </p:animEffect>
                                    <p:anim calcmode="lin" valueType="num">
                                      <p:cBhvr>
                                        <p:cTn id="8" dur="1000" fill="hold"/>
                                        <p:tgtEl>
                                          <p:spTgt spid="30"/>
                                        </p:tgtEl>
                                        <p:attrNameLst>
                                          <p:attrName>ppt_x</p:attrName>
                                        </p:attrNameLst>
                                      </p:cBhvr>
                                      <p:tavLst>
                                        <p:tav tm="0">
                                          <p:val>
                                            <p:strVal val="#ppt_x"/>
                                          </p:val>
                                        </p:tav>
                                        <p:tav tm="100000">
                                          <p:val>
                                            <p:strVal val="#ppt_x"/>
                                          </p:val>
                                        </p:tav>
                                      </p:tavLst>
                                    </p:anim>
                                    <p:anim calcmode="lin" valueType="num">
                                      <p:cBhvr>
                                        <p:cTn id="9" dur="1000" fill="hold"/>
                                        <p:tgtEl>
                                          <p:spTgt spid="30"/>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fade">
                                      <p:cBhvr>
                                        <p:cTn id="12" dur="1000"/>
                                        <p:tgtEl>
                                          <p:spTgt spid="31"/>
                                        </p:tgtEl>
                                      </p:cBhvr>
                                    </p:animEffect>
                                    <p:anim calcmode="lin" valueType="num">
                                      <p:cBhvr>
                                        <p:cTn id="13" dur="1000" fill="hold"/>
                                        <p:tgtEl>
                                          <p:spTgt spid="31"/>
                                        </p:tgtEl>
                                        <p:attrNameLst>
                                          <p:attrName>ppt_x</p:attrName>
                                        </p:attrNameLst>
                                      </p:cBhvr>
                                      <p:tavLst>
                                        <p:tav tm="0">
                                          <p:val>
                                            <p:strVal val="#ppt_x"/>
                                          </p:val>
                                        </p:tav>
                                        <p:tav tm="100000">
                                          <p:val>
                                            <p:strVal val="#ppt_x"/>
                                          </p:val>
                                        </p:tav>
                                      </p:tavLst>
                                    </p:anim>
                                    <p:anim calcmode="lin" valueType="num">
                                      <p:cBhvr>
                                        <p:cTn id="14" dur="1000" fill="hold"/>
                                        <p:tgtEl>
                                          <p:spTgt spid="31"/>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2" presetClass="entr" presetSubtype="0" fill="hold" grpId="0" nodeType="afterEffect">
                                  <p:stCondLst>
                                    <p:cond delay="0"/>
                                  </p:stCondLst>
                                  <p:childTnLst>
                                    <p:set>
                                      <p:cBhvr>
                                        <p:cTn id="17" dur="1" fill="hold">
                                          <p:stCondLst>
                                            <p:cond delay="0"/>
                                          </p:stCondLst>
                                        </p:cTn>
                                        <p:tgtEl>
                                          <p:spTgt spid="32"/>
                                        </p:tgtEl>
                                        <p:attrNameLst>
                                          <p:attrName>style.visibility</p:attrName>
                                        </p:attrNameLst>
                                      </p:cBhvr>
                                      <p:to>
                                        <p:strVal val="visible"/>
                                      </p:to>
                                    </p:set>
                                    <p:animEffect transition="in" filter="fade">
                                      <p:cBhvr>
                                        <p:cTn id="18" dur="1000"/>
                                        <p:tgtEl>
                                          <p:spTgt spid="32"/>
                                        </p:tgtEl>
                                      </p:cBhvr>
                                    </p:animEffect>
                                    <p:anim calcmode="lin" valueType="num">
                                      <p:cBhvr>
                                        <p:cTn id="19" dur="1000" fill="hold"/>
                                        <p:tgtEl>
                                          <p:spTgt spid="32"/>
                                        </p:tgtEl>
                                        <p:attrNameLst>
                                          <p:attrName>ppt_x</p:attrName>
                                        </p:attrNameLst>
                                      </p:cBhvr>
                                      <p:tavLst>
                                        <p:tav tm="0">
                                          <p:val>
                                            <p:strVal val="#ppt_x"/>
                                          </p:val>
                                        </p:tav>
                                        <p:tav tm="100000">
                                          <p:val>
                                            <p:strVal val="#ppt_x"/>
                                          </p:val>
                                        </p:tav>
                                      </p:tavLst>
                                    </p:anim>
                                    <p:anim calcmode="lin" valueType="num">
                                      <p:cBhvr>
                                        <p:cTn id="20" dur="1000" fill="hold"/>
                                        <p:tgtEl>
                                          <p:spTgt spid="32"/>
                                        </p:tgtEl>
                                        <p:attrNameLst>
                                          <p:attrName>ppt_y</p:attrName>
                                        </p:attrNameLst>
                                      </p:cBhvr>
                                      <p:tavLst>
                                        <p:tav tm="0">
                                          <p:val>
                                            <p:strVal val="#ppt_y+.1"/>
                                          </p:val>
                                        </p:tav>
                                        <p:tav tm="100000">
                                          <p:val>
                                            <p:strVal val="#ppt_y"/>
                                          </p:val>
                                        </p:tav>
                                      </p:tavLst>
                                    </p:anim>
                                  </p:childTnLst>
                                </p:cTn>
                              </p:par>
                              <p:par>
                                <p:cTn id="21" presetID="42" presetClass="entr" presetSubtype="0" fill="hold" grpId="0" nodeType="withEffect">
                                  <p:stCondLst>
                                    <p:cond delay="0"/>
                                  </p:stCondLst>
                                  <p:childTnLst>
                                    <p:set>
                                      <p:cBhvr>
                                        <p:cTn id="22" dur="1" fill="hold">
                                          <p:stCondLst>
                                            <p:cond delay="0"/>
                                          </p:stCondLst>
                                        </p:cTn>
                                        <p:tgtEl>
                                          <p:spTgt spid="33"/>
                                        </p:tgtEl>
                                        <p:attrNameLst>
                                          <p:attrName>style.visibility</p:attrName>
                                        </p:attrNameLst>
                                      </p:cBhvr>
                                      <p:to>
                                        <p:strVal val="visible"/>
                                      </p:to>
                                    </p:set>
                                    <p:animEffect transition="in" filter="fade">
                                      <p:cBhvr>
                                        <p:cTn id="23" dur="1000"/>
                                        <p:tgtEl>
                                          <p:spTgt spid="33"/>
                                        </p:tgtEl>
                                      </p:cBhvr>
                                    </p:animEffect>
                                    <p:anim calcmode="lin" valueType="num">
                                      <p:cBhvr>
                                        <p:cTn id="24" dur="1000" fill="hold"/>
                                        <p:tgtEl>
                                          <p:spTgt spid="33"/>
                                        </p:tgtEl>
                                        <p:attrNameLst>
                                          <p:attrName>ppt_x</p:attrName>
                                        </p:attrNameLst>
                                      </p:cBhvr>
                                      <p:tavLst>
                                        <p:tav tm="0">
                                          <p:val>
                                            <p:strVal val="#ppt_x"/>
                                          </p:val>
                                        </p:tav>
                                        <p:tav tm="100000">
                                          <p:val>
                                            <p:strVal val="#ppt_x"/>
                                          </p:val>
                                        </p:tav>
                                      </p:tavLst>
                                    </p:anim>
                                    <p:anim calcmode="lin" valueType="num">
                                      <p:cBhvr>
                                        <p:cTn id="25" dur="1000" fill="hold"/>
                                        <p:tgtEl>
                                          <p:spTgt spid="33"/>
                                        </p:tgtEl>
                                        <p:attrNameLst>
                                          <p:attrName>ppt_y</p:attrName>
                                        </p:attrNameLst>
                                      </p:cBhvr>
                                      <p:tavLst>
                                        <p:tav tm="0">
                                          <p:val>
                                            <p:strVal val="#ppt_y+.1"/>
                                          </p:val>
                                        </p:tav>
                                        <p:tav tm="100000">
                                          <p:val>
                                            <p:strVal val="#ppt_y"/>
                                          </p:val>
                                        </p:tav>
                                      </p:tavLst>
                                    </p:anim>
                                  </p:childTnLst>
                                </p:cTn>
                              </p:par>
                            </p:childTnLst>
                          </p:cTn>
                        </p:par>
                        <p:par>
                          <p:cTn id="26" fill="hold">
                            <p:stCondLst>
                              <p:cond delay="2000"/>
                            </p:stCondLst>
                            <p:childTnLst>
                              <p:par>
                                <p:cTn id="27" presetID="42" presetClass="entr" presetSubtype="0" fill="hold" grpId="0" nodeType="afterEffect">
                                  <p:stCondLst>
                                    <p:cond delay="0"/>
                                  </p:stCondLst>
                                  <p:childTnLst>
                                    <p:set>
                                      <p:cBhvr>
                                        <p:cTn id="28" dur="1" fill="hold">
                                          <p:stCondLst>
                                            <p:cond delay="0"/>
                                          </p:stCondLst>
                                        </p:cTn>
                                        <p:tgtEl>
                                          <p:spTgt spid="34"/>
                                        </p:tgtEl>
                                        <p:attrNameLst>
                                          <p:attrName>style.visibility</p:attrName>
                                        </p:attrNameLst>
                                      </p:cBhvr>
                                      <p:to>
                                        <p:strVal val="visible"/>
                                      </p:to>
                                    </p:set>
                                    <p:animEffect transition="in" filter="fade">
                                      <p:cBhvr>
                                        <p:cTn id="29" dur="1000"/>
                                        <p:tgtEl>
                                          <p:spTgt spid="34"/>
                                        </p:tgtEl>
                                      </p:cBhvr>
                                    </p:animEffect>
                                    <p:anim calcmode="lin" valueType="num">
                                      <p:cBhvr>
                                        <p:cTn id="30" dur="1000" fill="hold"/>
                                        <p:tgtEl>
                                          <p:spTgt spid="34"/>
                                        </p:tgtEl>
                                        <p:attrNameLst>
                                          <p:attrName>ppt_x</p:attrName>
                                        </p:attrNameLst>
                                      </p:cBhvr>
                                      <p:tavLst>
                                        <p:tav tm="0">
                                          <p:val>
                                            <p:strVal val="#ppt_x"/>
                                          </p:val>
                                        </p:tav>
                                        <p:tav tm="100000">
                                          <p:val>
                                            <p:strVal val="#ppt_x"/>
                                          </p:val>
                                        </p:tav>
                                      </p:tavLst>
                                    </p:anim>
                                    <p:anim calcmode="lin" valueType="num">
                                      <p:cBhvr>
                                        <p:cTn id="31" dur="1000" fill="hold"/>
                                        <p:tgtEl>
                                          <p:spTgt spid="34"/>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35"/>
                                        </p:tgtEl>
                                        <p:attrNameLst>
                                          <p:attrName>style.visibility</p:attrName>
                                        </p:attrNameLst>
                                      </p:cBhvr>
                                      <p:to>
                                        <p:strVal val="visible"/>
                                      </p:to>
                                    </p:set>
                                    <p:animEffect transition="in" filter="fade">
                                      <p:cBhvr>
                                        <p:cTn id="34" dur="1000"/>
                                        <p:tgtEl>
                                          <p:spTgt spid="35"/>
                                        </p:tgtEl>
                                      </p:cBhvr>
                                    </p:animEffect>
                                    <p:anim calcmode="lin" valueType="num">
                                      <p:cBhvr>
                                        <p:cTn id="35" dur="1000" fill="hold"/>
                                        <p:tgtEl>
                                          <p:spTgt spid="35"/>
                                        </p:tgtEl>
                                        <p:attrNameLst>
                                          <p:attrName>ppt_x</p:attrName>
                                        </p:attrNameLst>
                                      </p:cBhvr>
                                      <p:tavLst>
                                        <p:tav tm="0">
                                          <p:val>
                                            <p:strVal val="#ppt_x"/>
                                          </p:val>
                                        </p:tav>
                                        <p:tav tm="100000">
                                          <p:val>
                                            <p:strVal val="#ppt_x"/>
                                          </p:val>
                                        </p:tav>
                                      </p:tavLst>
                                    </p:anim>
                                    <p:anim calcmode="lin" valueType="num">
                                      <p:cBhvr>
                                        <p:cTn id="36" dur="1000" fill="hold"/>
                                        <p:tgtEl>
                                          <p:spTgt spid="35"/>
                                        </p:tgtEl>
                                        <p:attrNameLst>
                                          <p:attrName>ppt_y</p:attrName>
                                        </p:attrNameLst>
                                      </p:cBhvr>
                                      <p:tavLst>
                                        <p:tav tm="0">
                                          <p:val>
                                            <p:strVal val="#ppt_y+.1"/>
                                          </p:val>
                                        </p:tav>
                                        <p:tav tm="100000">
                                          <p:val>
                                            <p:strVal val="#ppt_y"/>
                                          </p:val>
                                        </p:tav>
                                      </p:tavLst>
                                    </p:anim>
                                  </p:childTnLst>
                                </p:cTn>
                              </p:par>
                            </p:childTnLst>
                          </p:cTn>
                        </p:par>
                        <p:par>
                          <p:cTn id="37" fill="hold">
                            <p:stCondLst>
                              <p:cond delay="3000"/>
                            </p:stCondLst>
                            <p:childTnLst>
                              <p:par>
                                <p:cTn id="38" presetID="42" presetClass="entr" presetSubtype="0" fill="hold" grpId="0" nodeType="afterEffect">
                                  <p:stCondLst>
                                    <p:cond delay="0"/>
                                  </p:stCondLst>
                                  <p:childTnLst>
                                    <p:set>
                                      <p:cBhvr>
                                        <p:cTn id="39" dur="1" fill="hold">
                                          <p:stCondLst>
                                            <p:cond delay="0"/>
                                          </p:stCondLst>
                                        </p:cTn>
                                        <p:tgtEl>
                                          <p:spTgt spid="36"/>
                                        </p:tgtEl>
                                        <p:attrNameLst>
                                          <p:attrName>style.visibility</p:attrName>
                                        </p:attrNameLst>
                                      </p:cBhvr>
                                      <p:to>
                                        <p:strVal val="visible"/>
                                      </p:to>
                                    </p:set>
                                    <p:animEffect transition="in" filter="fade">
                                      <p:cBhvr>
                                        <p:cTn id="40" dur="1000"/>
                                        <p:tgtEl>
                                          <p:spTgt spid="36"/>
                                        </p:tgtEl>
                                      </p:cBhvr>
                                    </p:animEffect>
                                    <p:anim calcmode="lin" valueType="num">
                                      <p:cBhvr>
                                        <p:cTn id="41" dur="1000" fill="hold"/>
                                        <p:tgtEl>
                                          <p:spTgt spid="36"/>
                                        </p:tgtEl>
                                        <p:attrNameLst>
                                          <p:attrName>ppt_x</p:attrName>
                                        </p:attrNameLst>
                                      </p:cBhvr>
                                      <p:tavLst>
                                        <p:tav tm="0">
                                          <p:val>
                                            <p:strVal val="#ppt_x"/>
                                          </p:val>
                                        </p:tav>
                                        <p:tav tm="100000">
                                          <p:val>
                                            <p:strVal val="#ppt_x"/>
                                          </p:val>
                                        </p:tav>
                                      </p:tavLst>
                                    </p:anim>
                                    <p:anim calcmode="lin" valueType="num">
                                      <p:cBhvr>
                                        <p:cTn id="42" dur="1000" fill="hold"/>
                                        <p:tgtEl>
                                          <p:spTgt spid="36"/>
                                        </p:tgtEl>
                                        <p:attrNameLst>
                                          <p:attrName>ppt_y</p:attrName>
                                        </p:attrNameLst>
                                      </p:cBhvr>
                                      <p:tavLst>
                                        <p:tav tm="0">
                                          <p:val>
                                            <p:strVal val="#ppt_y+.1"/>
                                          </p:val>
                                        </p:tav>
                                        <p:tav tm="100000">
                                          <p:val>
                                            <p:strVal val="#ppt_y"/>
                                          </p:val>
                                        </p:tav>
                                      </p:tavLst>
                                    </p:anim>
                                  </p:childTnLst>
                                </p:cTn>
                              </p:par>
                              <p:par>
                                <p:cTn id="43" presetID="42" presetClass="entr" presetSubtype="0" fill="hold" grpId="0" nodeType="withEffect">
                                  <p:stCondLst>
                                    <p:cond delay="0"/>
                                  </p:stCondLst>
                                  <p:childTnLst>
                                    <p:set>
                                      <p:cBhvr>
                                        <p:cTn id="44" dur="1" fill="hold">
                                          <p:stCondLst>
                                            <p:cond delay="0"/>
                                          </p:stCondLst>
                                        </p:cTn>
                                        <p:tgtEl>
                                          <p:spTgt spid="37"/>
                                        </p:tgtEl>
                                        <p:attrNameLst>
                                          <p:attrName>style.visibility</p:attrName>
                                        </p:attrNameLst>
                                      </p:cBhvr>
                                      <p:to>
                                        <p:strVal val="visible"/>
                                      </p:to>
                                    </p:set>
                                    <p:animEffect transition="in" filter="fade">
                                      <p:cBhvr>
                                        <p:cTn id="45" dur="1000"/>
                                        <p:tgtEl>
                                          <p:spTgt spid="37"/>
                                        </p:tgtEl>
                                      </p:cBhvr>
                                    </p:animEffect>
                                    <p:anim calcmode="lin" valueType="num">
                                      <p:cBhvr>
                                        <p:cTn id="46" dur="1000" fill="hold"/>
                                        <p:tgtEl>
                                          <p:spTgt spid="37"/>
                                        </p:tgtEl>
                                        <p:attrNameLst>
                                          <p:attrName>ppt_x</p:attrName>
                                        </p:attrNameLst>
                                      </p:cBhvr>
                                      <p:tavLst>
                                        <p:tav tm="0">
                                          <p:val>
                                            <p:strVal val="#ppt_x"/>
                                          </p:val>
                                        </p:tav>
                                        <p:tav tm="100000">
                                          <p:val>
                                            <p:strVal val="#ppt_x"/>
                                          </p:val>
                                        </p:tav>
                                      </p:tavLst>
                                    </p:anim>
                                    <p:anim calcmode="lin" valueType="num">
                                      <p:cBhvr>
                                        <p:cTn id="47" dur="1000" fill="hold"/>
                                        <p:tgtEl>
                                          <p:spTgt spid="3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1" grpId="0"/>
      <p:bldP spid="32" grpId="0"/>
      <p:bldP spid="33" grpId="0"/>
      <p:bldP spid="34" grpId="0"/>
      <p:bldP spid="35" grpId="0"/>
      <p:bldP spid="36" grpId="0"/>
      <p:bldP spid="3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深度视觉·原创设计 https://www.docer.com/works?userid=22383862"/>
          <p:cNvSpPr/>
          <p:nvPr/>
        </p:nvSpPr>
        <p:spPr>
          <a:xfrm flipH="1">
            <a:off x="11252019" y="5989229"/>
            <a:ext cx="939981" cy="868771"/>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55" name="深度视觉·原创设计 https://www.docer.com/works?userid=22383862"/>
          <p:cNvSpPr/>
          <p:nvPr/>
        </p:nvSpPr>
        <p:spPr>
          <a:xfrm rot="10800000" flipH="1">
            <a:off x="0" y="0"/>
            <a:ext cx="939981" cy="868771"/>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56" name="深度视觉·原创设计 https://www.docer.com/works?userid=22383862"/>
          <p:cNvSpPr/>
          <p:nvPr/>
        </p:nvSpPr>
        <p:spPr>
          <a:xfrm>
            <a:off x="4535714" y="350796"/>
            <a:ext cx="3120572" cy="5179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57" name="深度视觉·原创设计 https://www.docer.com/works?userid=22383862"/>
          <p:cNvSpPr txBox="1"/>
          <p:nvPr/>
        </p:nvSpPr>
        <p:spPr>
          <a:xfrm>
            <a:off x="4966459" y="455895"/>
            <a:ext cx="2259081" cy="307777"/>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000" spc="300">
                <a:solidFill>
                  <a:schemeClr val="tx1">
                    <a:lumMod val="75000"/>
                    <a:lumOff val="25000"/>
                  </a:schemeClr>
                </a:solidFill>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rPr>
              <a:t>RNN</a:t>
            </a:r>
            <a:endParaRPr kumimoji="0" lang="zh-CN" altLang="en-US" sz="2000" i="0" u="none" strike="noStrike" kern="1200" cap="none" spc="300" normalizeH="0" baseline="0" noProof="0">
              <a:ln>
                <a:noFill/>
              </a:ln>
              <a:solidFill>
                <a:schemeClr val="tx1">
                  <a:lumMod val="75000"/>
                  <a:lumOff val="25000"/>
                </a:schemeClr>
              </a:solidFill>
              <a:effectLst/>
              <a:uLnTx/>
              <a:uFillTx/>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endParaRPr>
          </a:p>
        </p:txBody>
      </p:sp>
      <p:sp>
        <p:nvSpPr>
          <p:cNvPr id="2" name="深度视觉·原创设计 https://www.docer.com/works?userid=22383862">
            <a:extLst>
              <a:ext uri="{FF2B5EF4-FFF2-40B4-BE49-F238E27FC236}">
                <a16:creationId xmlns:a16="http://schemas.microsoft.com/office/drawing/2014/main" id="{9BCCF277-89EB-87B4-B1A9-ECCD8104659D}"/>
              </a:ext>
            </a:extLst>
          </p:cNvPr>
          <p:cNvSpPr/>
          <p:nvPr/>
        </p:nvSpPr>
        <p:spPr>
          <a:xfrm>
            <a:off x="469990" y="1046296"/>
            <a:ext cx="4925967" cy="330860"/>
          </a:xfrm>
          <a:prstGeom prst="rect">
            <a:avLst/>
          </a:prstGeom>
        </p:spPr>
        <p:txBody>
          <a:bodyPr wrap="square">
            <a:spAutoFit/>
          </a:bodyPr>
          <a:lstStyle/>
          <a:p>
            <a:pPr lvl="0" defTabSz="1217930">
              <a:lnSpc>
                <a:spcPts val="2000"/>
              </a:lnSpc>
              <a:defRPr/>
            </a:pPr>
            <a:r>
              <a:rPr lang="en-US" altLang="zh-CN" sz="1200">
                <a:solidFill>
                  <a:schemeClr val="bg1">
                    <a:lumMod val="50000"/>
                  </a:schemeClr>
                </a:solidFill>
                <a:latin typeface="汉仪正圆-55W" panose="00020600040101010101" pitchFamily="18" charset="-122"/>
                <a:ea typeface="汉仪正圆-55W" panose="00020600040101010101" pitchFamily="18" charset="-122"/>
                <a:sym typeface="汉仪正圆-55W" panose="00020600040101010101" pitchFamily="18" charset="-122"/>
              </a:rPr>
              <a:t>1</a:t>
            </a:r>
          </a:p>
        </p:txBody>
      </p:sp>
      <p:pic>
        <p:nvPicPr>
          <p:cNvPr id="4" name="图片 3">
            <a:extLst>
              <a:ext uri="{FF2B5EF4-FFF2-40B4-BE49-F238E27FC236}">
                <a16:creationId xmlns:a16="http://schemas.microsoft.com/office/drawing/2014/main" id="{026B894D-3893-E300-661D-3603B2589703}"/>
              </a:ext>
            </a:extLst>
          </p:cNvPr>
          <p:cNvPicPr>
            <a:picLocks noChangeAspect="1"/>
          </p:cNvPicPr>
          <p:nvPr/>
        </p:nvPicPr>
        <p:blipFill>
          <a:blip r:embed="rId2"/>
          <a:stretch>
            <a:fillRect/>
          </a:stretch>
        </p:blipFill>
        <p:spPr>
          <a:xfrm>
            <a:off x="-1" y="893091"/>
            <a:ext cx="3944147" cy="2081818"/>
          </a:xfrm>
          <a:prstGeom prst="rect">
            <a:avLst/>
          </a:prstGeom>
        </p:spPr>
      </p:pic>
      <mc:AlternateContent xmlns:mc="http://schemas.openxmlformats.org/markup-compatibility/2006" xmlns:a14="http://schemas.microsoft.com/office/drawing/2010/main">
        <mc:Choice Requires="a14">
          <p:sp>
            <p:nvSpPr>
              <p:cNvPr id="5" name="深度视觉·原创设计 https://www.docer.com/works?userid=22383862">
                <a:extLst>
                  <a:ext uri="{FF2B5EF4-FFF2-40B4-BE49-F238E27FC236}">
                    <a16:creationId xmlns:a16="http://schemas.microsoft.com/office/drawing/2014/main" id="{F951196B-89A0-E193-C585-11CF73A870B3}"/>
                  </a:ext>
                </a:extLst>
              </p:cNvPr>
              <p:cNvSpPr/>
              <p:nvPr/>
            </p:nvSpPr>
            <p:spPr>
              <a:xfrm>
                <a:off x="5336501" y="1046296"/>
                <a:ext cx="5797794" cy="2400657"/>
              </a:xfrm>
              <a:prstGeom prst="rect">
                <a:avLst/>
              </a:prstGeom>
            </p:spPr>
            <p:txBody>
              <a:bodyPr wrap="square">
                <a:spAutoFit/>
              </a:bodyPr>
              <a:lstStyle/>
              <a:p>
                <a:pPr lvl="0" defTabSz="1217930">
                  <a:lnSpc>
                    <a:spcPts val="2000"/>
                  </a:lnSpc>
                  <a:defRPr/>
                </a:pPr>
                <a14:m>
                  <m:oMath xmlns:m="http://schemas.openxmlformats.org/officeDocument/2006/math">
                    <m:r>
                      <a:rPr lang="en-US" altLang="zh-CN" sz="1600" i="1" smtClean="0">
                        <a:latin typeface="Cambria Math" panose="02040503050406030204" pitchFamily="18" charset="0"/>
                        <a:ea typeface="汉仪正圆-55W" panose="00020600040101010101" pitchFamily="18" charset="-122"/>
                        <a:sym typeface="汉仪正圆-55W" panose="00020600040101010101" pitchFamily="18" charset="-122"/>
                      </a:rPr>
                      <m:t>𝐴</m:t>
                    </m:r>
                    <m:r>
                      <a:rPr lang="en-US" altLang="zh-CN" sz="1600" i="1" smtClean="0">
                        <a:latin typeface="Cambria Math" panose="02040503050406030204" pitchFamily="18" charset="0"/>
                        <a:ea typeface="汉仪正圆-55W" panose="00020600040101010101" pitchFamily="18" charset="-122"/>
                        <a:sym typeface="汉仪正圆-55W" panose="00020600040101010101" pitchFamily="18" charset="-122"/>
                      </a:rPr>
                      <m:t> </m:t>
                    </m:r>
                  </m:oMath>
                </a14:m>
                <a:r>
                  <a:rPr lang="zh-CN" altLang="en-US" sz="1600">
                    <a:latin typeface="汉仪正圆-55W" panose="00020600040101010101" pitchFamily="18" charset="-122"/>
                    <a:ea typeface="汉仪正圆-55W" panose="00020600040101010101" pitchFamily="18" charset="-122"/>
                    <a:sym typeface="汉仪正圆-55W" panose="00020600040101010101" pitchFamily="18" charset="-122"/>
                  </a:rPr>
                  <a:t>：表示神经网络模型</a:t>
                </a:r>
                <a:endParaRPr lang="en-US" altLang="zh-CN" sz="1600">
                  <a:latin typeface="汉仪正圆-55W" panose="00020600040101010101" pitchFamily="18" charset="-122"/>
                  <a:ea typeface="汉仪正圆-55W" panose="00020600040101010101" pitchFamily="18" charset="-122"/>
                  <a:sym typeface="汉仪正圆-55W" panose="00020600040101010101" pitchFamily="18" charset="-122"/>
                </a:endParaRPr>
              </a:p>
              <a:p>
                <a:pPr lvl="0" defTabSz="1217930">
                  <a:lnSpc>
                    <a:spcPts val="2000"/>
                  </a:lnSpc>
                  <a:defRPr/>
                </a:pPr>
                <a14:m>
                  <m:oMath xmlns:m="http://schemas.openxmlformats.org/officeDocument/2006/math">
                    <m:sSub>
                      <m:sSubPr>
                        <m:ctrlPr>
                          <a:rPr lang="en-US" altLang="zh-CN" sz="1600" b="0" i="1" smtClean="0">
                            <a:latin typeface="Cambria Math" panose="02040503050406030204" pitchFamily="18" charset="0"/>
                            <a:ea typeface="汉仪正圆-55W" panose="00020600040101010101" pitchFamily="18" charset="-122"/>
                            <a:sym typeface="汉仪正圆-55W" panose="00020600040101010101" pitchFamily="18" charset="-122"/>
                          </a:rPr>
                        </m:ctrlPr>
                      </m:sSubPr>
                      <m:e>
                        <m:r>
                          <a:rPr lang="en-US" altLang="zh-CN" sz="1600" b="0" i="1" smtClean="0">
                            <a:latin typeface="Cambria Math" panose="02040503050406030204" pitchFamily="18" charset="0"/>
                            <a:ea typeface="汉仪正圆-55W" panose="00020600040101010101" pitchFamily="18" charset="-122"/>
                            <a:sym typeface="汉仪正圆-55W" panose="00020600040101010101" pitchFamily="18" charset="-122"/>
                          </a:rPr>
                          <m:t>𝑋</m:t>
                        </m:r>
                      </m:e>
                      <m:sub>
                        <m:r>
                          <a:rPr lang="en-US" altLang="zh-CN" sz="1600" b="0" i="1" smtClean="0">
                            <a:latin typeface="Cambria Math" panose="02040503050406030204" pitchFamily="18" charset="0"/>
                            <a:ea typeface="汉仪正圆-55W" panose="00020600040101010101" pitchFamily="18" charset="-122"/>
                            <a:sym typeface="汉仪正圆-55W" panose="00020600040101010101" pitchFamily="18" charset="-122"/>
                          </a:rPr>
                          <m:t>𝑡</m:t>
                        </m:r>
                      </m:sub>
                    </m:sSub>
                    <m:r>
                      <a:rPr lang="zh-CN" altLang="en-US" sz="1600" i="1">
                        <a:latin typeface="Cambria Math" panose="02040503050406030204" pitchFamily="18" charset="0"/>
                        <a:ea typeface="汉仪正圆-55W" panose="00020600040101010101" pitchFamily="18" charset="-122"/>
                        <a:sym typeface="汉仪正圆-55W" panose="00020600040101010101" pitchFamily="18" charset="-122"/>
                      </a:rPr>
                      <m:t>：</m:t>
                    </m:r>
                  </m:oMath>
                </a14:m>
                <a:r>
                  <a:rPr lang="zh-CN" altLang="en-US" sz="1600" b="0">
                    <a:latin typeface="汉仪正圆-55W" panose="00020600040101010101" pitchFamily="18" charset="-122"/>
                    <a:ea typeface="汉仪正圆-55W" panose="00020600040101010101" pitchFamily="18" charset="-122"/>
                    <a:sym typeface="汉仪正圆-55W" panose="00020600040101010101" pitchFamily="18" charset="-122"/>
                  </a:rPr>
                  <a:t>表示模型的输入信号</a:t>
                </a:r>
                <a:r>
                  <a:rPr lang="zh-CN" altLang="en-US" sz="1600">
                    <a:latin typeface="汉仪正圆-55W" panose="00020600040101010101" pitchFamily="18" charset="-122"/>
                    <a:ea typeface="汉仪正圆-55W" panose="00020600040101010101" pitchFamily="18" charset="-122"/>
                    <a:sym typeface="汉仪正圆-55W" panose="00020600040101010101" pitchFamily="18" charset="-122"/>
                  </a:rPr>
                  <a:t>，是一个时间序列</a:t>
                </a:r>
                <a:endParaRPr lang="en-US" altLang="zh-CN" sz="1600" b="0">
                  <a:latin typeface="汉仪正圆-55W" panose="00020600040101010101" pitchFamily="18" charset="-122"/>
                  <a:ea typeface="汉仪正圆-55W" panose="00020600040101010101" pitchFamily="18" charset="-122"/>
                  <a:sym typeface="汉仪正圆-55W" panose="00020600040101010101" pitchFamily="18" charset="-122"/>
                </a:endParaRPr>
              </a:p>
              <a:p>
                <a:pPr lvl="0" defTabSz="1217930">
                  <a:lnSpc>
                    <a:spcPts val="2000"/>
                  </a:lnSpc>
                  <a:defRPr/>
                </a:pPr>
                <a14:m>
                  <m:oMath xmlns:m="http://schemas.openxmlformats.org/officeDocument/2006/math">
                    <m:sSub>
                      <m:sSubPr>
                        <m:ctrlPr>
                          <a:rPr lang="en-US" altLang="zh-CN" sz="1600" b="0" i="1" smtClean="0">
                            <a:latin typeface="Cambria Math" panose="02040503050406030204" pitchFamily="18" charset="0"/>
                            <a:ea typeface="汉仪正圆-55W" panose="00020600040101010101" pitchFamily="18" charset="-122"/>
                            <a:sym typeface="汉仪正圆-55W" panose="00020600040101010101" pitchFamily="18" charset="-122"/>
                          </a:rPr>
                        </m:ctrlPr>
                      </m:sSubPr>
                      <m:e>
                        <m:r>
                          <a:rPr lang="en-US" altLang="zh-CN" sz="1600" b="0" i="1" smtClean="0">
                            <a:latin typeface="Cambria Math" panose="02040503050406030204" pitchFamily="18" charset="0"/>
                            <a:ea typeface="汉仪正圆-55W" panose="00020600040101010101" pitchFamily="18" charset="-122"/>
                            <a:sym typeface="汉仪正圆-55W" panose="00020600040101010101" pitchFamily="18" charset="-122"/>
                          </a:rPr>
                          <m:t>h</m:t>
                        </m:r>
                      </m:e>
                      <m:sub>
                        <m:r>
                          <a:rPr lang="en-US" altLang="zh-CN" sz="1600" b="0" i="1" smtClean="0">
                            <a:latin typeface="Cambria Math" panose="02040503050406030204" pitchFamily="18" charset="0"/>
                            <a:ea typeface="汉仪正圆-55W" panose="00020600040101010101" pitchFamily="18" charset="-122"/>
                            <a:sym typeface="汉仪正圆-55W" panose="00020600040101010101" pitchFamily="18" charset="-122"/>
                          </a:rPr>
                          <m:t>𝑡</m:t>
                        </m:r>
                      </m:sub>
                    </m:sSub>
                  </m:oMath>
                </a14:m>
                <a:r>
                  <a:rPr lang="zh-CN" altLang="en-US" sz="1600" b="0">
                    <a:latin typeface="汉仪正圆-55W" panose="00020600040101010101" pitchFamily="18" charset="-122"/>
                    <a:ea typeface="汉仪正圆-55W" panose="00020600040101010101" pitchFamily="18" charset="-122"/>
                    <a:sym typeface="汉仪正圆-55W" panose="00020600040101010101" pitchFamily="18" charset="-122"/>
                  </a:rPr>
                  <a:t>：表示模型的输出信号</a:t>
                </a:r>
                <a:endParaRPr lang="en-US" altLang="zh-CN" sz="1600" b="0">
                  <a:latin typeface="汉仪正圆-55W" panose="00020600040101010101" pitchFamily="18" charset="-122"/>
                  <a:ea typeface="汉仪正圆-55W" panose="00020600040101010101" pitchFamily="18" charset="-122"/>
                  <a:sym typeface="汉仪正圆-55W" panose="00020600040101010101" pitchFamily="18" charset="-122"/>
                </a:endParaRPr>
              </a:p>
              <a:p>
                <a:pPr lvl="0" defTabSz="1217930">
                  <a:lnSpc>
                    <a:spcPts val="2000"/>
                  </a:lnSpc>
                  <a:defRPr/>
                </a:pPr>
                <a:endParaRPr lang="en-US" altLang="zh-CN" sz="1600" b="0">
                  <a:latin typeface="汉仪正圆-55W" panose="00020600040101010101" pitchFamily="18" charset="-122"/>
                  <a:ea typeface="汉仪正圆-55W" panose="00020600040101010101" pitchFamily="18" charset="-122"/>
                  <a:sym typeface="汉仪正圆-55W" panose="00020600040101010101" pitchFamily="18" charset="-122"/>
                </a:endParaRPr>
              </a:p>
              <a:p>
                <a:pPr lvl="0" defTabSz="1217930">
                  <a:lnSpc>
                    <a:spcPts val="2000"/>
                  </a:lnSpc>
                  <a:defRPr/>
                </a:pPr>
                <a:r>
                  <a:rPr lang="en-US" altLang="zh-CN" sz="1600">
                    <a:latin typeface="汉仪正圆-55W" panose="00020600040101010101" pitchFamily="18" charset="-122"/>
                    <a:ea typeface="汉仪正圆-55W" panose="00020600040101010101" pitchFamily="18" charset="-122"/>
                    <a:sym typeface="汉仪正圆-55W" panose="00020600040101010101" pitchFamily="18" charset="-122"/>
                  </a:rPr>
                  <a:t>1.</a:t>
                </a:r>
                <a:r>
                  <a:rPr lang="zh-CN" altLang="en-US" sz="1600">
                    <a:latin typeface="汉仪正圆-55W" panose="00020600040101010101" pitchFamily="18" charset="-122"/>
                    <a:ea typeface="汉仪正圆-55W" panose="00020600040101010101" pitchFamily="18" charset="-122"/>
                    <a:sym typeface="汉仪正圆-55W" panose="00020600040101010101" pitchFamily="18" charset="-122"/>
                  </a:rPr>
                  <a:t>循环箭头：表示它允许</a:t>
                </a:r>
                <a14:m>
                  <m:oMath xmlns:m="http://schemas.openxmlformats.org/officeDocument/2006/math">
                    <m:r>
                      <a:rPr lang="en-US" altLang="zh-CN" sz="1600" i="1">
                        <a:latin typeface="Cambria Math" panose="02040503050406030204" pitchFamily="18" charset="0"/>
                        <a:ea typeface="汉仪正圆-55W" panose="00020600040101010101" pitchFamily="18" charset="-122"/>
                        <a:sym typeface="汉仪正圆-55W" panose="00020600040101010101" pitchFamily="18" charset="-122"/>
                      </a:rPr>
                      <m:t>𝐴</m:t>
                    </m:r>
                    <m:r>
                      <a:rPr lang="zh-CN" altLang="en-US" sz="1600" i="1" smtClean="0">
                        <a:latin typeface="Cambria Math" panose="02040503050406030204" pitchFamily="18" charset="0"/>
                        <a:ea typeface="汉仪正圆-55W" panose="00020600040101010101" pitchFamily="18" charset="-122"/>
                        <a:sym typeface="汉仪正圆-55W" panose="00020600040101010101" pitchFamily="18" charset="-122"/>
                      </a:rPr>
                      <m:t>将</m:t>
                    </m:r>
                  </m:oMath>
                </a14:m>
                <a:r>
                  <a:rPr lang="zh-CN" altLang="en-US" sz="1600" b="0">
                    <a:latin typeface="汉仪正圆-55W" panose="00020600040101010101" pitchFamily="18" charset="-122"/>
                    <a:ea typeface="汉仪正圆-55W" panose="00020600040101010101" pitchFamily="18" charset="-122"/>
                    <a:sym typeface="汉仪正圆-55W" panose="00020600040101010101" pitchFamily="18" charset="-122"/>
                  </a:rPr>
                  <a:t>信息传递给</a:t>
                </a:r>
                <a14:m>
                  <m:oMath xmlns:m="http://schemas.openxmlformats.org/officeDocument/2006/math">
                    <m:r>
                      <a:rPr lang="en-US" altLang="zh-CN" sz="1600" i="1">
                        <a:latin typeface="Cambria Math" panose="02040503050406030204" pitchFamily="18" charset="0"/>
                        <a:ea typeface="汉仪正圆-55W" panose="00020600040101010101" pitchFamily="18" charset="-122"/>
                        <a:sym typeface="汉仪正圆-55W" panose="00020600040101010101" pitchFamily="18" charset="-122"/>
                      </a:rPr>
                      <m:t>𝐴</m:t>
                    </m:r>
                  </m:oMath>
                </a14:m>
                <a:endParaRPr lang="en-US" altLang="zh-CN" sz="1600" b="0">
                  <a:latin typeface="汉仪正圆-55W" panose="00020600040101010101" pitchFamily="18" charset="-122"/>
                  <a:ea typeface="汉仪正圆-55W" panose="00020600040101010101" pitchFamily="18" charset="-122"/>
                  <a:sym typeface="汉仪正圆-55W" panose="00020600040101010101" pitchFamily="18" charset="-122"/>
                </a:endParaRPr>
              </a:p>
              <a:p>
                <a:pPr lvl="0" defTabSz="1217930">
                  <a:lnSpc>
                    <a:spcPts val="2000"/>
                  </a:lnSpc>
                  <a:defRPr/>
                </a:pPr>
                <a:r>
                  <a:rPr lang="en-US" altLang="zh-CN" sz="1600">
                    <a:latin typeface="汉仪正圆-55W" panose="00020600040101010101" pitchFamily="18" charset="-122"/>
                    <a:ea typeface="汉仪正圆-55W" panose="00020600040101010101" pitchFamily="18" charset="-122"/>
                    <a:sym typeface="汉仪正圆-55W" panose="00020600040101010101" pitchFamily="18" charset="-122"/>
                  </a:rPr>
                  <a:t>2.</a:t>
                </a:r>
                <a14:m>
                  <m:oMath xmlns:m="http://schemas.openxmlformats.org/officeDocument/2006/math">
                    <m:r>
                      <a:rPr lang="en-US" altLang="zh-CN" sz="1600" i="1">
                        <a:latin typeface="Cambria Math" panose="02040503050406030204" pitchFamily="18" charset="0"/>
                        <a:ea typeface="汉仪正圆-55W" panose="00020600040101010101" pitchFamily="18" charset="-122"/>
                        <a:sym typeface="汉仪正圆-55W" panose="00020600040101010101" pitchFamily="18" charset="-122"/>
                      </a:rPr>
                      <m:t>𝐴</m:t>
                    </m:r>
                  </m:oMath>
                </a14:m>
                <a:r>
                  <a:rPr lang="zh-CN" altLang="en-US" sz="1600" b="0">
                    <a:latin typeface="汉仪正圆-55W" panose="00020600040101010101" pitchFamily="18" charset="-122"/>
                    <a:ea typeface="汉仪正圆-55W" panose="00020600040101010101" pitchFamily="18" charset="-122"/>
                    <a:sym typeface="汉仪正圆-55W" panose="00020600040101010101" pitchFamily="18" charset="-122"/>
                  </a:rPr>
                  <a:t>的输出分流为两部分，一部分</a:t>
                </a:r>
                <a:r>
                  <a:rPr lang="zh-CN" altLang="en-US" sz="1600" b="0" u="sng">
                    <a:solidFill>
                      <a:srgbClr val="0070C0"/>
                    </a:solidFill>
                    <a:latin typeface="汉仪正圆-55W" panose="00020600040101010101" pitchFamily="18" charset="-122"/>
                    <a:ea typeface="汉仪正圆-55W" panose="00020600040101010101" pitchFamily="18" charset="-122"/>
                    <a:sym typeface="汉仪正圆-55W" panose="00020600040101010101" pitchFamily="18" charset="-122"/>
                  </a:rPr>
                  <a:t>输出给</a:t>
                </a:r>
                <a14:m>
                  <m:oMath xmlns:m="http://schemas.openxmlformats.org/officeDocument/2006/math">
                    <m:sSub>
                      <m:sSubPr>
                        <m:ctrlPr>
                          <a:rPr lang="en-US" altLang="zh-CN" sz="1600" b="0" i="1" u="sng" smtClean="0">
                            <a:solidFill>
                              <a:srgbClr val="0070C0"/>
                            </a:solidFill>
                            <a:latin typeface="Cambria Math" panose="02040503050406030204" pitchFamily="18" charset="0"/>
                            <a:ea typeface="汉仪正圆-55W" panose="00020600040101010101" pitchFamily="18" charset="-122"/>
                            <a:sym typeface="汉仪正圆-55W" panose="00020600040101010101" pitchFamily="18" charset="-122"/>
                          </a:rPr>
                        </m:ctrlPr>
                      </m:sSubPr>
                      <m:e>
                        <m:r>
                          <a:rPr lang="en-US" altLang="zh-CN" sz="1600" b="0" i="1" u="sng" smtClean="0">
                            <a:solidFill>
                              <a:srgbClr val="0070C0"/>
                            </a:solidFill>
                            <a:latin typeface="Cambria Math" panose="02040503050406030204" pitchFamily="18" charset="0"/>
                            <a:ea typeface="汉仪正圆-55W" panose="00020600040101010101" pitchFamily="18" charset="-122"/>
                            <a:sym typeface="汉仪正圆-55W" panose="00020600040101010101" pitchFamily="18" charset="-122"/>
                          </a:rPr>
                          <m:t>h</m:t>
                        </m:r>
                      </m:e>
                      <m:sub>
                        <m:r>
                          <a:rPr lang="en-US" altLang="zh-CN" sz="1600" b="0" i="1" u="sng" smtClean="0">
                            <a:solidFill>
                              <a:srgbClr val="0070C0"/>
                            </a:solidFill>
                            <a:latin typeface="Cambria Math" panose="02040503050406030204" pitchFamily="18" charset="0"/>
                            <a:ea typeface="汉仪正圆-55W" panose="00020600040101010101" pitchFamily="18" charset="-122"/>
                            <a:sym typeface="汉仪正圆-55W" panose="00020600040101010101" pitchFamily="18" charset="-122"/>
                          </a:rPr>
                          <m:t>𝑡</m:t>
                        </m:r>
                      </m:sub>
                    </m:sSub>
                  </m:oMath>
                </a14:m>
                <a:r>
                  <a:rPr lang="zh-CN" altLang="en-US" sz="1600" b="0">
                    <a:latin typeface="汉仪正圆-55W" panose="00020600040101010101" pitchFamily="18" charset="-122"/>
                    <a:ea typeface="汉仪正圆-55W" panose="00020600040101010101" pitchFamily="18" charset="-122"/>
                    <a:sym typeface="汉仪正圆-55W" panose="00020600040101010101" pitchFamily="18" charset="-122"/>
                  </a:rPr>
                  <a:t>，一部分</a:t>
                </a:r>
                <a:r>
                  <a:rPr lang="zh-CN" altLang="en-US" sz="1600" b="0" u="sng">
                    <a:solidFill>
                      <a:srgbClr val="0070C0"/>
                    </a:solidFill>
                    <a:latin typeface="汉仪正圆-55W" panose="00020600040101010101" pitchFamily="18" charset="-122"/>
                    <a:ea typeface="汉仪正圆-55W" panose="00020600040101010101" pitchFamily="18" charset="-122"/>
                    <a:sym typeface="汉仪正圆-55W" panose="00020600040101010101" pitchFamily="18" charset="-122"/>
                  </a:rPr>
                  <a:t>作为隐藏信号</a:t>
                </a:r>
                <a:r>
                  <a:rPr lang="zh-CN" altLang="en-US" sz="1600" b="0">
                    <a:latin typeface="汉仪正圆-55W" panose="00020600040101010101" pitchFamily="18" charset="-122"/>
                    <a:ea typeface="汉仪正圆-55W" panose="00020600040101010101" pitchFamily="18" charset="-122"/>
                    <a:sym typeface="汉仪正圆-55W" panose="00020600040101010101" pitchFamily="18" charset="-122"/>
                  </a:rPr>
                  <a:t>流输入到</a:t>
                </a:r>
                <a14:m>
                  <m:oMath xmlns:m="http://schemas.openxmlformats.org/officeDocument/2006/math">
                    <m:r>
                      <a:rPr lang="en-US" altLang="zh-CN" sz="1600" b="0" i="1" smtClean="0">
                        <a:latin typeface="Cambria Math" panose="02040503050406030204" pitchFamily="18" charset="0"/>
                        <a:ea typeface="汉仪正圆-55W" panose="00020600040101010101" pitchFamily="18" charset="-122"/>
                        <a:sym typeface="汉仪正圆-55W" panose="00020600040101010101" pitchFamily="18" charset="-122"/>
                      </a:rPr>
                      <m:t>𝐴</m:t>
                    </m:r>
                  </m:oMath>
                </a14:m>
                <a:r>
                  <a:rPr lang="zh-CN" altLang="en-US" sz="1600" b="0">
                    <a:latin typeface="汉仪正圆-55W" panose="00020600040101010101" pitchFamily="18" charset="-122"/>
                    <a:ea typeface="汉仪正圆-55W" panose="00020600040101010101" pitchFamily="18" charset="-122"/>
                    <a:sym typeface="汉仪正圆-55W" panose="00020600040101010101" pitchFamily="18" charset="-122"/>
                  </a:rPr>
                  <a:t>中</a:t>
                </a:r>
                <a:endParaRPr lang="en-US" altLang="zh-CN" sz="1600" b="0">
                  <a:latin typeface="汉仪正圆-55W" panose="00020600040101010101" pitchFamily="18" charset="-122"/>
                  <a:ea typeface="汉仪正圆-55W" panose="00020600040101010101" pitchFamily="18" charset="-122"/>
                  <a:sym typeface="汉仪正圆-55W" panose="00020600040101010101" pitchFamily="18" charset="-122"/>
                </a:endParaRPr>
              </a:p>
              <a:p>
                <a:pPr lvl="0" defTabSz="1217930">
                  <a:lnSpc>
                    <a:spcPts val="2000"/>
                  </a:lnSpc>
                  <a:defRPr/>
                </a:pPr>
                <a:endParaRPr lang="en-US" altLang="zh-CN" sz="1600" b="0">
                  <a:latin typeface="汉仪正圆-55W" panose="00020600040101010101" pitchFamily="18" charset="-122"/>
                  <a:ea typeface="汉仪正圆-55W" panose="00020600040101010101" pitchFamily="18" charset="-122"/>
                  <a:sym typeface="汉仪正圆-55W" panose="00020600040101010101" pitchFamily="18" charset="-122"/>
                </a:endParaRPr>
              </a:p>
              <a:p>
                <a:pPr lvl="0" defTabSz="1217930">
                  <a:lnSpc>
                    <a:spcPts val="2000"/>
                  </a:lnSpc>
                  <a:defRPr/>
                </a:pPr>
                <a:endParaRPr lang="en-US" altLang="zh-CN" sz="1600">
                  <a:latin typeface="汉仪正圆-55W" panose="00020600040101010101" pitchFamily="18" charset="-122"/>
                  <a:ea typeface="汉仪正圆-55W" panose="00020600040101010101" pitchFamily="18" charset="-122"/>
                  <a:sym typeface="汉仪正圆-55W" panose="00020600040101010101" pitchFamily="18" charset="-122"/>
                </a:endParaRPr>
              </a:p>
            </p:txBody>
          </p:sp>
        </mc:Choice>
        <mc:Fallback xmlns="">
          <p:sp>
            <p:nvSpPr>
              <p:cNvPr id="5" name="深度视觉·原创设计 https://www.docer.com/works?userid=22383862">
                <a:extLst>
                  <a:ext uri="{FF2B5EF4-FFF2-40B4-BE49-F238E27FC236}">
                    <a16:creationId xmlns:a16="http://schemas.microsoft.com/office/drawing/2014/main" id="{F951196B-89A0-E193-C585-11CF73A870B3}"/>
                  </a:ext>
                </a:extLst>
              </p:cNvPr>
              <p:cNvSpPr>
                <a:spLocks noRot="1" noChangeAspect="1" noMove="1" noResize="1" noEditPoints="1" noAdjustHandles="1" noChangeArrowheads="1" noChangeShapeType="1" noTextEdit="1"/>
              </p:cNvSpPr>
              <p:nvPr/>
            </p:nvSpPr>
            <p:spPr>
              <a:xfrm>
                <a:off x="5336501" y="1046296"/>
                <a:ext cx="5797794" cy="2400657"/>
              </a:xfrm>
              <a:prstGeom prst="rect">
                <a:avLst/>
              </a:prstGeom>
              <a:blipFill>
                <a:blip r:embed="rId3"/>
                <a:stretch>
                  <a:fillRect l="-526" t="-25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深度视觉·原创设计 https://www.docer.com/works?userid=22383862">
                <a:extLst>
                  <a:ext uri="{FF2B5EF4-FFF2-40B4-BE49-F238E27FC236}">
                    <a16:creationId xmlns:a16="http://schemas.microsoft.com/office/drawing/2014/main" id="{2E928478-9668-4ECD-961F-B8A3E84A4D3B}"/>
                  </a:ext>
                </a:extLst>
              </p:cNvPr>
              <p:cNvSpPr/>
              <p:nvPr/>
            </p:nvSpPr>
            <p:spPr>
              <a:xfrm>
                <a:off x="5336501" y="3086094"/>
                <a:ext cx="5738338" cy="2400657"/>
              </a:xfrm>
              <a:prstGeom prst="rect">
                <a:avLst/>
              </a:prstGeom>
            </p:spPr>
            <p:txBody>
              <a:bodyPr wrap="square">
                <a:spAutoFit/>
              </a:bodyPr>
              <a:lstStyle/>
              <a:p>
                <a:pPr defTabSz="1217930">
                  <a:lnSpc>
                    <a:spcPts val="2000"/>
                  </a:lnSpc>
                  <a:defRPr/>
                </a:pPr>
                <a:r>
                  <a:rPr lang="en-US" altLang="zh-CN" sz="1600">
                    <a:latin typeface="汉仪正圆-55W" panose="00020600040101010101" pitchFamily="18" charset="-122"/>
                    <a:ea typeface="汉仪正圆-55W" panose="00020600040101010101" pitchFamily="18" charset="-122"/>
                    <a:sym typeface="汉仪正圆-55W" panose="00020600040101010101" pitchFamily="18" charset="-122"/>
                  </a:rPr>
                  <a:t>3.</a:t>
                </a:r>
                <a:r>
                  <a:rPr lang="zh-CN" altLang="en-US" sz="1600">
                    <a:latin typeface="汉仪正圆-55W" panose="00020600040101010101" pitchFamily="18" charset="-122"/>
                    <a:ea typeface="汉仪正圆-55W" panose="00020600040101010101" pitchFamily="18" charset="-122"/>
                    <a:sym typeface="汉仪正圆-55W" panose="00020600040101010101" pitchFamily="18" charset="-122"/>
                  </a:rPr>
                  <a:t>在下一个时刻输入信号</a:t>
                </a:r>
                <a14:m>
                  <m:oMath xmlns:m="http://schemas.openxmlformats.org/officeDocument/2006/math">
                    <m:sSub>
                      <m:sSubPr>
                        <m:ctrlPr>
                          <a:rPr lang="en-US" altLang="zh-CN" sz="1600" b="0" i="1" smtClean="0">
                            <a:latin typeface="Cambria Math" panose="02040503050406030204" pitchFamily="18" charset="0"/>
                            <a:ea typeface="汉仪正圆-55W" panose="00020600040101010101" pitchFamily="18" charset="-122"/>
                            <a:sym typeface="汉仪正圆-55W" panose="00020600040101010101" pitchFamily="18" charset="-122"/>
                          </a:rPr>
                        </m:ctrlPr>
                      </m:sSubPr>
                      <m:e>
                        <m:r>
                          <a:rPr lang="en-US" altLang="zh-CN" sz="1600" b="0" i="1" smtClean="0">
                            <a:latin typeface="Cambria Math" panose="02040503050406030204" pitchFamily="18" charset="0"/>
                            <a:ea typeface="汉仪正圆-55W" panose="00020600040101010101" pitchFamily="18" charset="-122"/>
                            <a:sym typeface="汉仪正圆-55W" panose="00020600040101010101" pitchFamily="18" charset="-122"/>
                          </a:rPr>
                          <m:t>𝑋</m:t>
                        </m:r>
                      </m:e>
                      <m:sub>
                        <m:r>
                          <a:rPr lang="en-US" altLang="zh-CN" sz="1600" b="0" i="1" smtClean="0">
                            <a:latin typeface="Cambria Math" panose="02040503050406030204" pitchFamily="18" charset="0"/>
                            <a:ea typeface="汉仪正圆-55W" panose="00020600040101010101" pitchFamily="18" charset="-122"/>
                            <a:sym typeface="汉仪正圆-55W" panose="00020600040101010101" pitchFamily="18" charset="-122"/>
                          </a:rPr>
                          <m:t>𝑡</m:t>
                        </m:r>
                        <m:r>
                          <a:rPr lang="en-US" altLang="zh-CN" sz="1600" b="0" i="1" smtClean="0">
                            <a:latin typeface="Cambria Math" panose="02040503050406030204" pitchFamily="18" charset="0"/>
                            <a:ea typeface="汉仪正圆-55W" panose="00020600040101010101" pitchFamily="18" charset="-122"/>
                            <a:sym typeface="汉仪正圆-55W" panose="00020600040101010101" pitchFamily="18" charset="-122"/>
                          </a:rPr>
                          <m:t>+1</m:t>
                        </m:r>
                      </m:sub>
                    </m:sSub>
                    <m:r>
                      <a:rPr lang="zh-CN" altLang="en-US" sz="1600" i="1">
                        <a:latin typeface="Cambria Math" panose="02040503050406030204" pitchFamily="18" charset="0"/>
                        <a:ea typeface="汉仪正圆-55W" panose="00020600040101010101" pitchFamily="18" charset="-122"/>
                        <a:sym typeface="汉仪正圆-55W" panose="00020600040101010101" pitchFamily="18" charset="-122"/>
                      </a:rPr>
                      <m:t>时</m:t>
                    </m:r>
                  </m:oMath>
                </a14:m>
                <a:r>
                  <a:rPr lang="zh-CN" altLang="en-US" sz="1600" b="0">
                    <a:latin typeface="汉仪正圆-55W" panose="00020600040101010101" pitchFamily="18" charset="-122"/>
                    <a:ea typeface="汉仪正圆-55W" panose="00020600040101010101" pitchFamily="18" charset="-122"/>
                    <a:sym typeface="汉仪正圆-55W" panose="00020600040101010101" pitchFamily="18" charset="-122"/>
                  </a:rPr>
                  <a:t>，</a:t>
                </a:r>
                <a:r>
                  <a:rPr lang="zh-CN" altLang="en-US" sz="1600">
                    <a:latin typeface="汉仪正圆-55W" panose="00020600040101010101" pitchFamily="18" charset="-122"/>
                    <a:ea typeface="汉仪正圆-55W" panose="00020600040101010101" pitchFamily="18" charset="-122"/>
                    <a:sym typeface="汉仪正圆-55W" panose="00020600040101010101" pitchFamily="18" charset="-122"/>
                  </a:rPr>
                  <a:t>隐藏的信号流也作为输入信号输入到</a:t>
                </a:r>
                <a14:m>
                  <m:oMath xmlns:m="http://schemas.openxmlformats.org/officeDocument/2006/math">
                    <m:r>
                      <a:rPr lang="en-US" altLang="zh-CN" sz="1600" b="0" i="1" smtClean="0">
                        <a:latin typeface="Cambria Math" panose="02040503050406030204" pitchFamily="18" charset="0"/>
                        <a:ea typeface="汉仪正圆-55W" panose="00020600040101010101" pitchFamily="18" charset="-122"/>
                        <a:sym typeface="汉仪正圆-55W" panose="00020600040101010101" pitchFamily="18" charset="-122"/>
                      </a:rPr>
                      <m:t>𝐴</m:t>
                    </m:r>
                    <m:r>
                      <a:rPr lang="zh-CN" altLang="en-US" sz="1600" i="1">
                        <a:latin typeface="Cambria Math" panose="02040503050406030204" pitchFamily="18" charset="0"/>
                        <a:ea typeface="汉仪正圆-55W" panose="00020600040101010101" pitchFamily="18" charset="-122"/>
                        <a:sym typeface="汉仪正圆-55W" panose="00020600040101010101" pitchFamily="18" charset="-122"/>
                      </a:rPr>
                      <m:t>中</m:t>
                    </m:r>
                  </m:oMath>
                </a14:m>
                <a:endParaRPr lang="en-US" altLang="zh-CN" sz="1600">
                  <a:latin typeface="汉仪正圆-55W" panose="00020600040101010101" pitchFamily="18" charset="-122"/>
                  <a:ea typeface="汉仪正圆-55W" panose="00020600040101010101" pitchFamily="18" charset="-122"/>
                  <a:sym typeface="汉仪正圆-55W" panose="00020600040101010101" pitchFamily="18" charset="-122"/>
                </a:endParaRPr>
              </a:p>
              <a:p>
                <a:pPr defTabSz="1217930">
                  <a:lnSpc>
                    <a:spcPts val="2000"/>
                  </a:lnSpc>
                  <a:defRPr/>
                </a:pPr>
                <a:r>
                  <a:rPr lang="en-US" altLang="zh-CN" sz="1600" b="0">
                    <a:latin typeface="汉仪正圆-55W" panose="00020600040101010101" pitchFamily="18" charset="-122"/>
                    <a:ea typeface="汉仪正圆-55W" panose="00020600040101010101" pitchFamily="18" charset="-122"/>
                    <a:sym typeface="汉仪正圆-55W" panose="00020600040101010101" pitchFamily="18" charset="-122"/>
                  </a:rPr>
                  <a:t>4.</a:t>
                </a:r>
                <a14:m>
                  <m:oMath xmlns:m="http://schemas.openxmlformats.org/officeDocument/2006/math">
                    <m:r>
                      <a:rPr lang="en-US" altLang="zh-CN" sz="1600" b="0" i="1" smtClean="0">
                        <a:latin typeface="Cambria Math" panose="02040503050406030204" pitchFamily="18" charset="0"/>
                        <a:ea typeface="汉仪正圆-55W" panose="00020600040101010101" pitchFamily="18" charset="-122"/>
                        <a:sym typeface="汉仪正圆-55W" panose="00020600040101010101" pitchFamily="18" charset="-122"/>
                      </a:rPr>
                      <m:t>𝑡</m:t>
                    </m:r>
                    <m:r>
                      <a:rPr lang="en-US" altLang="zh-CN" sz="1600" b="0" i="1" smtClean="0">
                        <a:latin typeface="Cambria Math" panose="02040503050406030204" pitchFamily="18" charset="0"/>
                        <a:ea typeface="汉仪正圆-55W" panose="00020600040101010101" pitchFamily="18" charset="-122"/>
                        <a:sym typeface="汉仪正圆-55W" panose="00020600040101010101" pitchFamily="18" charset="-122"/>
                      </a:rPr>
                      <m:t>+1</m:t>
                    </m:r>
                  </m:oMath>
                </a14:m>
                <a:r>
                  <a:rPr lang="zh-CN" altLang="en-US" sz="1600" b="0">
                    <a:latin typeface="汉仪正圆-55W" panose="00020600040101010101" pitchFamily="18" charset="-122"/>
                    <a:ea typeface="汉仪正圆-55W" panose="00020600040101010101" pitchFamily="18" charset="-122"/>
                    <a:sym typeface="汉仪正圆-55W" panose="00020600040101010101" pitchFamily="18" charset="-122"/>
                  </a:rPr>
                  <a:t>时刻的</a:t>
                </a:r>
                <a:r>
                  <a:rPr lang="zh-CN" altLang="en-US" sz="1600">
                    <a:latin typeface="汉仪正圆-55W" panose="00020600040101010101" pitchFamily="18" charset="-122"/>
                    <a:ea typeface="汉仪正圆-55W" panose="00020600040101010101" pitchFamily="18" charset="-122"/>
                    <a:sym typeface="汉仪正圆-55W" panose="00020600040101010101" pitchFamily="18" charset="-122"/>
                  </a:rPr>
                  <a:t>神经网络</a:t>
                </a:r>
                <a14:m>
                  <m:oMath xmlns:m="http://schemas.openxmlformats.org/officeDocument/2006/math">
                    <m:r>
                      <a:rPr lang="en-US" altLang="zh-CN" sz="1600" b="0" i="1" smtClean="0">
                        <a:latin typeface="Cambria Math" panose="02040503050406030204" pitchFamily="18" charset="0"/>
                        <a:ea typeface="汉仪正圆-55W" panose="00020600040101010101" pitchFamily="18" charset="-122"/>
                        <a:sym typeface="汉仪正圆-55W" panose="00020600040101010101" pitchFamily="18" charset="-122"/>
                      </a:rPr>
                      <m:t>𝐴</m:t>
                    </m:r>
                  </m:oMath>
                </a14:m>
                <a:r>
                  <a:rPr lang="zh-CN" altLang="en-US" sz="1600" b="0">
                    <a:latin typeface="汉仪正圆-55W" panose="00020600040101010101" pitchFamily="18" charset="-122"/>
                    <a:ea typeface="汉仪正圆-55W" panose="00020600040101010101" pitchFamily="18" charset="-122"/>
                    <a:sym typeface="汉仪正圆-55W" panose="00020600040101010101" pitchFamily="18" charset="-122"/>
                  </a:rPr>
                  <a:t>同时接受了</a:t>
                </a:r>
                <a14:m>
                  <m:oMath xmlns:m="http://schemas.openxmlformats.org/officeDocument/2006/math">
                    <m:r>
                      <a:rPr lang="en-US" altLang="zh-CN" sz="1600" b="0" i="1" smtClean="0">
                        <a:latin typeface="Cambria Math" panose="02040503050406030204" pitchFamily="18" charset="0"/>
                        <a:ea typeface="汉仪正圆-55W" panose="00020600040101010101" pitchFamily="18" charset="-122"/>
                        <a:sym typeface="汉仪正圆-55W" panose="00020600040101010101" pitchFamily="18" charset="-122"/>
                      </a:rPr>
                      <m:t>𝑡</m:t>
                    </m:r>
                  </m:oMath>
                </a14:m>
                <a:r>
                  <a:rPr lang="zh-CN" altLang="en-US" sz="1600" b="0">
                    <a:latin typeface="汉仪正圆-55W" panose="00020600040101010101" pitchFamily="18" charset="-122"/>
                    <a:ea typeface="汉仪正圆-55W" panose="00020600040101010101" pitchFamily="18" charset="-122"/>
                    <a:sym typeface="汉仪正圆-55W" panose="00020600040101010101" pitchFamily="18" charset="-122"/>
                  </a:rPr>
                  <a:t>时刻和</a:t>
                </a:r>
                <a14:m>
                  <m:oMath xmlns:m="http://schemas.openxmlformats.org/officeDocument/2006/math">
                    <m:r>
                      <a:rPr lang="en-US" altLang="zh-CN" sz="1600" b="0" i="1" smtClean="0">
                        <a:latin typeface="Cambria Math" panose="02040503050406030204" pitchFamily="18" charset="0"/>
                        <a:ea typeface="汉仪正圆-55W" panose="00020600040101010101" pitchFamily="18" charset="-122"/>
                        <a:sym typeface="汉仪正圆-55W" panose="00020600040101010101" pitchFamily="18" charset="-122"/>
                      </a:rPr>
                      <m:t>𝑡</m:t>
                    </m:r>
                    <m:r>
                      <a:rPr lang="en-US" altLang="zh-CN" sz="1600" b="0" i="1" smtClean="0">
                        <a:latin typeface="Cambria Math" panose="02040503050406030204" pitchFamily="18" charset="0"/>
                        <a:ea typeface="汉仪正圆-55W" panose="00020600040101010101" pitchFamily="18" charset="-122"/>
                        <a:sym typeface="汉仪正圆-55W" panose="00020600040101010101" pitchFamily="18" charset="-122"/>
                      </a:rPr>
                      <m:t>+1</m:t>
                    </m:r>
                  </m:oMath>
                </a14:m>
                <a:r>
                  <a:rPr lang="zh-CN" altLang="en-US" sz="1600" b="0">
                    <a:latin typeface="汉仪正圆-55W" panose="00020600040101010101" pitchFamily="18" charset="-122"/>
                    <a:ea typeface="汉仪正圆-55W" panose="00020600040101010101" pitchFamily="18" charset="-122"/>
                    <a:sym typeface="汉仪正圆-55W" panose="00020600040101010101" pitchFamily="18" charset="-122"/>
                  </a:rPr>
                  <a:t>时刻的信号输入</a:t>
                </a:r>
                <a:r>
                  <a:rPr lang="zh-CN" altLang="en-US" sz="1600">
                    <a:latin typeface="汉仪正圆-55W" panose="00020600040101010101" pitchFamily="18" charset="-122"/>
                    <a:ea typeface="汉仪正圆-55W" panose="00020600040101010101" pitchFamily="18" charset="-122"/>
                    <a:sym typeface="汉仪正圆-55W" panose="00020600040101010101" pitchFamily="18" charset="-122"/>
                  </a:rPr>
                  <a:t>，相当于</a:t>
                </a:r>
                <a:r>
                  <a:rPr lang="en-US" altLang="zh-CN" sz="1600">
                    <a:latin typeface="汉仪正圆-55W" panose="00020600040101010101" pitchFamily="18" charset="-122"/>
                    <a:ea typeface="汉仪正圆-55W" panose="00020600040101010101" pitchFamily="18" charset="-122"/>
                    <a:sym typeface="汉仪正圆-55W" panose="00020600040101010101" pitchFamily="18" charset="-122"/>
                  </a:rPr>
                  <a:t>RNN</a:t>
                </a:r>
                <a:r>
                  <a:rPr lang="zh-CN" altLang="en-US" sz="1600">
                    <a:latin typeface="汉仪正圆-55W" panose="00020600040101010101" pitchFamily="18" charset="-122"/>
                    <a:ea typeface="汉仪正圆-55W" panose="00020600040101010101" pitchFamily="18" charset="-122"/>
                    <a:sym typeface="汉仪正圆-55W" panose="00020600040101010101" pitchFamily="18" charset="-122"/>
                  </a:rPr>
                  <a:t>在时间序列上把自己复制了很多遍</a:t>
                </a:r>
                <a:endParaRPr lang="en-US" altLang="zh-CN" sz="1600">
                  <a:latin typeface="汉仪正圆-55W" panose="00020600040101010101" pitchFamily="18" charset="-122"/>
                  <a:ea typeface="汉仪正圆-55W" panose="00020600040101010101" pitchFamily="18" charset="-122"/>
                  <a:sym typeface="汉仪正圆-55W" panose="00020600040101010101" pitchFamily="18" charset="-122"/>
                </a:endParaRPr>
              </a:p>
              <a:p>
                <a:pPr defTabSz="1217930">
                  <a:lnSpc>
                    <a:spcPts val="2000"/>
                  </a:lnSpc>
                  <a:defRPr/>
                </a:pPr>
                <a:endParaRPr lang="en-US" altLang="zh-CN" sz="1600">
                  <a:latin typeface="汉仪正圆-55W" panose="00020600040101010101" pitchFamily="18" charset="-122"/>
                  <a:ea typeface="汉仪正圆-55W" panose="00020600040101010101" pitchFamily="18" charset="-122"/>
                  <a:sym typeface="汉仪正圆-55W" panose="00020600040101010101" pitchFamily="18" charset="-122"/>
                </a:endParaRPr>
              </a:p>
              <a:p>
                <a:pPr defTabSz="1217930">
                  <a:lnSpc>
                    <a:spcPts val="2000"/>
                  </a:lnSpc>
                  <a:defRPr/>
                </a:pPr>
                <a:r>
                  <a:rPr lang="zh-CN" altLang="en-US" sz="1600">
                    <a:latin typeface="汉仪正圆-55W" panose="00020600040101010101" pitchFamily="18" charset="-122"/>
                    <a:ea typeface="汉仪正圆-55W" panose="00020600040101010101" pitchFamily="18" charset="-122"/>
                    <a:sym typeface="汉仪正圆-55W" panose="00020600040101010101" pitchFamily="18" charset="-122"/>
                  </a:rPr>
                  <a:t>局限：在实际应用时，信息的传递往往会因为</a:t>
                </a:r>
                <a:r>
                  <a:rPr lang="zh-CN" altLang="en-US" sz="1600" u="sng">
                    <a:solidFill>
                      <a:srgbClr val="0070C0"/>
                    </a:solidFill>
                    <a:latin typeface="汉仪正圆-55W" panose="00020600040101010101" pitchFamily="18" charset="-122"/>
                    <a:ea typeface="汉仪正圆-55W" panose="00020600040101010101" pitchFamily="18" charset="-122"/>
                    <a:sym typeface="汉仪正圆-55W" panose="00020600040101010101" pitchFamily="18" charset="-122"/>
                  </a:rPr>
                  <a:t>时间间隔太长</a:t>
                </a:r>
                <a:r>
                  <a:rPr lang="zh-CN" altLang="en-US" sz="1600">
                    <a:latin typeface="汉仪正圆-55W" panose="00020600040101010101" pitchFamily="18" charset="-122"/>
                    <a:ea typeface="汉仪正圆-55W" panose="00020600040101010101" pitchFamily="18" charset="-122"/>
                    <a:sym typeface="汉仪正圆-55W" panose="00020600040101010101" pitchFamily="18" charset="-122"/>
                  </a:rPr>
                  <a:t>而逐渐</a:t>
                </a:r>
                <a:r>
                  <a:rPr lang="zh-CN" altLang="en-US" sz="1600" u="sng">
                    <a:solidFill>
                      <a:srgbClr val="0070C0"/>
                    </a:solidFill>
                    <a:latin typeface="汉仪正圆-55W" panose="00020600040101010101" pitchFamily="18" charset="-122"/>
                    <a:ea typeface="汉仪正圆-55W" panose="00020600040101010101" pitchFamily="18" charset="-122"/>
                    <a:sym typeface="汉仪正圆-55W" panose="00020600040101010101" pitchFamily="18" charset="-122"/>
                  </a:rPr>
                  <a:t>衰减</a:t>
                </a:r>
                <a:endParaRPr lang="en-US" altLang="zh-CN" sz="1600" u="sng">
                  <a:solidFill>
                    <a:srgbClr val="0070C0"/>
                  </a:solidFill>
                  <a:latin typeface="汉仪正圆-55W" panose="00020600040101010101" pitchFamily="18" charset="-122"/>
                  <a:ea typeface="汉仪正圆-55W" panose="00020600040101010101" pitchFamily="18" charset="-122"/>
                  <a:sym typeface="汉仪正圆-55W" panose="00020600040101010101" pitchFamily="18" charset="-122"/>
                </a:endParaRPr>
              </a:p>
              <a:p>
                <a:pPr lvl="0" defTabSz="1217930">
                  <a:lnSpc>
                    <a:spcPts val="2000"/>
                  </a:lnSpc>
                  <a:defRPr/>
                </a:pPr>
                <a:endParaRPr lang="en-US" altLang="zh-CN" sz="1600" b="0">
                  <a:latin typeface="汉仪正圆-55W" panose="00020600040101010101" pitchFamily="18" charset="-122"/>
                  <a:ea typeface="汉仪正圆-55W" panose="00020600040101010101" pitchFamily="18" charset="-122"/>
                  <a:sym typeface="汉仪正圆-55W" panose="00020600040101010101" pitchFamily="18" charset="-122"/>
                </a:endParaRPr>
              </a:p>
              <a:p>
                <a:pPr lvl="0" defTabSz="1217930">
                  <a:lnSpc>
                    <a:spcPts val="2000"/>
                  </a:lnSpc>
                  <a:defRPr/>
                </a:pPr>
                <a:endParaRPr lang="en-US" altLang="zh-CN" sz="1600" b="0">
                  <a:latin typeface="汉仪正圆-55W" panose="00020600040101010101" pitchFamily="18" charset="-122"/>
                  <a:ea typeface="汉仪正圆-55W" panose="00020600040101010101" pitchFamily="18" charset="-122"/>
                  <a:sym typeface="汉仪正圆-55W" panose="00020600040101010101" pitchFamily="18" charset="-122"/>
                </a:endParaRPr>
              </a:p>
            </p:txBody>
          </p:sp>
        </mc:Choice>
        <mc:Fallback xmlns="">
          <p:sp>
            <p:nvSpPr>
              <p:cNvPr id="6" name="深度视觉·原创设计 https://www.docer.com/works?userid=22383862">
                <a:extLst>
                  <a:ext uri="{FF2B5EF4-FFF2-40B4-BE49-F238E27FC236}">
                    <a16:creationId xmlns:a16="http://schemas.microsoft.com/office/drawing/2014/main" id="{2E928478-9668-4ECD-961F-B8A3E84A4D3B}"/>
                  </a:ext>
                </a:extLst>
              </p:cNvPr>
              <p:cNvSpPr>
                <a:spLocks noRot="1" noChangeAspect="1" noMove="1" noResize="1" noEditPoints="1" noAdjustHandles="1" noChangeArrowheads="1" noChangeShapeType="1" noTextEdit="1"/>
              </p:cNvSpPr>
              <p:nvPr/>
            </p:nvSpPr>
            <p:spPr>
              <a:xfrm>
                <a:off x="5336501" y="3086094"/>
                <a:ext cx="5738338" cy="2400657"/>
              </a:xfrm>
              <a:prstGeom prst="rect">
                <a:avLst/>
              </a:prstGeom>
              <a:blipFill>
                <a:blip r:embed="rId4"/>
                <a:stretch>
                  <a:fillRect l="-531" t="-254"/>
                </a:stretch>
              </a:blipFill>
            </p:spPr>
            <p:txBody>
              <a:bodyPr/>
              <a:lstStyle/>
              <a:p>
                <a:r>
                  <a:rPr lang="zh-CN" altLang="en-US">
                    <a:noFill/>
                  </a:rPr>
                  <a:t> </a:t>
                </a:r>
              </a:p>
            </p:txBody>
          </p:sp>
        </mc:Fallback>
      </mc:AlternateContent>
      <p:pic>
        <p:nvPicPr>
          <p:cNvPr id="8" name="图片 7">
            <a:extLst>
              <a:ext uri="{FF2B5EF4-FFF2-40B4-BE49-F238E27FC236}">
                <a16:creationId xmlns:a16="http://schemas.microsoft.com/office/drawing/2014/main" id="{9DF3D0D4-8736-B4FC-058F-D752C8895376}"/>
              </a:ext>
            </a:extLst>
          </p:cNvPr>
          <p:cNvPicPr>
            <a:picLocks noChangeAspect="1"/>
          </p:cNvPicPr>
          <p:nvPr/>
        </p:nvPicPr>
        <p:blipFill>
          <a:blip r:embed="rId5"/>
          <a:stretch>
            <a:fillRect/>
          </a:stretch>
        </p:blipFill>
        <p:spPr>
          <a:xfrm>
            <a:off x="1" y="3161109"/>
            <a:ext cx="5336500" cy="1776953"/>
          </a:xfrm>
          <a:prstGeom prst="rect">
            <a:avLst/>
          </a:prstGeom>
        </p:spPr>
      </p:pic>
      <p:pic>
        <p:nvPicPr>
          <p:cNvPr id="9" name="图片 8">
            <a:extLst>
              <a:ext uri="{FF2B5EF4-FFF2-40B4-BE49-F238E27FC236}">
                <a16:creationId xmlns:a16="http://schemas.microsoft.com/office/drawing/2014/main" id="{27F1CDC2-4D24-F639-6213-B963B7AA6091}"/>
              </a:ext>
            </a:extLst>
          </p:cNvPr>
          <p:cNvPicPr>
            <a:picLocks noChangeAspect="1"/>
          </p:cNvPicPr>
          <p:nvPr/>
        </p:nvPicPr>
        <p:blipFill>
          <a:blip r:embed="rId6"/>
          <a:stretch>
            <a:fillRect/>
          </a:stretch>
        </p:blipFill>
        <p:spPr>
          <a:xfrm>
            <a:off x="83375" y="4938062"/>
            <a:ext cx="5253126" cy="1848891"/>
          </a:xfrm>
          <a:prstGeom prst="rect">
            <a:avLst/>
          </a:prstGeom>
        </p:spPr>
      </p:pic>
      <mc:AlternateContent xmlns:mc="http://schemas.openxmlformats.org/markup-compatibility/2006" xmlns:a14="http://schemas.microsoft.com/office/drawing/2010/main">
        <mc:Choice Requires="a14">
          <p:sp>
            <p:nvSpPr>
              <p:cNvPr id="10" name="深度视觉·原创设计 https://www.docer.com/works?userid=22383862">
                <a:extLst>
                  <a:ext uri="{FF2B5EF4-FFF2-40B4-BE49-F238E27FC236}">
                    <a16:creationId xmlns:a16="http://schemas.microsoft.com/office/drawing/2014/main" id="{0E36C08B-B129-096C-57BA-EED96189EBB2}"/>
                  </a:ext>
                </a:extLst>
              </p:cNvPr>
              <p:cNvSpPr/>
              <p:nvPr/>
            </p:nvSpPr>
            <p:spPr>
              <a:xfrm>
                <a:off x="5336501" y="6252706"/>
                <a:ext cx="5253126" cy="605294"/>
              </a:xfrm>
              <a:prstGeom prst="rect">
                <a:avLst/>
              </a:prstGeom>
            </p:spPr>
            <p:txBody>
              <a:bodyPr wrap="square">
                <a:spAutoFit/>
              </a:bodyPr>
              <a:lstStyle/>
              <a:p>
                <a:pPr defTabSz="1217930">
                  <a:lnSpc>
                    <a:spcPts val="2000"/>
                  </a:lnSpc>
                  <a:defRPr/>
                </a:pPr>
                <a:r>
                  <a:rPr lang="zh-CN" altLang="en-US" sz="1600">
                    <a:latin typeface="汉仪正圆-55W" panose="00020600040101010101" pitchFamily="18" charset="-122"/>
                    <a:ea typeface="汉仪正圆-55W" panose="00020600040101010101" pitchFamily="18" charset="-122"/>
                    <a:sym typeface="汉仪正圆-55W" panose="00020600040101010101" pitchFamily="18" charset="-122"/>
                  </a:rPr>
                  <a:t>重复的模块只有一个单一的神经网络层</a:t>
                </a:r>
                <a:r>
                  <a:rPr lang="en-US" altLang="zh-CN" sz="1600">
                    <a:latin typeface="汉仪正圆-55W" panose="00020600040101010101" pitchFamily="18" charset="-122"/>
                    <a:ea typeface="汉仪正圆-55W" panose="00020600040101010101" pitchFamily="18" charset="-122"/>
                    <a:sym typeface="汉仪正圆-55W" panose="00020600040101010101" pitchFamily="18" charset="-122"/>
                  </a:rPr>
                  <a:t>(e.g. </a:t>
                </a:r>
                <a14:m>
                  <m:oMath xmlns:m="http://schemas.openxmlformats.org/officeDocument/2006/math">
                    <m:r>
                      <a:rPr lang="en-US" altLang="zh-CN" sz="1600" b="0" i="1" smtClean="0">
                        <a:latin typeface="Cambria Math" panose="02040503050406030204" pitchFamily="18" charset="0"/>
                        <a:ea typeface="汉仪正圆-55W" panose="00020600040101010101" pitchFamily="18" charset="-122"/>
                        <a:sym typeface="汉仪正圆-55W" panose="00020600040101010101" pitchFamily="18" charset="-122"/>
                      </a:rPr>
                      <m:t>𝑡𝑎𝑛h</m:t>
                    </m:r>
                  </m:oMath>
                </a14:m>
                <a:r>
                  <a:rPr lang="zh-CN" altLang="en-US" sz="1600">
                    <a:latin typeface="汉仪正圆-55W" panose="00020600040101010101" pitchFamily="18" charset="-122"/>
                    <a:ea typeface="汉仪正圆-55W" panose="00020600040101010101" pitchFamily="18" charset="-122"/>
                    <a:sym typeface="汉仪正圆-55W" panose="00020600040101010101" pitchFamily="18" charset="-122"/>
                  </a:rPr>
                  <a:t>层</a:t>
                </a:r>
                <a:r>
                  <a:rPr lang="en-US" altLang="zh-CN" sz="1600">
                    <a:latin typeface="汉仪正圆-55W" panose="00020600040101010101" pitchFamily="18" charset="-122"/>
                    <a:ea typeface="汉仪正圆-55W" panose="00020600040101010101" pitchFamily="18" charset="-122"/>
                    <a:sym typeface="汉仪正圆-55W" panose="00020600040101010101" pitchFamily="18" charset="-122"/>
                  </a:rPr>
                  <a:t>)</a:t>
                </a:r>
                <a:endParaRPr lang="en-US" altLang="zh-CN" sz="1600" b="0">
                  <a:latin typeface="汉仪正圆-55W" panose="00020600040101010101" pitchFamily="18" charset="-122"/>
                  <a:ea typeface="汉仪正圆-55W" panose="00020600040101010101" pitchFamily="18" charset="-122"/>
                  <a:sym typeface="汉仪正圆-55W" panose="00020600040101010101" pitchFamily="18" charset="-122"/>
                </a:endParaRPr>
              </a:p>
              <a:p>
                <a:pPr lvl="0" defTabSz="1217930">
                  <a:lnSpc>
                    <a:spcPts val="2000"/>
                  </a:lnSpc>
                  <a:defRPr/>
                </a:pPr>
                <a:endParaRPr lang="en-US" altLang="zh-CN" sz="1600" b="0">
                  <a:latin typeface="汉仪正圆-55W" panose="00020600040101010101" pitchFamily="18" charset="-122"/>
                  <a:ea typeface="汉仪正圆-55W" panose="00020600040101010101" pitchFamily="18" charset="-122"/>
                  <a:sym typeface="汉仪正圆-55W" panose="00020600040101010101" pitchFamily="18" charset="-122"/>
                </a:endParaRPr>
              </a:p>
            </p:txBody>
          </p:sp>
        </mc:Choice>
        <mc:Fallback xmlns="">
          <p:sp>
            <p:nvSpPr>
              <p:cNvPr id="10" name="深度视觉·原创设计 https://www.docer.com/works?userid=22383862">
                <a:extLst>
                  <a:ext uri="{FF2B5EF4-FFF2-40B4-BE49-F238E27FC236}">
                    <a16:creationId xmlns:a16="http://schemas.microsoft.com/office/drawing/2014/main" id="{0E36C08B-B129-096C-57BA-EED96189EBB2}"/>
                  </a:ext>
                </a:extLst>
              </p:cNvPr>
              <p:cNvSpPr>
                <a:spLocks noRot="1" noChangeAspect="1" noMove="1" noResize="1" noEditPoints="1" noAdjustHandles="1" noChangeArrowheads="1" noChangeShapeType="1" noTextEdit="1"/>
              </p:cNvSpPr>
              <p:nvPr/>
            </p:nvSpPr>
            <p:spPr>
              <a:xfrm>
                <a:off x="5336501" y="6252706"/>
                <a:ext cx="5253126" cy="605294"/>
              </a:xfrm>
              <a:prstGeom prst="rect">
                <a:avLst/>
              </a:prstGeom>
              <a:blipFill>
                <a:blip r:embed="rId7"/>
                <a:stretch>
                  <a:fillRect l="-580" t="-101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952327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1000"/>
                                        <p:tgtEl>
                                          <p:spTgt spid="5"/>
                                        </p:tgtEl>
                                      </p:cBhvr>
                                    </p:animEffect>
                                    <p:anim calcmode="lin" valueType="num">
                                      <p:cBhvr>
                                        <p:cTn id="14" dur="1000" fill="hold"/>
                                        <p:tgtEl>
                                          <p:spTgt spid="5"/>
                                        </p:tgtEl>
                                        <p:attrNameLst>
                                          <p:attrName>ppt_x</p:attrName>
                                        </p:attrNameLst>
                                      </p:cBhvr>
                                      <p:tavLst>
                                        <p:tav tm="0">
                                          <p:val>
                                            <p:strVal val="#ppt_x"/>
                                          </p:val>
                                        </p:tav>
                                        <p:tav tm="100000">
                                          <p:val>
                                            <p:strVal val="#ppt_x"/>
                                          </p:val>
                                        </p:tav>
                                      </p:tavLst>
                                    </p:anim>
                                    <p:anim calcmode="lin" valueType="num">
                                      <p:cBhvr>
                                        <p:cTn id="15" dur="1000" fill="hold"/>
                                        <p:tgtEl>
                                          <p:spTgt spid="5"/>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grpId="0"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1000"/>
                                        <p:tgtEl>
                                          <p:spTgt spid="6"/>
                                        </p:tgtEl>
                                      </p:cBhvr>
                                    </p:animEffect>
                                    <p:anim calcmode="lin" valueType="num">
                                      <p:cBhvr>
                                        <p:cTn id="20" dur="1000" fill="hold"/>
                                        <p:tgtEl>
                                          <p:spTgt spid="6"/>
                                        </p:tgtEl>
                                        <p:attrNameLst>
                                          <p:attrName>ppt_x</p:attrName>
                                        </p:attrNameLst>
                                      </p:cBhvr>
                                      <p:tavLst>
                                        <p:tav tm="0">
                                          <p:val>
                                            <p:strVal val="#ppt_x"/>
                                          </p:val>
                                        </p:tav>
                                        <p:tav tm="100000">
                                          <p:val>
                                            <p:strVal val="#ppt_x"/>
                                          </p:val>
                                        </p:tav>
                                      </p:tavLst>
                                    </p:anim>
                                    <p:anim calcmode="lin" valueType="num">
                                      <p:cBhvr>
                                        <p:cTn id="21" dur="1000" fill="hold"/>
                                        <p:tgtEl>
                                          <p:spTgt spid="6"/>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grpId="0" nodeType="after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1000"/>
                                        <p:tgtEl>
                                          <p:spTgt spid="10"/>
                                        </p:tgtEl>
                                      </p:cBhvr>
                                    </p:animEffect>
                                    <p:anim calcmode="lin" valueType="num">
                                      <p:cBhvr>
                                        <p:cTn id="26" dur="1000" fill="hold"/>
                                        <p:tgtEl>
                                          <p:spTgt spid="10"/>
                                        </p:tgtEl>
                                        <p:attrNameLst>
                                          <p:attrName>ppt_x</p:attrName>
                                        </p:attrNameLst>
                                      </p:cBhvr>
                                      <p:tavLst>
                                        <p:tav tm="0">
                                          <p:val>
                                            <p:strVal val="#ppt_x"/>
                                          </p:val>
                                        </p:tav>
                                        <p:tav tm="100000">
                                          <p:val>
                                            <p:strVal val="#ppt_x"/>
                                          </p:val>
                                        </p:tav>
                                      </p:tavLst>
                                    </p:anim>
                                    <p:anim calcmode="lin" valueType="num">
                                      <p:cBhvr>
                                        <p:cTn id="27"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6" grpId="0"/>
      <p:bldP spid="1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深度视觉·原创设计 https://www.docer.com/works?userid=22383862"/>
          <p:cNvSpPr/>
          <p:nvPr/>
        </p:nvSpPr>
        <p:spPr>
          <a:xfrm flipH="1">
            <a:off x="11252019" y="5989229"/>
            <a:ext cx="939981" cy="868771"/>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55" name="深度视觉·原创设计 https://www.docer.com/works?userid=22383862"/>
          <p:cNvSpPr/>
          <p:nvPr/>
        </p:nvSpPr>
        <p:spPr>
          <a:xfrm rot="10800000" flipH="1">
            <a:off x="0" y="0"/>
            <a:ext cx="939981" cy="868771"/>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56" name="深度视觉·原创设计 https://www.docer.com/works?userid=22383862"/>
          <p:cNvSpPr/>
          <p:nvPr/>
        </p:nvSpPr>
        <p:spPr>
          <a:xfrm>
            <a:off x="4535714" y="350796"/>
            <a:ext cx="3120572" cy="5179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57" name="深度视觉·原创设计 https://www.docer.com/works?userid=22383862"/>
          <p:cNvSpPr txBox="1"/>
          <p:nvPr/>
        </p:nvSpPr>
        <p:spPr>
          <a:xfrm>
            <a:off x="4966459" y="455895"/>
            <a:ext cx="2259081" cy="307777"/>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000" i="0" u="none" strike="noStrike" kern="1200" cap="none" spc="300" normalizeH="0" baseline="0" noProof="0">
                <a:ln>
                  <a:noFill/>
                </a:ln>
                <a:solidFill>
                  <a:schemeClr val="tx1">
                    <a:lumMod val="75000"/>
                    <a:lumOff val="25000"/>
                  </a:schemeClr>
                </a:solidFill>
                <a:effectLst/>
                <a:uLnTx/>
                <a:uFillTx/>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rPr>
              <a:t>LSTM</a:t>
            </a:r>
            <a:endParaRPr kumimoji="0" lang="zh-CN" altLang="en-US" sz="2000" i="0" u="none" strike="noStrike" kern="1200" cap="none" spc="300" normalizeH="0" baseline="0" noProof="0">
              <a:ln>
                <a:noFill/>
              </a:ln>
              <a:solidFill>
                <a:schemeClr val="tx1">
                  <a:lumMod val="75000"/>
                  <a:lumOff val="25000"/>
                </a:schemeClr>
              </a:solidFill>
              <a:effectLst/>
              <a:uLnTx/>
              <a:uFillTx/>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endParaRPr>
          </a:p>
        </p:txBody>
      </p:sp>
      <p:pic>
        <p:nvPicPr>
          <p:cNvPr id="5" name="图片 4">
            <a:extLst>
              <a:ext uri="{FF2B5EF4-FFF2-40B4-BE49-F238E27FC236}">
                <a16:creationId xmlns:a16="http://schemas.microsoft.com/office/drawing/2014/main" id="{7363EA62-7881-5DE5-FA73-8DC5D0E07E76}"/>
              </a:ext>
            </a:extLst>
          </p:cNvPr>
          <p:cNvPicPr>
            <a:picLocks noChangeAspect="1"/>
          </p:cNvPicPr>
          <p:nvPr/>
        </p:nvPicPr>
        <p:blipFill>
          <a:blip r:embed="rId2"/>
          <a:stretch>
            <a:fillRect/>
          </a:stretch>
        </p:blipFill>
        <p:spPr>
          <a:xfrm>
            <a:off x="-1" y="927291"/>
            <a:ext cx="8474698" cy="3673871"/>
          </a:xfrm>
          <a:prstGeom prst="rect">
            <a:avLst/>
          </a:prstGeom>
        </p:spPr>
      </p:pic>
      <p:pic>
        <p:nvPicPr>
          <p:cNvPr id="7" name="图片 6">
            <a:extLst>
              <a:ext uri="{FF2B5EF4-FFF2-40B4-BE49-F238E27FC236}">
                <a16:creationId xmlns:a16="http://schemas.microsoft.com/office/drawing/2014/main" id="{336A6DCC-C1B6-131B-3873-89EAD9AF816F}"/>
              </a:ext>
            </a:extLst>
          </p:cNvPr>
          <p:cNvPicPr>
            <a:picLocks noChangeAspect="1"/>
          </p:cNvPicPr>
          <p:nvPr/>
        </p:nvPicPr>
        <p:blipFill>
          <a:blip r:embed="rId3"/>
          <a:stretch>
            <a:fillRect/>
          </a:stretch>
        </p:blipFill>
        <p:spPr>
          <a:xfrm>
            <a:off x="-1" y="4467268"/>
            <a:ext cx="7487695" cy="1705213"/>
          </a:xfrm>
          <a:prstGeom prst="rect">
            <a:avLst/>
          </a:prstGeom>
        </p:spPr>
      </p:pic>
      <p:sp>
        <p:nvSpPr>
          <p:cNvPr id="8" name="深度视觉·原创设计 https://www.docer.com/works?userid=22383862">
            <a:extLst>
              <a:ext uri="{FF2B5EF4-FFF2-40B4-BE49-F238E27FC236}">
                <a16:creationId xmlns:a16="http://schemas.microsoft.com/office/drawing/2014/main" id="{F191B1B7-E57B-24DA-2021-AC5ED84F1AB9}"/>
              </a:ext>
            </a:extLst>
          </p:cNvPr>
          <p:cNvSpPr/>
          <p:nvPr/>
        </p:nvSpPr>
        <p:spPr>
          <a:xfrm>
            <a:off x="107268" y="5996909"/>
            <a:ext cx="1348034" cy="861774"/>
          </a:xfrm>
          <a:prstGeom prst="rect">
            <a:avLst/>
          </a:prstGeom>
        </p:spPr>
        <p:txBody>
          <a:bodyPr wrap="square">
            <a:spAutoFit/>
          </a:bodyPr>
          <a:lstStyle/>
          <a:p>
            <a:pPr defTabSz="1217930">
              <a:lnSpc>
                <a:spcPts val="2000"/>
              </a:lnSpc>
              <a:defRPr/>
            </a:pPr>
            <a:r>
              <a:rPr lang="zh-CN" altLang="en-US" sz="1600">
                <a:latin typeface="汉仪正圆-55W" panose="00020600040101010101" pitchFamily="18" charset="-122"/>
                <a:ea typeface="汉仪正圆-55W" panose="00020600040101010101" pitchFamily="18" charset="-122"/>
                <a:sym typeface="汉仪正圆-55W" panose="00020600040101010101" pitchFamily="18" charset="-122"/>
              </a:rPr>
              <a:t>神经网络层        </a:t>
            </a:r>
            <a:r>
              <a:rPr lang="en-US" altLang="zh-CN" sz="1600">
                <a:latin typeface="汉仪正圆-55W" panose="00020600040101010101" pitchFamily="18" charset="-122"/>
                <a:ea typeface="汉仪正圆-55W" panose="00020600040101010101" pitchFamily="18" charset="-122"/>
                <a:sym typeface="汉仪正圆-55W" panose="00020600040101010101" pitchFamily="18" charset="-122"/>
              </a:rPr>
              <a:t>	      </a:t>
            </a:r>
            <a:endParaRPr lang="en-US" altLang="zh-CN" sz="1600" b="0">
              <a:latin typeface="汉仪正圆-55W" panose="00020600040101010101" pitchFamily="18" charset="-122"/>
              <a:ea typeface="汉仪正圆-55W" panose="00020600040101010101" pitchFamily="18" charset="-122"/>
              <a:sym typeface="汉仪正圆-55W" panose="00020600040101010101" pitchFamily="18" charset="-122"/>
            </a:endParaRPr>
          </a:p>
          <a:p>
            <a:pPr lvl="0" defTabSz="1217930">
              <a:lnSpc>
                <a:spcPts val="2000"/>
              </a:lnSpc>
              <a:defRPr/>
            </a:pPr>
            <a:endParaRPr lang="en-US" altLang="zh-CN" sz="1600" b="0">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9" name="深度视觉·原创设计 https://www.docer.com/works?userid=22383862">
            <a:extLst>
              <a:ext uri="{FF2B5EF4-FFF2-40B4-BE49-F238E27FC236}">
                <a16:creationId xmlns:a16="http://schemas.microsoft.com/office/drawing/2014/main" id="{CD6765D5-83AF-9FEC-7A92-47A913C19A34}"/>
              </a:ext>
            </a:extLst>
          </p:cNvPr>
          <p:cNvSpPr/>
          <p:nvPr/>
        </p:nvSpPr>
        <p:spPr>
          <a:xfrm>
            <a:off x="1684700" y="6001973"/>
            <a:ext cx="1348034" cy="1118255"/>
          </a:xfrm>
          <a:prstGeom prst="rect">
            <a:avLst/>
          </a:prstGeom>
        </p:spPr>
        <p:txBody>
          <a:bodyPr wrap="square">
            <a:spAutoFit/>
          </a:bodyPr>
          <a:lstStyle/>
          <a:p>
            <a:pPr defTabSz="1217930">
              <a:lnSpc>
                <a:spcPts val="2000"/>
              </a:lnSpc>
              <a:defRPr/>
            </a:pPr>
            <a:r>
              <a:rPr lang="zh-CN" altLang="en-US" sz="1600">
                <a:latin typeface="汉仪正圆-55W" panose="00020600040101010101" pitchFamily="18" charset="-122"/>
                <a:ea typeface="汉仪正圆-55W" panose="00020600040101010101" pitchFamily="18" charset="-122"/>
                <a:sym typeface="汉仪正圆-55W" panose="00020600040101010101" pitchFamily="18" charset="-122"/>
              </a:rPr>
              <a:t>按位操作或逐点操作       </a:t>
            </a:r>
            <a:r>
              <a:rPr lang="en-US" altLang="zh-CN" sz="1600">
                <a:latin typeface="汉仪正圆-55W" panose="00020600040101010101" pitchFamily="18" charset="-122"/>
                <a:ea typeface="汉仪正圆-55W" panose="00020600040101010101" pitchFamily="18" charset="-122"/>
                <a:sym typeface="汉仪正圆-55W" panose="00020600040101010101" pitchFamily="18" charset="-122"/>
              </a:rPr>
              <a:t>	      </a:t>
            </a:r>
            <a:endParaRPr lang="en-US" altLang="zh-CN" sz="1600" b="0">
              <a:latin typeface="汉仪正圆-55W" panose="00020600040101010101" pitchFamily="18" charset="-122"/>
              <a:ea typeface="汉仪正圆-55W" panose="00020600040101010101" pitchFamily="18" charset="-122"/>
              <a:sym typeface="汉仪正圆-55W" panose="00020600040101010101" pitchFamily="18" charset="-122"/>
            </a:endParaRPr>
          </a:p>
          <a:p>
            <a:pPr lvl="0" defTabSz="1217930">
              <a:lnSpc>
                <a:spcPts val="2000"/>
              </a:lnSpc>
              <a:defRPr/>
            </a:pPr>
            <a:endParaRPr lang="en-US" altLang="zh-CN" sz="1600" b="0">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10" name="深度视觉·原创设计 https://www.docer.com/works?userid=22383862">
            <a:extLst>
              <a:ext uri="{FF2B5EF4-FFF2-40B4-BE49-F238E27FC236}">
                <a16:creationId xmlns:a16="http://schemas.microsoft.com/office/drawing/2014/main" id="{4523932A-A12A-A933-87E5-53CE9B26F8D9}"/>
              </a:ext>
            </a:extLst>
          </p:cNvPr>
          <p:cNvSpPr/>
          <p:nvPr/>
        </p:nvSpPr>
        <p:spPr>
          <a:xfrm>
            <a:off x="3177965" y="6004748"/>
            <a:ext cx="1348034" cy="1118255"/>
          </a:xfrm>
          <a:prstGeom prst="rect">
            <a:avLst/>
          </a:prstGeom>
        </p:spPr>
        <p:txBody>
          <a:bodyPr wrap="square">
            <a:spAutoFit/>
          </a:bodyPr>
          <a:lstStyle/>
          <a:p>
            <a:pPr defTabSz="1217930">
              <a:lnSpc>
                <a:spcPts val="2000"/>
              </a:lnSpc>
              <a:defRPr/>
            </a:pPr>
            <a:r>
              <a:rPr lang="zh-CN" altLang="en-US" sz="1600">
                <a:latin typeface="汉仪正圆-55W" panose="00020600040101010101" pitchFamily="18" charset="-122"/>
                <a:ea typeface="汉仪正圆-55W" panose="00020600040101010101" pitchFamily="18" charset="-122"/>
                <a:sym typeface="汉仪正圆-55W" panose="00020600040101010101" pitchFamily="18" charset="-122"/>
              </a:rPr>
              <a:t>信号传递</a:t>
            </a:r>
            <a:r>
              <a:rPr lang="en-US" altLang="zh-CN" sz="1600">
                <a:latin typeface="汉仪正圆-55W" panose="00020600040101010101" pitchFamily="18" charset="-122"/>
                <a:ea typeface="汉仪正圆-55W" panose="00020600040101010101" pitchFamily="18" charset="-122"/>
                <a:sym typeface="汉仪正圆-55W" panose="00020600040101010101" pitchFamily="18" charset="-122"/>
              </a:rPr>
              <a:t>(</a:t>
            </a:r>
            <a:r>
              <a:rPr lang="zh-CN" altLang="en-US" sz="1600">
                <a:latin typeface="汉仪正圆-55W" panose="00020600040101010101" pitchFamily="18" charset="-122"/>
                <a:ea typeface="汉仪正圆-55W" panose="00020600040101010101" pitchFamily="18" charset="-122"/>
                <a:sym typeface="汉仪正圆-55W" panose="00020600040101010101" pitchFamily="18" charset="-122"/>
              </a:rPr>
              <a:t>向量传递</a:t>
            </a:r>
            <a:r>
              <a:rPr lang="en-US" altLang="zh-CN" sz="1600">
                <a:latin typeface="汉仪正圆-55W" panose="00020600040101010101" pitchFamily="18" charset="-122"/>
                <a:ea typeface="汉仪正圆-55W" panose="00020600040101010101" pitchFamily="18" charset="-122"/>
                <a:sym typeface="汉仪正圆-55W" panose="00020600040101010101" pitchFamily="18" charset="-122"/>
              </a:rPr>
              <a:t>)</a:t>
            </a:r>
            <a:r>
              <a:rPr lang="zh-CN" altLang="en-US" sz="1600">
                <a:latin typeface="汉仪正圆-55W" panose="00020600040101010101" pitchFamily="18" charset="-122"/>
                <a:ea typeface="汉仪正圆-55W" panose="00020600040101010101" pitchFamily="18" charset="-122"/>
                <a:sym typeface="汉仪正圆-55W" panose="00020600040101010101" pitchFamily="18" charset="-122"/>
              </a:rPr>
              <a:t>        </a:t>
            </a:r>
            <a:r>
              <a:rPr lang="en-US" altLang="zh-CN" sz="1600">
                <a:latin typeface="汉仪正圆-55W" panose="00020600040101010101" pitchFamily="18" charset="-122"/>
                <a:ea typeface="汉仪正圆-55W" panose="00020600040101010101" pitchFamily="18" charset="-122"/>
                <a:sym typeface="汉仪正圆-55W" panose="00020600040101010101" pitchFamily="18" charset="-122"/>
              </a:rPr>
              <a:t>	      </a:t>
            </a:r>
            <a:endParaRPr lang="en-US" altLang="zh-CN" sz="1600" b="0">
              <a:latin typeface="汉仪正圆-55W" panose="00020600040101010101" pitchFamily="18" charset="-122"/>
              <a:ea typeface="汉仪正圆-55W" panose="00020600040101010101" pitchFamily="18" charset="-122"/>
              <a:sym typeface="汉仪正圆-55W" panose="00020600040101010101" pitchFamily="18" charset="-122"/>
            </a:endParaRPr>
          </a:p>
          <a:p>
            <a:pPr lvl="0" defTabSz="1217930">
              <a:lnSpc>
                <a:spcPts val="2000"/>
              </a:lnSpc>
              <a:defRPr/>
            </a:pPr>
            <a:endParaRPr lang="en-US" altLang="zh-CN" sz="1600" b="0">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11" name="深度视觉·原创设计 https://www.docer.com/works?userid=22383862">
            <a:extLst>
              <a:ext uri="{FF2B5EF4-FFF2-40B4-BE49-F238E27FC236}">
                <a16:creationId xmlns:a16="http://schemas.microsoft.com/office/drawing/2014/main" id="{7B8801C4-335D-E315-7BC1-3CDAA211017B}"/>
              </a:ext>
            </a:extLst>
          </p:cNvPr>
          <p:cNvSpPr/>
          <p:nvPr/>
        </p:nvSpPr>
        <p:spPr>
          <a:xfrm>
            <a:off x="4610166" y="6004748"/>
            <a:ext cx="1348034" cy="1374735"/>
          </a:xfrm>
          <a:prstGeom prst="rect">
            <a:avLst/>
          </a:prstGeom>
        </p:spPr>
        <p:txBody>
          <a:bodyPr wrap="square">
            <a:spAutoFit/>
          </a:bodyPr>
          <a:lstStyle/>
          <a:p>
            <a:pPr defTabSz="1217930">
              <a:lnSpc>
                <a:spcPts val="2000"/>
              </a:lnSpc>
              <a:defRPr/>
            </a:pPr>
            <a:r>
              <a:rPr lang="zh-CN" altLang="en-US" sz="1600">
                <a:latin typeface="汉仪正圆-55W" panose="00020600040101010101" pitchFamily="18" charset="-122"/>
                <a:ea typeface="汉仪正圆-55W" panose="00020600040101010101" pitchFamily="18" charset="-122"/>
                <a:sym typeface="汉仪正圆-55W" panose="00020600040101010101" pitchFamily="18" charset="-122"/>
              </a:rPr>
              <a:t>两个信号的连接</a:t>
            </a:r>
            <a:r>
              <a:rPr lang="en-US" altLang="zh-CN" sz="1600">
                <a:latin typeface="汉仪正圆-55W" panose="00020600040101010101" pitchFamily="18" charset="-122"/>
                <a:ea typeface="汉仪正圆-55W" panose="00020600040101010101" pitchFamily="18" charset="-122"/>
                <a:sym typeface="汉仪正圆-55W" panose="00020600040101010101" pitchFamily="18" charset="-122"/>
              </a:rPr>
              <a:t>(</a:t>
            </a:r>
            <a:r>
              <a:rPr lang="zh-CN" altLang="en-US" sz="1600">
                <a:latin typeface="汉仪正圆-55W" panose="00020600040101010101" pitchFamily="18" charset="-122"/>
                <a:ea typeface="汉仪正圆-55W" panose="00020600040101010101" pitchFamily="18" charset="-122"/>
                <a:sym typeface="汉仪正圆-55W" panose="00020600040101010101" pitchFamily="18" charset="-122"/>
              </a:rPr>
              <a:t>向量拼接</a:t>
            </a:r>
            <a:r>
              <a:rPr lang="en-US" altLang="zh-CN" sz="1600">
                <a:latin typeface="汉仪正圆-55W" panose="00020600040101010101" pitchFamily="18" charset="-122"/>
                <a:ea typeface="汉仪正圆-55W" panose="00020600040101010101" pitchFamily="18" charset="-122"/>
                <a:sym typeface="汉仪正圆-55W" panose="00020600040101010101" pitchFamily="18" charset="-122"/>
              </a:rPr>
              <a:t>)	      </a:t>
            </a:r>
            <a:endParaRPr lang="en-US" altLang="zh-CN" sz="1600" b="0">
              <a:latin typeface="汉仪正圆-55W" panose="00020600040101010101" pitchFamily="18" charset="-122"/>
              <a:ea typeface="汉仪正圆-55W" panose="00020600040101010101" pitchFamily="18" charset="-122"/>
              <a:sym typeface="汉仪正圆-55W" panose="00020600040101010101" pitchFamily="18" charset="-122"/>
            </a:endParaRPr>
          </a:p>
          <a:p>
            <a:pPr lvl="0" defTabSz="1217930">
              <a:lnSpc>
                <a:spcPts val="2000"/>
              </a:lnSpc>
              <a:defRPr/>
            </a:pPr>
            <a:endParaRPr lang="en-US" altLang="zh-CN" sz="1600" b="0">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12" name="深度视觉·原创设计 https://www.docer.com/works?userid=22383862">
            <a:extLst>
              <a:ext uri="{FF2B5EF4-FFF2-40B4-BE49-F238E27FC236}">
                <a16:creationId xmlns:a16="http://schemas.microsoft.com/office/drawing/2014/main" id="{316B7CE2-35AC-457D-EE4C-EA71D39FB453}"/>
              </a:ext>
            </a:extLst>
          </p:cNvPr>
          <p:cNvSpPr/>
          <p:nvPr/>
        </p:nvSpPr>
        <p:spPr>
          <a:xfrm>
            <a:off x="6215408" y="6004748"/>
            <a:ext cx="1348034" cy="1374735"/>
          </a:xfrm>
          <a:prstGeom prst="rect">
            <a:avLst/>
          </a:prstGeom>
        </p:spPr>
        <p:txBody>
          <a:bodyPr wrap="square">
            <a:spAutoFit/>
          </a:bodyPr>
          <a:lstStyle/>
          <a:p>
            <a:pPr defTabSz="1217930">
              <a:lnSpc>
                <a:spcPts val="2000"/>
              </a:lnSpc>
              <a:defRPr/>
            </a:pPr>
            <a:r>
              <a:rPr lang="zh-CN" altLang="en-US" sz="1600">
                <a:latin typeface="汉仪正圆-55W" panose="00020600040101010101" pitchFamily="18" charset="-122"/>
                <a:ea typeface="汉仪正圆-55W" panose="00020600040101010101" pitchFamily="18" charset="-122"/>
                <a:sym typeface="汉仪正圆-55W" panose="00020600040101010101" pitchFamily="18" charset="-122"/>
              </a:rPr>
              <a:t>信号被复制后传递到</a:t>
            </a:r>
            <a:r>
              <a:rPr lang="en-US" altLang="zh-CN" sz="1600">
                <a:latin typeface="汉仪正圆-55W" panose="00020600040101010101" pitchFamily="18" charset="-122"/>
                <a:ea typeface="汉仪正圆-55W" panose="00020600040101010101" pitchFamily="18" charset="-122"/>
                <a:sym typeface="汉仪正圆-55W" panose="00020600040101010101" pitchFamily="18" charset="-122"/>
              </a:rPr>
              <a:t>2</a:t>
            </a:r>
            <a:r>
              <a:rPr lang="zh-CN" altLang="en-US" sz="1600">
                <a:latin typeface="汉仪正圆-55W" panose="00020600040101010101" pitchFamily="18" charset="-122"/>
                <a:ea typeface="汉仪正圆-55W" panose="00020600040101010101" pitchFamily="18" charset="-122"/>
                <a:sym typeface="汉仪正圆-55W" panose="00020600040101010101" pitchFamily="18" charset="-122"/>
              </a:rPr>
              <a:t>个不同的方向</a:t>
            </a:r>
            <a:r>
              <a:rPr lang="en-US" altLang="zh-CN" sz="1600">
                <a:latin typeface="汉仪正圆-55W" panose="00020600040101010101" pitchFamily="18" charset="-122"/>
                <a:ea typeface="汉仪正圆-55W" panose="00020600040101010101" pitchFamily="18" charset="-122"/>
                <a:sym typeface="汉仪正圆-55W" panose="00020600040101010101" pitchFamily="18" charset="-122"/>
              </a:rPr>
              <a:t>	      </a:t>
            </a:r>
            <a:endParaRPr lang="en-US" altLang="zh-CN" sz="1600" b="0">
              <a:latin typeface="汉仪正圆-55W" panose="00020600040101010101" pitchFamily="18" charset="-122"/>
              <a:ea typeface="汉仪正圆-55W" panose="00020600040101010101" pitchFamily="18" charset="-122"/>
              <a:sym typeface="汉仪正圆-55W" panose="00020600040101010101" pitchFamily="18" charset="-122"/>
            </a:endParaRPr>
          </a:p>
          <a:p>
            <a:pPr lvl="0" defTabSz="1217930">
              <a:lnSpc>
                <a:spcPts val="2000"/>
              </a:lnSpc>
              <a:defRPr/>
            </a:pPr>
            <a:endParaRPr lang="en-US" altLang="zh-CN" sz="1600" b="0">
              <a:latin typeface="汉仪正圆-55W" panose="00020600040101010101" pitchFamily="18" charset="-122"/>
              <a:ea typeface="汉仪正圆-55W" panose="00020600040101010101" pitchFamily="18" charset="-122"/>
              <a:sym typeface="汉仪正圆-55W" panose="00020600040101010101" pitchFamily="18" charset="-122"/>
            </a:endParaRPr>
          </a:p>
        </p:txBody>
      </p:sp>
      <mc:AlternateContent xmlns:mc="http://schemas.openxmlformats.org/markup-compatibility/2006" xmlns:a14="http://schemas.microsoft.com/office/drawing/2010/main">
        <mc:Choice Requires="a14">
          <p:sp>
            <p:nvSpPr>
              <p:cNvPr id="2" name="深度视觉·原创设计 https://www.docer.com/works?userid=22383862">
                <a:extLst>
                  <a:ext uri="{FF2B5EF4-FFF2-40B4-BE49-F238E27FC236}">
                    <a16:creationId xmlns:a16="http://schemas.microsoft.com/office/drawing/2014/main" id="{E595B2DA-348C-8422-E52A-E01C13B991CE}"/>
                  </a:ext>
                </a:extLst>
              </p:cNvPr>
              <p:cNvSpPr/>
              <p:nvPr/>
            </p:nvSpPr>
            <p:spPr>
              <a:xfrm>
                <a:off x="8145629" y="1452106"/>
                <a:ext cx="3576380" cy="3426579"/>
              </a:xfrm>
              <a:prstGeom prst="rect">
                <a:avLst/>
              </a:prstGeom>
            </p:spPr>
            <p:txBody>
              <a:bodyPr wrap="square">
                <a:spAutoFit/>
              </a:bodyPr>
              <a:lstStyle/>
              <a:p>
                <a:pPr defTabSz="1217930">
                  <a:lnSpc>
                    <a:spcPts val="2000"/>
                  </a:lnSpc>
                  <a:defRPr/>
                </a:pPr>
                <a:r>
                  <a:rPr lang="zh-CN" altLang="en-US" sz="1600" u="sng">
                    <a:solidFill>
                      <a:srgbClr val="00B050"/>
                    </a:solidFill>
                    <a:latin typeface="汉仪正圆-55W" panose="00020600040101010101" pitchFamily="18" charset="-122"/>
                    <a:ea typeface="汉仪正圆-55W" panose="00020600040101010101" pitchFamily="18" charset="-122"/>
                    <a:sym typeface="汉仪正圆-55W" panose="00020600040101010101" pitchFamily="18" charset="-122"/>
                  </a:rPr>
                  <a:t>函数</a:t>
                </a:r>
                <a:r>
                  <a:rPr lang="zh-CN" altLang="en-US" sz="1600">
                    <a:latin typeface="汉仪正圆-55W" panose="00020600040101010101" pitchFamily="18" charset="-122"/>
                    <a:ea typeface="汉仪正圆-55W" panose="00020600040101010101" pitchFamily="18" charset="-122"/>
                    <a:sym typeface="汉仪正圆-55W" panose="00020600040101010101" pitchFamily="18" charset="-122"/>
                  </a:rPr>
                  <a:t>和</a:t>
                </a:r>
                <a:r>
                  <a:rPr lang="zh-CN" altLang="en-US" sz="1600" u="sng">
                    <a:solidFill>
                      <a:srgbClr val="0070C0"/>
                    </a:solidFill>
                    <a:latin typeface="汉仪正圆-55W" panose="00020600040101010101" pitchFamily="18" charset="-122"/>
                    <a:ea typeface="汉仪正圆-55W" panose="00020600040101010101" pitchFamily="18" charset="-122"/>
                    <a:sym typeface="汉仪正圆-55W" panose="00020600040101010101" pitchFamily="18" charset="-122"/>
                  </a:rPr>
                  <a:t>神经网络层</a:t>
                </a:r>
                <a:r>
                  <a:rPr lang="zh-CN" altLang="en-US" sz="1600">
                    <a:latin typeface="汉仪正圆-55W" panose="00020600040101010101" pitchFamily="18" charset="-122"/>
                    <a:ea typeface="汉仪正圆-55W" panose="00020600040101010101" pitchFamily="18" charset="-122"/>
                    <a:sym typeface="汉仪正圆-55W" panose="00020600040101010101" pitchFamily="18" charset="-122"/>
                  </a:rPr>
                  <a:t>的区别</a:t>
                </a:r>
                <a:r>
                  <a:rPr lang="zh-CN" altLang="en-US" sz="1600">
                    <a:latin typeface="汉仪正圆-55W" panose="00020600040101010101" pitchFamily="18" charset="-122"/>
                    <a:ea typeface="汉仪正圆-55W" panose="00020600040101010101" pitchFamily="18" charset="-122"/>
                    <a:sym typeface="Wingdings" panose="05000000000000000000" pitchFamily="2" charset="2"/>
                  </a:rPr>
                  <a:t>：</a:t>
                </a:r>
                <a:endParaRPr lang="en-US" altLang="zh-CN" sz="1600">
                  <a:latin typeface="汉仪正圆-55W" panose="00020600040101010101" pitchFamily="18" charset="-122"/>
                  <a:ea typeface="汉仪正圆-55W" panose="00020600040101010101" pitchFamily="18" charset="-122"/>
                  <a:sym typeface="Wingdings" panose="05000000000000000000" pitchFamily="2" charset="2"/>
                </a:endParaRPr>
              </a:p>
              <a:p>
                <a:pPr defTabSz="1217930">
                  <a:lnSpc>
                    <a:spcPts val="2000"/>
                  </a:lnSpc>
                  <a:defRPr/>
                </a:pPr>
                <a:r>
                  <a:rPr lang="zh-CN" altLang="en-US" sz="1600" b="0">
                    <a:latin typeface="汉仪正圆-55W" panose="00020600040101010101" pitchFamily="18" charset="-122"/>
                    <a:ea typeface="汉仪正圆-55W" panose="00020600040101010101" pitchFamily="18" charset="-122"/>
                    <a:sym typeface="Wingdings" panose="05000000000000000000" pitchFamily="2" charset="2"/>
                  </a:rPr>
                  <a:t>①前者是一个</a:t>
                </a:r>
                <a:r>
                  <a:rPr lang="zh-CN" altLang="en-US" sz="1600" b="0" u="sng">
                    <a:solidFill>
                      <a:srgbClr val="00B050"/>
                    </a:solidFill>
                    <a:latin typeface="汉仪正圆-55W" panose="00020600040101010101" pitchFamily="18" charset="-122"/>
                    <a:ea typeface="汉仪正圆-55W" panose="00020600040101010101" pitchFamily="18" charset="-122"/>
                    <a:sym typeface="Wingdings" panose="05000000000000000000" pitchFamily="2" charset="2"/>
                  </a:rPr>
                  <a:t>数学函数</a:t>
                </a:r>
                <a:r>
                  <a:rPr lang="zh-CN" altLang="en-US" sz="1600" b="0">
                    <a:latin typeface="汉仪正圆-55W" panose="00020600040101010101" pitchFamily="18" charset="-122"/>
                    <a:ea typeface="汉仪正圆-55W" panose="00020600040101010101" pitchFamily="18" charset="-122"/>
                    <a:sym typeface="Wingdings" panose="05000000000000000000" pitchFamily="2" charset="2"/>
                  </a:rPr>
                  <a:t>，用于将输入</a:t>
                </a:r>
                <a:r>
                  <a:rPr lang="zh-CN" altLang="en-US" sz="1600" b="0" u="sng">
                    <a:solidFill>
                      <a:srgbClr val="00B050"/>
                    </a:solidFill>
                    <a:latin typeface="汉仪正圆-55W" panose="00020600040101010101" pitchFamily="18" charset="-122"/>
                    <a:ea typeface="汉仪正圆-55W" panose="00020600040101010101" pitchFamily="18" charset="-122"/>
                    <a:sym typeface="Wingdings" panose="05000000000000000000" pitchFamily="2" charset="2"/>
                  </a:rPr>
                  <a:t>映射</a:t>
                </a:r>
                <a:r>
                  <a:rPr lang="zh-CN" altLang="en-US" sz="1600" b="0">
                    <a:latin typeface="汉仪正圆-55W" panose="00020600040101010101" pitchFamily="18" charset="-122"/>
                    <a:ea typeface="汉仪正圆-55W" panose="00020600040101010101" pitchFamily="18" charset="-122"/>
                    <a:sym typeface="Wingdings" panose="05000000000000000000" pitchFamily="2" charset="2"/>
                  </a:rPr>
                  <a:t>到特定的输出范围；</a:t>
                </a:r>
                <a:endParaRPr lang="en-US" altLang="zh-CN" sz="1600" b="0">
                  <a:latin typeface="汉仪正圆-55W" panose="00020600040101010101" pitchFamily="18" charset="-122"/>
                  <a:ea typeface="汉仪正圆-55W" panose="00020600040101010101" pitchFamily="18" charset="-122"/>
                  <a:sym typeface="Wingdings" panose="05000000000000000000" pitchFamily="2" charset="2"/>
                </a:endParaRPr>
              </a:p>
              <a:p>
                <a:pPr defTabSz="1217930">
                  <a:lnSpc>
                    <a:spcPts val="2000"/>
                  </a:lnSpc>
                  <a:defRPr/>
                </a:pPr>
                <a:r>
                  <a:rPr lang="zh-CN" altLang="en-US" sz="1600" b="0">
                    <a:latin typeface="汉仪正圆-55W" panose="00020600040101010101" pitchFamily="18" charset="-122"/>
                    <a:ea typeface="汉仪正圆-55W" panose="00020600040101010101" pitchFamily="18" charset="-122"/>
                    <a:sym typeface="Wingdings" panose="05000000000000000000" pitchFamily="2" charset="2"/>
                  </a:rPr>
                  <a:t>②后者是神经网络的一个组成部分，用于对输入数据进行</a:t>
                </a:r>
                <a:r>
                  <a:rPr lang="zh-CN" altLang="en-US" sz="1600" b="0" u="sng">
                    <a:solidFill>
                      <a:srgbClr val="0070C0"/>
                    </a:solidFill>
                    <a:latin typeface="汉仪正圆-55W" panose="00020600040101010101" pitchFamily="18" charset="-122"/>
                    <a:ea typeface="汉仪正圆-55W" panose="00020600040101010101" pitchFamily="18" charset="-122"/>
                    <a:sym typeface="Wingdings" panose="05000000000000000000" pitchFamily="2" charset="2"/>
                  </a:rPr>
                  <a:t>非线性变换</a:t>
                </a:r>
                <a:r>
                  <a:rPr lang="zh-CN" altLang="en-US" sz="1600">
                    <a:latin typeface="汉仪正圆-55W" panose="00020600040101010101" pitchFamily="18" charset="-122"/>
                    <a:ea typeface="汉仪正圆-55W" panose="00020600040101010101" pitchFamily="18" charset="-122"/>
                    <a:sym typeface="Wingdings" panose="05000000000000000000" pitchFamily="2" charset="2"/>
                  </a:rPr>
                  <a:t>，当一个</a:t>
                </a:r>
                <a:r>
                  <a:rPr lang="zh-CN" altLang="en-US" sz="1600" u="sng">
                    <a:solidFill>
                      <a:schemeClr val="accent5"/>
                    </a:solidFill>
                    <a:latin typeface="汉仪正圆-55W" panose="00020600040101010101" pitchFamily="18" charset="-122"/>
                    <a:ea typeface="汉仪正圆-55W" panose="00020600040101010101" pitchFamily="18" charset="-122"/>
                    <a:sym typeface="Wingdings" panose="05000000000000000000" pitchFamily="2" charset="2"/>
                  </a:rPr>
                  <a:t>神经网络层</a:t>
                </a:r>
                <a:r>
                  <a:rPr lang="zh-CN" altLang="en-US" sz="1600">
                    <a:latin typeface="汉仪正圆-55W" panose="00020600040101010101" pitchFamily="18" charset="-122"/>
                    <a:ea typeface="汉仪正圆-55W" panose="00020600040101010101" pitchFamily="18" charset="-122"/>
                    <a:sym typeface="Wingdings" panose="05000000000000000000" pitchFamily="2" charset="2"/>
                  </a:rPr>
                  <a:t>使用</a:t>
                </a:r>
                <a:r>
                  <a:rPr lang="en-US" altLang="zh-CN" sz="1600">
                    <a:latin typeface="汉仪正圆-55W" panose="00020600040101010101" pitchFamily="18" charset="-122"/>
                    <a:ea typeface="汉仪正圆-55W" panose="00020600040101010101" pitchFamily="18" charset="-122"/>
                    <a:sym typeface="Wingdings" panose="05000000000000000000" pitchFamily="2" charset="2"/>
                  </a:rPr>
                  <a:t>F</a:t>
                </a:r>
                <a:r>
                  <a:rPr lang="zh-CN" altLang="en-US" sz="1600">
                    <a:latin typeface="汉仪正圆-55W" panose="00020600040101010101" pitchFamily="18" charset="-122"/>
                    <a:ea typeface="汉仪正圆-55W" panose="00020600040101010101" pitchFamily="18" charset="-122"/>
                    <a:sym typeface="Wingdings" panose="05000000000000000000" pitchFamily="2" charset="2"/>
                  </a:rPr>
                  <a:t>函数作为</a:t>
                </a:r>
                <a:r>
                  <a:rPr lang="zh-CN" altLang="en-US" sz="1600" u="sng">
                    <a:solidFill>
                      <a:schemeClr val="accent5"/>
                    </a:solidFill>
                    <a:latin typeface="汉仪正圆-55W" panose="00020600040101010101" pitchFamily="18" charset="-122"/>
                    <a:ea typeface="汉仪正圆-55W" panose="00020600040101010101" pitchFamily="18" charset="-122"/>
                    <a:sym typeface="Wingdings" panose="05000000000000000000" pitchFamily="2" charset="2"/>
                  </a:rPr>
                  <a:t>激活函数</a:t>
                </a:r>
                <a:r>
                  <a:rPr lang="zh-CN" altLang="en-US" sz="1600">
                    <a:latin typeface="汉仪正圆-55W" panose="00020600040101010101" pitchFamily="18" charset="-122"/>
                    <a:ea typeface="汉仪正圆-55W" panose="00020600040101010101" pitchFamily="18" charset="-122"/>
                    <a:sym typeface="Wingdings" panose="05000000000000000000" pitchFamily="2" charset="2"/>
                  </a:rPr>
                  <a:t>时，它被称为</a:t>
                </a:r>
                <a:r>
                  <a:rPr lang="en-US" altLang="zh-CN" sz="1600">
                    <a:latin typeface="汉仪正圆-55W" panose="00020600040101010101" pitchFamily="18" charset="-122"/>
                    <a:ea typeface="汉仪正圆-55W" panose="00020600040101010101" pitchFamily="18" charset="-122"/>
                    <a:sym typeface="Wingdings" panose="05000000000000000000" pitchFamily="2" charset="2"/>
                  </a:rPr>
                  <a:t>F</a:t>
                </a:r>
                <a:r>
                  <a:rPr lang="zh-CN" altLang="en-US" sz="1600">
                    <a:latin typeface="汉仪正圆-55W" panose="00020600040101010101" pitchFamily="18" charset="-122"/>
                    <a:ea typeface="汉仪正圆-55W" panose="00020600040101010101" pitchFamily="18" charset="-122"/>
                    <a:sym typeface="Wingdings" panose="05000000000000000000" pitchFamily="2" charset="2"/>
                  </a:rPr>
                  <a:t>神经网络层，这意味着该层的</a:t>
                </a:r>
                <a:r>
                  <a:rPr lang="zh-CN" altLang="en-US" sz="1600" u="sng">
                    <a:solidFill>
                      <a:schemeClr val="accent5"/>
                    </a:solidFill>
                    <a:latin typeface="汉仪正圆-55W" panose="00020600040101010101" pitchFamily="18" charset="-122"/>
                    <a:ea typeface="汉仪正圆-55W" panose="00020600040101010101" pitchFamily="18" charset="-122"/>
                    <a:sym typeface="Wingdings" panose="05000000000000000000" pitchFamily="2" charset="2"/>
                  </a:rPr>
                  <a:t>每个神经元</a:t>
                </a:r>
                <a:r>
                  <a:rPr lang="zh-CN" altLang="en-US" sz="1600">
                    <a:latin typeface="汉仪正圆-55W" panose="00020600040101010101" pitchFamily="18" charset="-122"/>
                    <a:ea typeface="汉仪正圆-55W" panose="00020600040101010101" pitchFamily="18" charset="-122"/>
                    <a:sym typeface="Wingdings" panose="05000000000000000000" pitchFamily="2" charset="2"/>
                  </a:rPr>
                  <a:t>都是用</a:t>
                </a:r>
                <a:r>
                  <a:rPr lang="en-US" altLang="zh-CN" sz="1600">
                    <a:latin typeface="汉仪正圆-55W" panose="00020600040101010101" pitchFamily="18" charset="-122"/>
                    <a:ea typeface="汉仪正圆-55W" panose="00020600040101010101" pitchFamily="18" charset="-122"/>
                    <a:sym typeface="Wingdings" panose="05000000000000000000" pitchFamily="2" charset="2"/>
                  </a:rPr>
                  <a:t>F</a:t>
                </a:r>
                <a:r>
                  <a:rPr lang="zh-CN" altLang="en-US" sz="1600">
                    <a:latin typeface="汉仪正圆-55W" panose="00020600040101010101" pitchFamily="18" charset="-122"/>
                    <a:ea typeface="汉仪正圆-55W" panose="00020600040101010101" pitchFamily="18" charset="-122"/>
                    <a:sym typeface="Wingdings" panose="05000000000000000000" pitchFamily="2" charset="2"/>
                  </a:rPr>
                  <a:t>函数对输入进行</a:t>
                </a:r>
                <a:r>
                  <a:rPr lang="zh-CN" altLang="en-US" sz="1600" u="sng">
                    <a:solidFill>
                      <a:schemeClr val="accent5"/>
                    </a:solidFill>
                    <a:latin typeface="汉仪正圆-55W" panose="00020600040101010101" pitchFamily="18" charset="-122"/>
                    <a:ea typeface="汉仪正圆-55W" panose="00020600040101010101" pitchFamily="18" charset="-122"/>
                    <a:sym typeface="Wingdings" panose="05000000000000000000" pitchFamily="2" charset="2"/>
                  </a:rPr>
                  <a:t>非线性映射</a:t>
                </a:r>
                <a:endParaRPr lang="en-US" altLang="zh-CN" sz="1600" u="sng">
                  <a:solidFill>
                    <a:schemeClr val="accent5"/>
                  </a:solidFill>
                  <a:latin typeface="汉仪正圆-55W" panose="00020600040101010101" pitchFamily="18" charset="-122"/>
                  <a:ea typeface="汉仪正圆-55W" panose="00020600040101010101" pitchFamily="18" charset="-122"/>
                  <a:sym typeface="Wingdings" panose="05000000000000000000" pitchFamily="2" charset="2"/>
                </a:endParaRPr>
              </a:p>
              <a:p>
                <a:pPr defTabSz="1217930">
                  <a:lnSpc>
                    <a:spcPts val="2000"/>
                  </a:lnSpc>
                  <a:defRPr/>
                </a:pPr>
                <a:endParaRPr lang="en-US" altLang="zh-CN" sz="1600">
                  <a:solidFill>
                    <a:schemeClr val="tx1"/>
                  </a:solidFill>
                  <a:latin typeface="汉仪正圆-55W" panose="00020600040101010101" pitchFamily="18" charset="-122"/>
                  <a:ea typeface="汉仪正圆-55W" panose="00020600040101010101" pitchFamily="18" charset="-122"/>
                  <a:sym typeface="Wingdings" panose="05000000000000000000" pitchFamily="2" charset="2"/>
                </a:endParaRPr>
              </a:p>
              <a:p>
                <a:pPr defTabSz="1217930">
                  <a:lnSpc>
                    <a:spcPts val="2000"/>
                  </a:lnSpc>
                  <a:defRPr/>
                </a:pPr>
                <a:r>
                  <a:rPr lang="en-US" altLang="zh-CN" sz="1600">
                    <a:latin typeface="汉仪正圆-55W" panose="00020600040101010101" pitchFamily="18" charset="-122"/>
                    <a:ea typeface="汉仪正圆-55W" panose="00020600040101010101" pitchFamily="18" charset="-122"/>
                    <a:sym typeface="Wingdings" panose="05000000000000000000" pitchFamily="2" charset="2"/>
                  </a:rPr>
                  <a:t>e.g.</a:t>
                </a:r>
                <a:r>
                  <a:rPr lang="zh-CN" altLang="en-US" sz="1600">
                    <a:solidFill>
                      <a:schemeClr val="tx1"/>
                    </a:solidFill>
                    <a:latin typeface="汉仪正圆-55W" panose="00020600040101010101" pitchFamily="18" charset="-122"/>
                    <a:ea typeface="汉仪正圆-55W" panose="00020600040101010101" pitchFamily="18" charset="-122"/>
                    <a:sym typeface="Wingdings" panose="05000000000000000000" pitchFamily="2" charset="2"/>
                  </a:rPr>
                  <a:t>图中的两个</a:t>
                </a:r>
                <a14:m>
                  <m:oMath xmlns:m="http://schemas.openxmlformats.org/officeDocument/2006/math">
                    <m:r>
                      <a:rPr lang="en-US" altLang="zh-CN" sz="1600" b="0" i="1" smtClean="0">
                        <a:solidFill>
                          <a:schemeClr val="tx1"/>
                        </a:solidFill>
                        <a:latin typeface="Cambria Math" panose="02040503050406030204" pitchFamily="18" charset="0"/>
                        <a:ea typeface="汉仪正圆-55W" panose="00020600040101010101" pitchFamily="18" charset="-122"/>
                        <a:sym typeface="Wingdings" panose="05000000000000000000" pitchFamily="2" charset="2"/>
                      </a:rPr>
                      <m:t>𝑡𝑎𝑛h</m:t>
                    </m:r>
                  </m:oMath>
                </a14:m>
                <a:r>
                  <a:rPr lang="zh-CN" altLang="en-US" sz="1600">
                    <a:solidFill>
                      <a:schemeClr val="tx1"/>
                    </a:solidFill>
                    <a:latin typeface="汉仪正圆-55W" panose="00020600040101010101" pitchFamily="18" charset="-122"/>
                    <a:ea typeface="汉仪正圆-55W" panose="00020600040101010101" pitchFamily="18" charset="-122"/>
                    <a:sym typeface="汉仪正圆-55W" panose="00020600040101010101" pitchFamily="18" charset="-122"/>
                  </a:rPr>
                  <a:t>分别是函数</a:t>
                </a:r>
                <a:r>
                  <a:rPr lang="en-US" altLang="zh-CN" sz="1600">
                    <a:solidFill>
                      <a:schemeClr val="tx1"/>
                    </a:solidFill>
                    <a:latin typeface="汉仪正圆-55W" panose="00020600040101010101" pitchFamily="18" charset="-122"/>
                    <a:ea typeface="汉仪正圆-55W" panose="00020600040101010101" pitchFamily="18" charset="-122"/>
                    <a:sym typeface="汉仪正圆-55W" panose="00020600040101010101" pitchFamily="18" charset="-122"/>
                  </a:rPr>
                  <a:t>(</a:t>
                </a:r>
                <a:r>
                  <a:rPr lang="zh-CN" altLang="en-US" sz="1600">
                    <a:solidFill>
                      <a:schemeClr val="tx1"/>
                    </a:solidFill>
                    <a:latin typeface="汉仪正圆-55W" panose="00020600040101010101" pitchFamily="18" charset="-122"/>
                    <a:ea typeface="汉仪正圆-55W" panose="00020600040101010101" pitchFamily="18" charset="-122"/>
                    <a:sym typeface="汉仪正圆-55W" panose="00020600040101010101" pitchFamily="18" charset="-122"/>
                  </a:rPr>
                  <a:t>粉色</a:t>
                </a:r>
                <a:r>
                  <a:rPr lang="en-US" altLang="zh-CN" sz="1600">
                    <a:solidFill>
                      <a:schemeClr val="tx1"/>
                    </a:solidFill>
                    <a:latin typeface="汉仪正圆-55W" panose="00020600040101010101" pitchFamily="18" charset="-122"/>
                    <a:ea typeface="汉仪正圆-55W" panose="00020600040101010101" pitchFamily="18" charset="-122"/>
                    <a:sym typeface="汉仪正圆-55W" panose="00020600040101010101" pitchFamily="18" charset="-122"/>
                  </a:rPr>
                  <a:t>)</a:t>
                </a:r>
                <a:r>
                  <a:rPr lang="zh-CN" altLang="en-US" sz="1600">
                    <a:solidFill>
                      <a:schemeClr val="tx1"/>
                    </a:solidFill>
                    <a:latin typeface="汉仪正圆-55W" panose="00020600040101010101" pitchFamily="18" charset="-122"/>
                    <a:ea typeface="汉仪正圆-55W" panose="00020600040101010101" pitchFamily="18" charset="-122"/>
                    <a:sym typeface="汉仪正圆-55W" panose="00020600040101010101" pitchFamily="18" charset="-122"/>
                  </a:rPr>
                  <a:t>和神经网络层</a:t>
                </a:r>
                <a:r>
                  <a:rPr lang="en-US" altLang="zh-CN" sz="1600">
                    <a:solidFill>
                      <a:schemeClr val="tx1"/>
                    </a:solidFill>
                    <a:latin typeface="汉仪正圆-55W" panose="00020600040101010101" pitchFamily="18" charset="-122"/>
                    <a:ea typeface="汉仪正圆-55W" panose="00020600040101010101" pitchFamily="18" charset="-122"/>
                    <a:sym typeface="汉仪正圆-55W" panose="00020600040101010101" pitchFamily="18" charset="-122"/>
                  </a:rPr>
                  <a:t>(</a:t>
                </a:r>
                <a:r>
                  <a:rPr lang="zh-CN" altLang="en-US" sz="1600">
                    <a:solidFill>
                      <a:schemeClr val="tx1"/>
                    </a:solidFill>
                    <a:latin typeface="汉仪正圆-55W" panose="00020600040101010101" pitchFamily="18" charset="-122"/>
                    <a:ea typeface="汉仪正圆-55W" panose="00020600040101010101" pitchFamily="18" charset="-122"/>
                    <a:sym typeface="汉仪正圆-55W" panose="00020600040101010101" pitchFamily="18" charset="-122"/>
                  </a:rPr>
                  <a:t>黄色</a:t>
                </a:r>
                <a:r>
                  <a:rPr lang="en-US" altLang="zh-CN" sz="1600">
                    <a:solidFill>
                      <a:schemeClr val="tx1"/>
                    </a:solidFill>
                    <a:latin typeface="汉仪正圆-55W" panose="00020600040101010101" pitchFamily="18" charset="-122"/>
                    <a:ea typeface="汉仪正圆-55W" panose="00020600040101010101" pitchFamily="18" charset="-122"/>
                    <a:sym typeface="汉仪正圆-55W" panose="00020600040101010101" pitchFamily="18" charset="-122"/>
                  </a:rPr>
                  <a:t>)</a:t>
                </a:r>
              </a:p>
              <a:p>
                <a:pPr lvl="0" defTabSz="1217930">
                  <a:lnSpc>
                    <a:spcPts val="2000"/>
                  </a:lnSpc>
                  <a:defRPr/>
                </a:pPr>
                <a:endParaRPr lang="en-US" altLang="zh-CN" sz="1600" b="0">
                  <a:latin typeface="汉仪正圆-55W" panose="00020600040101010101" pitchFamily="18" charset="-122"/>
                  <a:ea typeface="汉仪正圆-55W" panose="00020600040101010101" pitchFamily="18" charset="-122"/>
                  <a:sym typeface="汉仪正圆-55W" panose="00020600040101010101" pitchFamily="18" charset="-122"/>
                </a:endParaRPr>
              </a:p>
            </p:txBody>
          </p:sp>
        </mc:Choice>
        <mc:Fallback xmlns="">
          <p:sp>
            <p:nvSpPr>
              <p:cNvPr id="2" name="深度视觉·原创设计 https://www.docer.com/works?userid=22383862">
                <a:extLst>
                  <a:ext uri="{FF2B5EF4-FFF2-40B4-BE49-F238E27FC236}">
                    <a16:creationId xmlns:a16="http://schemas.microsoft.com/office/drawing/2014/main" id="{E595B2DA-348C-8422-E52A-E01C13B991CE}"/>
                  </a:ext>
                </a:extLst>
              </p:cNvPr>
              <p:cNvSpPr>
                <a:spLocks noRot="1" noChangeAspect="1" noMove="1" noResize="1" noEditPoints="1" noAdjustHandles="1" noChangeArrowheads="1" noChangeShapeType="1" noTextEdit="1"/>
              </p:cNvSpPr>
              <p:nvPr/>
            </p:nvSpPr>
            <p:spPr>
              <a:xfrm>
                <a:off x="8145629" y="1452106"/>
                <a:ext cx="3576380" cy="3426579"/>
              </a:xfrm>
              <a:prstGeom prst="rect">
                <a:avLst/>
              </a:prstGeom>
              <a:blipFill>
                <a:blip r:embed="rId4"/>
                <a:stretch>
                  <a:fillRect l="-852" t="-17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778162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1000"/>
                                        <p:tgtEl>
                                          <p:spTgt spid="9"/>
                                        </p:tgtEl>
                                      </p:cBhvr>
                                    </p:animEffect>
                                    <p:anim calcmode="lin" valueType="num">
                                      <p:cBhvr>
                                        <p:cTn id="14" dur="1000" fill="hold"/>
                                        <p:tgtEl>
                                          <p:spTgt spid="9"/>
                                        </p:tgtEl>
                                        <p:attrNameLst>
                                          <p:attrName>ppt_x</p:attrName>
                                        </p:attrNameLst>
                                      </p:cBhvr>
                                      <p:tavLst>
                                        <p:tav tm="0">
                                          <p:val>
                                            <p:strVal val="#ppt_x"/>
                                          </p:val>
                                        </p:tav>
                                        <p:tav tm="100000">
                                          <p:val>
                                            <p:strVal val="#ppt_x"/>
                                          </p:val>
                                        </p:tav>
                                      </p:tavLst>
                                    </p:anim>
                                    <p:anim calcmode="lin" valueType="num">
                                      <p:cBhvr>
                                        <p:cTn id="15" dur="1000" fill="hold"/>
                                        <p:tgtEl>
                                          <p:spTgt spid="9"/>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grpId="0"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1000"/>
                                        <p:tgtEl>
                                          <p:spTgt spid="10"/>
                                        </p:tgtEl>
                                      </p:cBhvr>
                                    </p:animEffect>
                                    <p:anim calcmode="lin" valueType="num">
                                      <p:cBhvr>
                                        <p:cTn id="20" dur="1000" fill="hold"/>
                                        <p:tgtEl>
                                          <p:spTgt spid="10"/>
                                        </p:tgtEl>
                                        <p:attrNameLst>
                                          <p:attrName>ppt_x</p:attrName>
                                        </p:attrNameLst>
                                      </p:cBhvr>
                                      <p:tavLst>
                                        <p:tav tm="0">
                                          <p:val>
                                            <p:strVal val="#ppt_x"/>
                                          </p:val>
                                        </p:tav>
                                        <p:tav tm="100000">
                                          <p:val>
                                            <p:strVal val="#ppt_x"/>
                                          </p:val>
                                        </p:tav>
                                      </p:tavLst>
                                    </p:anim>
                                    <p:anim calcmode="lin" valueType="num">
                                      <p:cBhvr>
                                        <p:cTn id="21" dur="1000" fill="hold"/>
                                        <p:tgtEl>
                                          <p:spTgt spid="10"/>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grpId="0" nodeType="after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1000"/>
                                        <p:tgtEl>
                                          <p:spTgt spid="11"/>
                                        </p:tgtEl>
                                      </p:cBhvr>
                                    </p:animEffect>
                                    <p:anim calcmode="lin" valueType="num">
                                      <p:cBhvr>
                                        <p:cTn id="26" dur="1000" fill="hold"/>
                                        <p:tgtEl>
                                          <p:spTgt spid="11"/>
                                        </p:tgtEl>
                                        <p:attrNameLst>
                                          <p:attrName>ppt_x</p:attrName>
                                        </p:attrNameLst>
                                      </p:cBhvr>
                                      <p:tavLst>
                                        <p:tav tm="0">
                                          <p:val>
                                            <p:strVal val="#ppt_x"/>
                                          </p:val>
                                        </p:tav>
                                        <p:tav tm="100000">
                                          <p:val>
                                            <p:strVal val="#ppt_x"/>
                                          </p:val>
                                        </p:tav>
                                      </p:tavLst>
                                    </p:anim>
                                    <p:anim calcmode="lin" valueType="num">
                                      <p:cBhvr>
                                        <p:cTn id="27" dur="1000" fill="hold"/>
                                        <p:tgtEl>
                                          <p:spTgt spid="11"/>
                                        </p:tgtEl>
                                        <p:attrNameLst>
                                          <p:attrName>ppt_y</p:attrName>
                                        </p:attrNameLst>
                                      </p:cBhvr>
                                      <p:tavLst>
                                        <p:tav tm="0">
                                          <p:val>
                                            <p:strVal val="#ppt_y+.1"/>
                                          </p:val>
                                        </p:tav>
                                        <p:tav tm="100000">
                                          <p:val>
                                            <p:strVal val="#ppt_y"/>
                                          </p:val>
                                        </p:tav>
                                      </p:tavLst>
                                    </p:anim>
                                  </p:childTnLst>
                                </p:cTn>
                              </p:par>
                            </p:childTnLst>
                          </p:cTn>
                        </p:par>
                        <p:par>
                          <p:cTn id="28" fill="hold">
                            <p:stCondLst>
                              <p:cond delay="4000"/>
                            </p:stCondLst>
                            <p:childTnLst>
                              <p:par>
                                <p:cTn id="29" presetID="42" presetClass="entr" presetSubtype="0" fill="hold" grpId="0" nodeType="after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1000"/>
                                        <p:tgtEl>
                                          <p:spTgt spid="12"/>
                                        </p:tgtEl>
                                      </p:cBhvr>
                                    </p:animEffect>
                                    <p:anim calcmode="lin" valueType="num">
                                      <p:cBhvr>
                                        <p:cTn id="32" dur="1000" fill="hold"/>
                                        <p:tgtEl>
                                          <p:spTgt spid="12"/>
                                        </p:tgtEl>
                                        <p:attrNameLst>
                                          <p:attrName>ppt_x</p:attrName>
                                        </p:attrNameLst>
                                      </p:cBhvr>
                                      <p:tavLst>
                                        <p:tav tm="0">
                                          <p:val>
                                            <p:strVal val="#ppt_x"/>
                                          </p:val>
                                        </p:tav>
                                        <p:tav tm="100000">
                                          <p:val>
                                            <p:strVal val="#ppt_x"/>
                                          </p:val>
                                        </p:tav>
                                      </p:tavLst>
                                    </p:anim>
                                    <p:anim calcmode="lin" valueType="num">
                                      <p:cBhvr>
                                        <p:cTn id="33" dur="1000" fill="hold"/>
                                        <p:tgtEl>
                                          <p:spTgt spid="12"/>
                                        </p:tgtEl>
                                        <p:attrNameLst>
                                          <p:attrName>ppt_y</p:attrName>
                                        </p:attrNameLst>
                                      </p:cBhvr>
                                      <p:tavLst>
                                        <p:tav tm="0">
                                          <p:val>
                                            <p:strVal val="#ppt_y+.1"/>
                                          </p:val>
                                        </p:tav>
                                        <p:tav tm="100000">
                                          <p:val>
                                            <p:strVal val="#ppt_y"/>
                                          </p:val>
                                        </p:tav>
                                      </p:tavLst>
                                    </p:anim>
                                  </p:childTnLst>
                                </p:cTn>
                              </p:par>
                            </p:childTnLst>
                          </p:cTn>
                        </p:par>
                        <p:par>
                          <p:cTn id="34" fill="hold">
                            <p:stCondLst>
                              <p:cond delay="5000"/>
                            </p:stCondLst>
                            <p:childTnLst>
                              <p:par>
                                <p:cTn id="35" presetID="42" presetClass="entr" presetSubtype="0" fill="hold" grpId="0" nodeType="afterEffect">
                                  <p:stCondLst>
                                    <p:cond delay="0"/>
                                  </p:stCondLst>
                                  <p:childTnLst>
                                    <p:set>
                                      <p:cBhvr>
                                        <p:cTn id="36" dur="1" fill="hold">
                                          <p:stCondLst>
                                            <p:cond delay="0"/>
                                          </p:stCondLst>
                                        </p:cTn>
                                        <p:tgtEl>
                                          <p:spTgt spid="2"/>
                                        </p:tgtEl>
                                        <p:attrNameLst>
                                          <p:attrName>style.visibility</p:attrName>
                                        </p:attrNameLst>
                                      </p:cBhvr>
                                      <p:to>
                                        <p:strVal val="visible"/>
                                      </p:to>
                                    </p:set>
                                    <p:animEffect transition="in" filter="fade">
                                      <p:cBhvr>
                                        <p:cTn id="37" dur="1000"/>
                                        <p:tgtEl>
                                          <p:spTgt spid="2"/>
                                        </p:tgtEl>
                                      </p:cBhvr>
                                    </p:animEffect>
                                    <p:anim calcmode="lin" valueType="num">
                                      <p:cBhvr>
                                        <p:cTn id="38" dur="1000" fill="hold"/>
                                        <p:tgtEl>
                                          <p:spTgt spid="2"/>
                                        </p:tgtEl>
                                        <p:attrNameLst>
                                          <p:attrName>ppt_x</p:attrName>
                                        </p:attrNameLst>
                                      </p:cBhvr>
                                      <p:tavLst>
                                        <p:tav tm="0">
                                          <p:val>
                                            <p:strVal val="#ppt_x"/>
                                          </p:val>
                                        </p:tav>
                                        <p:tav tm="100000">
                                          <p:val>
                                            <p:strVal val="#ppt_x"/>
                                          </p:val>
                                        </p:tav>
                                      </p:tavLst>
                                    </p:anim>
                                    <p:anim calcmode="lin" valueType="num">
                                      <p:cBhvr>
                                        <p:cTn id="3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p:bldP spid="12" grpId="0"/>
      <p:bldP spid="2" grpId="0"/>
    </p:bldLst>
  </p:timing>
</p:sld>
</file>

<file path=ppt/tags/tag1.xml><?xml version="1.0" encoding="utf-8"?>
<p:tagLst xmlns:a="http://schemas.openxmlformats.org/drawingml/2006/main" xmlns:r="http://schemas.openxmlformats.org/officeDocument/2006/relationships" xmlns:p="http://schemas.openxmlformats.org/presentationml/2006/main">
  <p:tag name="KSO_WPP_MARK_KEY" val="c026a792-25e6-44f6-acd0-cab17f451aa6"/>
  <p:tag name="COMMONDATA" val="eyJjb3VudCI6MSwiaGRpZCI6IjExODI2ZGE5YWRmY2MxYjNjMTcwZjQwMGY4OTNjZmE5IiwidXNlckNvdW50IjoxfQ=="/>
</p:tagLst>
</file>

<file path=ppt/theme/theme1.xml><?xml version="1.0" encoding="utf-8"?>
<a:theme xmlns:a="http://schemas.openxmlformats.org/drawingml/2006/main" name="Office 主题​​">
  <a:themeElements>
    <a:clrScheme name="自定义 20">
      <a:dk1>
        <a:srgbClr val="000000"/>
      </a:dk1>
      <a:lt1>
        <a:srgbClr val="FFFFFF"/>
      </a:lt1>
      <a:dk2>
        <a:srgbClr val="44546A"/>
      </a:dk2>
      <a:lt2>
        <a:srgbClr val="E7E6E6"/>
      </a:lt2>
      <a:accent1>
        <a:srgbClr val="00265D"/>
      </a:accent1>
      <a:accent2>
        <a:srgbClr val="FEB728"/>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640</TotalTime>
  <Words>2947</Words>
  <Application>Microsoft Office PowerPoint</Application>
  <PresentationFormat>宽屏</PresentationFormat>
  <Paragraphs>274</Paragraphs>
  <Slides>30</Slides>
  <Notes>1</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30</vt:i4>
      </vt:variant>
    </vt:vector>
  </HeadingPairs>
  <TitlesOfParts>
    <vt:vector size="36" baseType="lpstr">
      <vt:lpstr>等线</vt:lpstr>
      <vt:lpstr>汉仪正圆-55W</vt:lpstr>
      <vt:lpstr>Cambria Math</vt:lpstr>
      <vt:lpstr>等线 Light</vt:lpstr>
      <vt:lpstr>Arial</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Microsoft Office User</dc:creator>
  <cp:lastModifiedBy>wabby babbo</cp:lastModifiedBy>
  <cp:revision>24</cp:revision>
  <dcterms:created xsi:type="dcterms:W3CDTF">2022-05-31T06:39:00Z</dcterms:created>
  <dcterms:modified xsi:type="dcterms:W3CDTF">2023-07-13T12:09:51Z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2052-11.1.0.14309</vt:lpwstr>
  </property>
  <property fmtid="{D5CDD505-2E9C-101B-9397-08002B2CF9AE}" pid="3" name="KSOTemplateUUID">
    <vt:lpwstr>v1.0_mb_Jmb9RG/n/BRcF2ta8XUeyA==</vt:lpwstr>
  </property>
  <property fmtid="{D5CDD505-2E9C-101B-9397-08002B2CF9AE}" pid="4" name="ICV">
    <vt:lpwstr>B8D3AAAA7E3C47959698B8260E3CE0BA_11</vt:lpwstr>
  </property>
  <property fmtid="{D5CDD505-2E9C-101B-9397-08002B2CF9AE}" pid="5" name="MSIP_Label_defa4170-0d19-0005-0004-bc88714345d2_Enabled">
    <vt:lpwstr>true</vt:lpwstr>
  </property>
  <property fmtid="{D5CDD505-2E9C-101B-9397-08002B2CF9AE}" pid="6" name="MSIP_Label_defa4170-0d19-0005-0004-bc88714345d2_SetDate">
    <vt:lpwstr>2023-05-30T03:46:57Z</vt:lpwstr>
  </property>
  <property fmtid="{D5CDD505-2E9C-101B-9397-08002B2CF9AE}" pid="7" name="MSIP_Label_defa4170-0d19-0005-0004-bc88714345d2_Method">
    <vt:lpwstr>Standard</vt:lpwstr>
  </property>
  <property fmtid="{D5CDD505-2E9C-101B-9397-08002B2CF9AE}" pid="8" name="MSIP_Label_defa4170-0d19-0005-0004-bc88714345d2_Name">
    <vt:lpwstr>defa4170-0d19-0005-0004-bc88714345d2</vt:lpwstr>
  </property>
  <property fmtid="{D5CDD505-2E9C-101B-9397-08002B2CF9AE}" pid="9" name="MSIP_Label_defa4170-0d19-0005-0004-bc88714345d2_SiteId">
    <vt:lpwstr>e056ff71-3714-4344-aaed-f335da139ba8</vt:lpwstr>
  </property>
  <property fmtid="{D5CDD505-2E9C-101B-9397-08002B2CF9AE}" pid="10" name="MSIP_Label_defa4170-0d19-0005-0004-bc88714345d2_ActionId">
    <vt:lpwstr>aa31d6c4-2d3e-4999-823c-dd749580c5f5</vt:lpwstr>
  </property>
  <property fmtid="{D5CDD505-2E9C-101B-9397-08002B2CF9AE}" pid="11" name="MSIP_Label_defa4170-0d19-0005-0004-bc88714345d2_ContentBits">
    <vt:lpwstr>0</vt:lpwstr>
  </property>
</Properties>
</file>